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5"/>
  </p:notesMasterIdLst>
  <p:sldIdLst>
    <p:sldId id="256" r:id="rId2"/>
    <p:sldId id="287" r:id="rId3"/>
    <p:sldId id="344" r:id="rId4"/>
    <p:sldId id="289" r:id="rId5"/>
    <p:sldId id="343" r:id="rId6"/>
    <p:sldId id="341" r:id="rId7"/>
    <p:sldId id="299" r:id="rId8"/>
    <p:sldId id="345" r:id="rId9"/>
    <p:sldId id="336" r:id="rId10"/>
    <p:sldId id="346" r:id="rId11"/>
    <p:sldId id="348" r:id="rId12"/>
    <p:sldId id="349" r:id="rId13"/>
    <p:sldId id="354" r:id="rId14"/>
    <p:sldId id="355" r:id="rId15"/>
    <p:sldId id="350" r:id="rId16"/>
    <p:sldId id="333" r:id="rId17"/>
    <p:sldId id="351" r:id="rId18"/>
    <p:sldId id="356" r:id="rId19"/>
    <p:sldId id="257" r:id="rId20"/>
    <p:sldId id="357" r:id="rId21"/>
    <p:sldId id="353" r:id="rId22"/>
    <p:sldId id="276" r:id="rId23"/>
    <p:sldId id="266" r:id="rId2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E038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1108" autoAdjust="0"/>
    <p:restoredTop sz="94660"/>
  </p:normalViewPr>
  <p:slideViewPr>
    <p:cSldViewPr snapToGrid="0">
      <p:cViewPr varScale="1">
        <p:scale>
          <a:sx n="66" d="100"/>
          <a:sy n="66" d="100"/>
        </p:scale>
        <p:origin x="1046" y="6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E54619B-C38E-4895-ACEC-1FE3B0B08B10}" type="datetimeFigureOut">
              <a:rPr lang="en-GB" smtClean="0"/>
              <a:t>25/06/2026</a:t>
            </a:fld>
            <a:endParaRPr lang="en-GB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EB284B3-7283-4EC8-A6D4-F0E29C9DF43B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87696498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EB284B3-7283-4EC8-A6D4-F0E29C9DF43B}" type="slidenum">
              <a:rPr lang="en-GB" smtClean="0"/>
              <a:t>4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21946753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61088E1-A174-6415-E401-2A42371190D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7DA69681-876D-36E6-891A-65031A163B2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8BA42228-E389-FCE5-16F6-4A9BE62FB8A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3E9C7D2-71A1-337E-E80A-35FEB3DB3F3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EB284B3-7283-4EC8-A6D4-F0E29C9DF43B}" type="slidenum">
              <a:rPr lang="en-GB" smtClean="0"/>
              <a:t>5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8144428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EB284B3-7283-4EC8-A6D4-F0E29C9DF43B}" type="slidenum">
              <a:rPr lang="en-GB" smtClean="0"/>
              <a:t>9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13767568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EB284B3-7283-4EC8-A6D4-F0E29C9DF43B}" type="slidenum">
              <a:rPr lang="en-GB" smtClean="0"/>
              <a:t>14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71527331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EB284B3-7283-4EC8-A6D4-F0E29C9DF43B}" type="slidenum">
              <a:rPr lang="en-GB" smtClean="0"/>
              <a:t>15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10676702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7D17778-BD40-19CC-024E-20E164D9A43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BE3AD3FD-817C-0CEE-CCA3-385B52781B1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058EE97-4C50-36EB-2C15-D1E4BEF892D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4C62CC-B494-4F3A-826D-CB852A9CF15D}" type="datetimeFigureOut">
              <a:rPr lang="en-GB" smtClean="0"/>
              <a:t>25/06/2026</a:t>
            </a:fld>
            <a:endParaRPr lang="en-GB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72F95A5-D6D4-A0BE-64D5-BB3039EE701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0BD7D36-CF3B-06C4-A520-E0B0836066B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15E041-E422-4EB7-95D5-658631C133AF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75711123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A541998-5405-1E3C-BA19-A238DEE5E94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B2359BB-DACD-D14F-8CDE-982BFD86BC2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0FC5ED1-1227-6B90-C570-C3EA0767CA0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4C62CC-B494-4F3A-826D-CB852A9CF15D}" type="datetimeFigureOut">
              <a:rPr lang="en-GB" smtClean="0"/>
              <a:t>25/06/2026</a:t>
            </a:fld>
            <a:endParaRPr lang="en-GB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C6EE67D-06E8-1B98-1E26-C6436AC3719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AA5E286-0A43-7A15-B293-63BBB8266E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15E041-E422-4EB7-95D5-658631C133AF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80169194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E975698-F04B-BB31-D1CD-E7D42020B24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BB6CA02-A1A9-2596-4CE0-A78A1B45736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5FD01AB-9486-EFCB-E2A1-A6BC5612368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4C62CC-B494-4F3A-826D-CB852A9CF15D}" type="datetimeFigureOut">
              <a:rPr lang="en-GB" smtClean="0"/>
              <a:t>25/06/2026</a:t>
            </a:fld>
            <a:endParaRPr lang="en-GB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E17CB1B-80C0-AFE7-38B5-3E2BA65025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A810498-B3F1-5591-980A-ABE3656688B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15E041-E422-4EB7-95D5-658631C133AF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50069132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856D895-2441-F6BA-1042-AAAA1AD1878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5D896EB-AA8D-5A96-3C05-525385AC69F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1DE862F-23DB-2955-CCAA-E02A30D9642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B3D0F4A-E915-FEAD-699A-8599DF6463B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4C62CC-B494-4F3A-826D-CB852A9CF15D}" type="datetimeFigureOut">
              <a:rPr lang="en-GB" smtClean="0"/>
              <a:t>25/06/2026</a:t>
            </a:fld>
            <a:endParaRPr lang="en-GB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9A55FF8-6147-5638-9605-4EE6C72BA69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02C9BFE-CDA8-AA83-B99A-6113870AB6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15E041-E422-4EB7-95D5-658631C133AF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51849630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CA9002F-4667-61DA-0066-2FD58304B82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E7B7C0C-61A3-1333-E0F0-1500A07E561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44C984C-B9EF-C8F3-1BB8-1829DA24C15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57E329DC-C2A4-62F6-9A96-B73174A30AB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2BBD0371-BBCB-28CB-7FCF-0B968A132E8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D9427A1E-FE1E-4A77-BC12-2DC273E5D8C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4C62CC-B494-4F3A-826D-CB852A9CF15D}" type="datetimeFigureOut">
              <a:rPr lang="en-GB" smtClean="0"/>
              <a:t>25/06/2026</a:t>
            </a:fld>
            <a:endParaRPr lang="en-GB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41305F7C-A843-FB86-8662-9939269B80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B1B2FC48-9C1C-F6E4-9006-B908E74F4D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15E041-E422-4EB7-95D5-658631C133AF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8013626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604AC72-333B-B502-C1B4-0A651B54988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EF640EC6-179E-BC91-D11B-92D2E387685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4C62CC-B494-4F3A-826D-CB852A9CF15D}" type="datetimeFigureOut">
              <a:rPr lang="en-GB" smtClean="0"/>
              <a:t>25/06/2026</a:t>
            </a:fld>
            <a:endParaRPr lang="en-GB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5D83CF5-6DC0-0646-D9BE-C6C40EB4C6B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1CBA0D7-1DFC-A624-C57A-D1ADCF16D0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15E041-E422-4EB7-95D5-658631C133AF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08966310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D52F4363-3EEA-9746-1C14-AEA5C92FEDA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4C62CC-B494-4F3A-826D-CB852A9CF15D}" type="datetimeFigureOut">
              <a:rPr lang="en-GB" smtClean="0"/>
              <a:t>25/06/2026</a:t>
            </a:fld>
            <a:endParaRPr lang="en-GB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910A61B6-DF5E-8CA6-C727-FA36A290276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4CA0AB1-BC1C-5000-5E28-23171B8F0D0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15E041-E422-4EB7-95D5-658631C133AF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14381546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317BFAB-A743-5C0B-AECC-B274B59CB8C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7F014E9-ECF2-CC79-9E5B-9B04FD9895C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AC4040F-80C7-06EA-F044-7632985B388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45669B8-AB7A-1665-8343-BA2656F43FD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4C62CC-B494-4F3A-826D-CB852A9CF15D}" type="datetimeFigureOut">
              <a:rPr lang="en-GB" smtClean="0"/>
              <a:t>25/06/2026</a:t>
            </a:fld>
            <a:endParaRPr lang="en-GB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89AADEA-6C3A-912D-4F49-AE12E03120B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3364273-C426-1807-1B5F-514C82E718E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15E041-E422-4EB7-95D5-658631C133AF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9712752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882FC2A-0F54-6969-3C9C-7A713D7ECAC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6F8E8169-67DA-F9D1-8595-FABF60BC9800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7F5B363-4664-1ECA-164F-3A85DD7F292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9835A67-F3FB-4235-39E3-8B6BBFBCD7C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4C62CC-B494-4F3A-826D-CB852A9CF15D}" type="datetimeFigureOut">
              <a:rPr lang="en-GB" smtClean="0"/>
              <a:t>25/06/2026</a:t>
            </a:fld>
            <a:endParaRPr lang="en-GB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C91AA32-BB05-4F87-C1B8-8BCDCC19F14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FD97DF7-7862-ED68-7677-516940FA6D3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15E041-E422-4EB7-95D5-658631C133AF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74633151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ABE466C-5C3A-8978-2033-2D983D708B4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88BD6DB-A71F-71B9-B0AE-F52A32610E9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71A9C46-C963-3E34-5B22-199D793B2C3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4C62CC-B494-4F3A-826D-CB852A9CF15D}" type="datetimeFigureOut">
              <a:rPr lang="en-GB" smtClean="0"/>
              <a:t>25/06/2026</a:t>
            </a:fld>
            <a:endParaRPr lang="en-GB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0A1A846-46EA-12A8-D464-80D3F3B6312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682CBDB-6F6A-37AE-650F-3ED8AB68049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15E041-E422-4EB7-95D5-658631C133AF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39556714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C6A85060-E288-6C3A-737E-24A1DDAED1AF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6682387-6491-3066-6DC0-BD90A6796E2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C7D432D-F564-E11D-3EAA-3CB4F6E49A8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4C62CC-B494-4F3A-826D-CB852A9CF15D}" type="datetimeFigureOut">
              <a:rPr lang="en-GB" smtClean="0"/>
              <a:t>25/06/2026</a:t>
            </a:fld>
            <a:endParaRPr lang="en-GB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B72F2EB-6C24-C8E5-9746-37B653D3BAB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20FC9E1-9540-686F-DE58-80441729597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15E041-E422-4EB7-95D5-658631C133AF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94255472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26429D31-8087-0352-E5E3-4604B7436DE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309D357-082B-7FEC-0C64-040C111535C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63CAD71-A963-62BB-1512-55807BE0BF4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B4C62CC-B494-4F3A-826D-CB852A9CF15D}" type="datetimeFigureOut">
              <a:rPr lang="en-GB" smtClean="0"/>
              <a:t>25/06/2026</a:t>
            </a:fld>
            <a:endParaRPr lang="en-GB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6B82AB6-17AE-C70D-2D8D-44D592D1895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1593AE9-105D-BAE1-6FC2-C57EAC823B0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B15E041-E422-4EB7-95D5-658631C133AF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15878560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6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6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hyperlink" Target="https://www.stchads.ac.uk/research/third-sector-trends-in-england-and-wales/publications-from-third-sector-trends/" TargetMode="External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75AFE1A-3F2B-E3B0-3E99-39D89FB32D8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214551" y="1815742"/>
            <a:ext cx="6707373" cy="1613258"/>
          </a:xfrm>
        </p:spPr>
        <p:txBody>
          <a:bodyPr>
            <a:normAutofit fontScale="90000"/>
          </a:bodyPr>
          <a:lstStyle/>
          <a:p>
            <a:pPr algn="l"/>
            <a:r>
              <a:rPr lang="en-GB" sz="4800" b="1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The contribution of the VCSE sector to public health in Thames Valley</a:t>
            </a:r>
            <a:br>
              <a:rPr lang="en-GB" sz="4400" b="1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sz="4900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Key findings from Third Sector Trends</a:t>
            </a:r>
            <a:endParaRPr lang="en-GB" sz="4900" b="1" dirty="0">
              <a:solidFill>
                <a:schemeClr val="accent1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6A7664E-5562-BB0B-E281-519FA862884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214551" y="3750667"/>
            <a:ext cx="6524368" cy="1835547"/>
          </a:xfrm>
        </p:spPr>
        <p:txBody>
          <a:bodyPr>
            <a:noAutofit/>
          </a:bodyPr>
          <a:lstStyle/>
          <a:p>
            <a:pPr algn="l"/>
            <a:r>
              <a:rPr lang="en-GB" sz="2800" b="1" dirty="0">
                <a:latin typeface="Arial" panose="020B0604020202020204" pitchFamily="34" charset="0"/>
                <a:cs typeface="Arial" panose="020B0604020202020204" pitchFamily="34" charset="0"/>
              </a:rPr>
              <a:t>Tony Chapman and Jonathan Wistow</a:t>
            </a:r>
          </a:p>
          <a:p>
            <a:pPr algn="l"/>
            <a:r>
              <a:rPr lang="en-GB" sz="2800" b="1" dirty="0">
                <a:latin typeface="Arial" panose="020B0604020202020204" pitchFamily="34" charset="0"/>
                <a:cs typeface="Arial" panose="020B0604020202020204" pitchFamily="34" charset="0"/>
              </a:rPr>
              <a:t>St Chads College, Durham University</a:t>
            </a:r>
          </a:p>
          <a:p>
            <a:pPr algn="l"/>
            <a:r>
              <a:rPr lang="en-GB" sz="2800" dirty="0">
                <a:latin typeface="Arial" panose="020B0604020202020204" pitchFamily="34" charset="0"/>
                <a:cs typeface="Arial" panose="020B0604020202020204" pitchFamily="34" charset="0"/>
              </a:rPr>
              <a:t>Presentation for Thames Valley VCSE Alliance Conference</a:t>
            </a:r>
          </a:p>
          <a:p>
            <a:pPr algn="l"/>
            <a:r>
              <a:rPr lang="en-GB" sz="2800" dirty="0">
                <a:latin typeface="Arial" panose="020B0604020202020204" pitchFamily="34" charset="0"/>
                <a:cs typeface="Arial" panose="020B0604020202020204" pitchFamily="34" charset="0"/>
              </a:rPr>
              <a:t>25</a:t>
            </a:r>
            <a:r>
              <a:rPr lang="en-GB" sz="2800" baseline="30000" dirty="0">
                <a:latin typeface="Arial" panose="020B0604020202020204" pitchFamily="34" charset="0"/>
                <a:cs typeface="Arial" panose="020B0604020202020204" pitchFamily="34" charset="0"/>
              </a:rPr>
              <a:t>th</a:t>
            </a:r>
            <a:r>
              <a:rPr lang="en-GB" sz="2800" dirty="0">
                <a:latin typeface="Arial" panose="020B0604020202020204" pitchFamily="34" charset="0"/>
                <a:cs typeface="Arial" panose="020B0604020202020204" pitchFamily="34" charset="0"/>
              </a:rPr>
              <a:t> June 2023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2E230EBD-231A-A70B-FAE2-C8A05DA806D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0076" y="240256"/>
            <a:ext cx="4676342" cy="6382966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416533044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5FB10E4-331B-CA7F-F3AB-96408A84AAF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3568" y="95464"/>
            <a:ext cx="12068432" cy="1325563"/>
          </a:xfrm>
        </p:spPr>
        <p:txBody>
          <a:bodyPr>
            <a:normAutofit/>
          </a:bodyPr>
          <a:lstStyle/>
          <a:p>
            <a:pPr algn="ctr"/>
            <a:r>
              <a:rPr lang="en-GB" b="1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 comparative study of the voluntary sector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25083C2-9FAF-DC31-43BB-2C1974DD824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3893" y="1149179"/>
            <a:ext cx="11424213" cy="561335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GB" dirty="0">
                <a:latin typeface="Arial" panose="020B0604020202020204" pitchFamily="34" charset="0"/>
                <a:cs typeface="Arial" panose="020B0604020202020204" pitchFamily="34" charset="0"/>
              </a:rPr>
              <a:t>Third Sector Trends has been running since 2010 in the North of England and was widened in 2019 to the whole of England and Wales.</a:t>
            </a:r>
          </a:p>
          <a:p>
            <a:pPr marL="0" indent="0">
              <a:buNone/>
            </a:pPr>
            <a:r>
              <a:rPr lang="en-GB" dirty="0">
                <a:latin typeface="Arial" panose="020B0604020202020204" pitchFamily="34" charset="0"/>
                <a:cs typeface="Arial" panose="020B0604020202020204" pitchFamily="34" charset="0"/>
              </a:rPr>
              <a:t>In 2025 there were 8,680 survey responses from all types of registered voluntary organisations.</a:t>
            </a:r>
          </a:p>
          <a:p>
            <a:pPr marL="0" indent="0">
              <a:buNone/>
            </a:pPr>
            <a:r>
              <a:rPr lang="en-GB" dirty="0">
                <a:latin typeface="Arial" panose="020B0604020202020204" pitchFamily="34" charset="0"/>
                <a:cs typeface="Arial" panose="020B0604020202020204" pitchFamily="34" charset="0"/>
              </a:rPr>
              <a:t>In Thames Valley there were 326 responses and 1,212 across the whole of South East England.</a:t>
            </a:r>
          </a:p>
          <a:p>
            <a:pPr marL="0" indent="0">
              <a:buNone/>
            </a:pPr>
            <a:r>
              <a:rPr lang="en-GB" dirty="0">
                <a:latin typeface="Arial" panose="020B0604020202020204" pitchFamily="34" charset="0"/>
                <a:cs typeface="Arial" panose="020B0604020202020204" pitchFamily="34" charset="0"/>
              </a:rPr>
              <a:t>The research is underpinned by a complete database of 205,000 geographically mapped organisations from all registers, including </a:t>
            </a:r>
            <a:r>
              <a:rPr lang="en-GB" dirty="0"/>
              <a:t>9,427 in Thames Valley</a:t>
            </a:r>
            <a:r>
              <a:rPr lang="en-GB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pPr marL="0" indent="0">
              <a:buNone/>
            </a:pPr>
            <a:r>
              <a:rPr lang="en-GB" dirty="0">
                <a:latin typeface="Arial" panose="020B0604020202020204" pitchFamily="34" charset="0"/>
                <a:cs typeface="Arial" panose="020B0604020202020204" pitchFamily="34" charset="0"/>
              </a:rPr>
              <a:t>Five parallel localised area-based studies including </a:t>
            </a:r>
            <a:r>
              <a:rPr lang="en-GB" b="1" i="1" dirty="0">
                <a:latin typeface="Arial" panose="020B0604020202020204" pitchFamily="34" charset="0"/>
                <a:cs typeface="Arial" panose="020B0604020202020204" pitchFamily="34" charset="0"/>
              </a:rPr>
              <a:t>Thames Valley, North East England, Wales, East of England and South West England</a:t>
            </a:r>
            <a:r>
              <a:rPr lang="en-GB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pPr marL="0" indent="0">
              <a:buNone/>
            </a:pPr>
            <a:endParaRPr lang="en-GB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21199281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771341C2-5F1F-AB26-B26A-57B2646A96C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527557"/>
            <a:ext cx="10515600" cy="1325563"/>
          </a:xfrm>
        </p:spPr>
        <p:txBody>
          <a:bodyPr>
            <a:normAutofit fontScale="90000"/>
          </a:bodyPr>
          <a:lstStyle/>
          <a:p>
            <a:pPr algn="ctr"/>
            <a:r>
              <a:rPr lang="en-GB" sz="4800" b="1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Sector structure, energy, financial wellbeing and optimism</a:t>
            </a:r>
          </a:p>
        </p:txBody>
      </p:sp>
    </p:spTree>
    <p:extLst>
      <p:ext uri="{BB962C8B-B14F-4D97-AF65-F5344CB8AC3E}">
        <p14:creationId xmlns:p14="http://schemas.microsoft.com/office/powerpoint/2010/main" val="225605576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5FB10E4-331B-CA7F-F3AB-96408A84AAF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0490" y="370703"/>
            <a:ext cx="12000861" cy="1325563"/>
          </a:xfrm>
        </p:spPr>
        <p:txBody>
          <a:bodyPr>
            <a:normAutofit fontScale="90000"/>
          </a:bodyPr>
          <a:lstStyle/>
          <a:p>
            <a:pPr algn="ctr"/>
            <a:r>
              <a:rPr lang="en-GB" b="1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The VCSE sector in Thames Valley is large, productive, impactful, confident and resilient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25083C2-9FAF-DC31-43BB-2C1974DD824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58815" y="1151681"/>
            <a:ext cx="11424213" cy="5706319"/>
          </a:xfrm>
        </p:spPr>
        <p:txBody>
          <a:bodyPr>
            <a:normAutofit/>
          </a:bodyPr>
          <a:lstStyle/>
          <a:p>
            <a:pPr>
              <a:buFont typeface="Wingdings" panose="05000000000000000000" pitchFamily="2" charset="2"/>
              <a:buChar char="§"/>
            </a:pPr>
            <a:endParaRPr lang="en-GB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endParaRPr lang="en-GB" dirty="0"/>
          </a:p>
          <a:p>
            <a:pPr marL="0" indent="0">
              <a:buNone/>
            </a:pPr>
            <a:endParaRPr lang="en-GB" dirty="0"/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CD084B69-8665-145E-01E5-0F05D38B90AC}"/>
              </a:ext>
            </a:extLst>
          </p:cNvPr>
          <p:cNvSpPr txBox="1">
            <a:spLocks/>
          </p:cNvSpPr>
          <p:nvPr/>
        </p:nvSpPr>
        <p:spPr>
          <a:xfrm>
            <a:off x="358815" y="1696267"/>
            <a:ext cx="11712536" cy="490224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Font typeface="Wingdings" panose="05000000000000000000" pitchFamily="2" charset="2"/>
              <a:buChar char="§"/>
            </a:pPr>
            <a:r>
              <a:rPr lang="en-GB" dirty="0">
                <a:latin typeface="Arial" panose="020B0604020202020204" pitchFamily="34" charset="0"/>
                <a:cs typeface="Arial" panose="020B0604020202020204" pitchFamily="34" charset="0"/>
              </a:rPr>
              <a:t>~9,430 registered organisations. Sector income is around £2.65bn.</a:t>
            </a:r>
            <a:r>
              <a:rPr lang="en-GB" kern="0" dirty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GB" kern="0" dirty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Thames Valley VCSE sector produces £4.5bn in added fiscal, economic and use value. When sector energy and intangible value is added, it comes to about £10.3bn.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GB" dirty="0">
                <a:latin typeface="Arial" panose="020B0604020202020204" pitchFamily="34" charset="0"/>
                <a:cs typeface="Arial" panose="020B0604020202020204" pitchFamily="34" charset="0"/>
              </a:rPr>
              <a:t>~49,450 VCSE sector em</a:t>
            </a:r>
            <a:r>
              <a:rPr lang="en-GB" kern="1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ployees in the area – signs of marginal increase rather than decline – but issues with recruitment and retention.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GB" kern="100" dirty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~</a:t>
            </a:r>
            <a:r>
              <a:rPr lang="en-GB" kern="1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188,340 regular volunteers deliver 13.6m hours work. Their proxy replacement value is £166m-£258m. 32% of orgs still not recovere</a:t>
            </a:r>
            <a:r>
              <a:rPr lang="en-GB" kern="100" dirty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 volunteer numbers fully from pandemic (38% nationally).</a:t>
            </a:r>
            <a:endParaRPr lang="en-GB" kern="100" dirty="0">
              <a:effectLst/>
              <a:latin typeface="Arial" panose="020B0604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buFont typeface="Wingdings" panose="05000000000000000000" pitchFamily="2" charset="2"/>
              <a:buChar char="§"/>
            </a:pPr>
            <a:r>
              <a:rPr lang="en-GB" kern="0" dirty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Most VCSE organisations’ leaders are confident about their future finances and exhibit real ‘vitality; in their outlook.</a:t>
            </a:r>
          </a:p>
        </p:txBody>
      </p:sp>
    </p:spTree>
    <p:extLst>
      <p:ext uri="{BB962C8B-B14F-4D97-AF65-F5344CB8AC3E}">
        <p14:creationId xmlns:p14="http://schemas.microsoft.com/office/powerpoint/2010/main" val="323842420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172469D-47A7-19B3-B6EB-F79EEAAA53B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C53DDED-F124-6906-B2CB-13B64F7F5A7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0490" y="261881"/>
            <a:ext cx="12000861" cy="1325563"/>
          </a:xfrm>
        </p:spPr>
        <p:txBody>
          <a:bodyPr>
            <a:normAutofit/>
          </a:bodyPr>
          <a:lstStyle/>
          <a:p>
            <a:pPr algn="ctr"/>
            <a:r>
              <a:rPr lang="en-GB" b="1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The VCSE sector in Thames Valley is generally in good financial shape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82B061D-5CC5-FCDA-D1F5-DEF9535E857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58815" y="1151681"/>
            <a:ext cx="11424213" cy="5706319"/>
          </a:xfrm>
        </p:spPr>
        <p:txBody>
          <a:bodyPr>
            <a:normAutofit/>
          </a:bodyPr>
          <a:lstStyle/>
          <a:p>
            <a:pPr>
              <a:buFont typeface="Wingdings" panose="05000000000000000000" pitchFamily="2" charset="2"/>
              <a:buChar char="§"/>
            </a:pPr>
            <a:endParaRPr lang="en-GB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endParaRPr lang="en-GB" dirty="0"/>
          </a:p>
          <a:p>
            <a:pPr marL="0" indent="0">
              <a:buNone/>
            </a:pPr>
            <a:endParaRPr lang="en-GB" dirty="0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F02564EE-C911-5E97-29DD-B53714FA1FC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1708" y="1587444"/>
            <a:ext cx="10728584" cy="5008675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134471702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08D2A6D3-73D4-1B8E-45E6-1A544CC8AB3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42014941"/>
              </p:ext>
            </p:extLst>
          </p:nvPr>
        </p:nvGraphicFramePr>
        <p:xfrm>
          <a:off x="247136" y="284205"/>
          <a:ext cx="11701850" cy="6194499"/>
        </p:xfrm>
        <a:graphic>
          <a:graphicData uri="http://schemas.openxmlformats.org/drawingml/2006/table">
            <a:tbl>
              <a:tblPr firstRow="1" firstCol="1" bandRow="1"/>
              <a:tblGrid>
                <a:gridCol w="3161838">
                  <a:extLst>
                    <a:ext uri="{9D8B030D-6E8A-4147-A177-3AD203B41FA5}">
                      <a16:colId xmlns:a16="http://schemas.microsoft.com/office/drawing/2014/main" val="2652995453"/>
                    </a:ext>
                  </a:extLst>
                </a:gridCol>
                <a:gridCol w="1067209">
                  <a:extLst>
                    <a:ext uri="{9D8B030D-6E8A-4147-A177-3AD203B41FA5}">
                      <a16:colId xmlns:a16="http://schemas.microsoft.com/office/drawing/2014/main" val="812348759"/>
                    </a:ext>
                  </a:extLst>
                </a:gridCol>
                <a:gridCol w="1067209">
                  <a:extLst>
                    <a:ext uri="{9D8B030D-6E8A-4147-A177-3AD203B41FA5}">
                      <a16:colId xmlns:a16="http://schemas.microsoft.com/office/drawing/2014/main" val="2272525625"/>
                    </a:ext>
                  </a:extLst>
                </a:gridCol>
                <a:gridCol w="1067209">
                  <a:extLst>
                    <a:ext uri="{9D8B030D-6E8A-4147-A177-3AD203B41FA5}">
                      <a16:colId xmlns:a16="http://schemas.microsoft.com/office/drawing/2014/main" val="1416678155"/>
                    </a:ext>
                  </a:extLst>
                </a:gridCol>
                <a:gridCol w="1067209">
                  <a:extLst>
                    <a:ext uri="{9D8B030D-6E8A-4147-A177-3AD203B41FA5}">
                      <a16:colId xmlns:a16="http://schemas.microsoft.com/office/drawing/2014/main" val="3631035863"/>
                    </a:ext>
                  </a:extLst>
                </a:gridCol>
                <a:gridCol w="1067209">
                  <a:extLst>
                    <a:ext uri="{9D8B030D-6E8A-4147-A177-3AD203B41FA5}">
                      <a16:colId xmlns:a16="http://schemas.microsoft.com/office/drawing/2014/main" val="1748690365"/>
                    </a:ext>
                  </a:extLst>
                </a:gridCol>
                <a:gridCol w="1067209">
                  <a:extLst>
                    <a:ext uri="{9D8B030D-6E8A-4147-A177-3AD203B41FA5}">
                      <a16:colId xmlns:a16="http://schemas.microsoft.com/office/drawing/2014/main" val="3843428383"/>
                    </a:ext>
                  </a:extLst>
                </a:gridCol>
                <a:gridCol w="1067209">
                  <a:extLst>
                    <a:ext uri="{9D8B030D-6E8A-4147-A177-3AD203B41FA5}">
                      <a16:colId xmlns:a16="http://schemas.microsoft.com/office/drawing/2014/main" val="1554284873"/>
                    </a:ext>
                  </a:extLst>
                </a:gridCol>
                <a:gridCol w="1069549">
                  <a:extLst>
                    <a:ext uri="{9D8B030D-6E8A-4147-A177-3AD203B41FA5}">
                      <a16:colId xmlns:a16="http://schemas.microsoft.com/office/drawing/2014/main" val="2581859897"/>
                    </a:ext>
                  </a:extLst>
                </a:gridCol>
              </a:tblGrid>
              <a:tr h="1087817">
                <a:tc gridSpan="9">
                  <a:txBody>
                    <a:bodyPr/>
                    <a:lstStyle/>
                    <a:p>
                      <a:pPr marL="0" indent="0" algn="ctr">
                        <a:spcBef>
                          <a:spcPts val="400"/>
                        </a:spcBef>
                        <a:spcAft>
                          <a:spcPts val="400"/>
                        </a:spcAft>
                        <a:buNone/>
                      </a:pPr>
                      <a:r>
                        <a:rPr lang="en-GB" sz="3200" b="1" kern="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VCSE organisations’ expectations about future finance in </a:t>
                      </a:r>
                      <a:r>
                        <a:rPr lang="en-GB" sz="3200" b="1" kern="1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ptos" panose="020B0004020202020204" pitchFamily="34" charset="0"/>
                          <a:cs typeface="Arial" panose="020B0604020202020204" pitchFamily="34" charset="0"/>
                        </a:rPr>
                        <a:t>South East England are highly optimistic</a:t>
                      </a:r>
                      <a:endParaRPr lang="en-GB" sz="3200" kern="100" dirty="0">
                        <a:effectLst/>
                        <a:latin typeface="Arial" panose="020B0604020202020204" pitchFamily="34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6C9EC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69111483"/>
                  </a:ext>
                </a:extLst>
              </a:tr>
              <a:tr h="834730">
                <a:tc>
                  <a:txBody>
                    <a:bodyPr/>
                    <a:lstStyle/>
                    <a:p>
                      <a:pPr indent="-226695">
                        <a:buNone/>
                      </a:pPr>
                      <a:endParaRPr lang="en-GB" sz="1800" kern="100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DAE9F8"/>
                    </a:solidFill>
                  </a:tcPr>
                </a:tc>
                <a:tc gridSpan="2">
                  <a:txBody>
                    <a:bodyPr/>
                    <a:lstStyle/>
                    <a:p>
                      <a:pPr indent="-226695" algn="ctr">
                        <a:spcBef>
                          <a:spcPts val="400"/>
                        </a:spcBef>
                        <a:spcAft>
                          <a:spcPts val="400"/>
                        </a:spcAft>
                        <a:buNone/>
                      </a:pPr>
                      <a:r>
                        <a:rPr lang="en-GB" sz="1800" b="1" i="1" kern="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Income will…</a:t>
                      </a:r>
                      <a:endParaRPr lang="en-GB" sz="1800" kern="100" dirty="0">
                        <a:effectLst/>
                        <a:latin typeface="Arial" panose="020B0604020202020204" pitchFamily="34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DAE9F8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indent="-226695" algn="ctr">
                        <a:spcBef>
                          <a:spcPts val="400"/>
                        </a:spcBef>
                        <a:spcAft>
                          <a:spcPts val="400"/>
                        </a:spcAft>
                        <a:buNone/>
                      </a:pPr>
                      <a:r>
                        <a:rPr lang="en-GB" sz="1800" b="1" i="1" kern="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Financial support from private businesses will…</a:t>
                      </a:r>
                      <a:endParaRPr lang="en-GB" sz="1800" kern="100" dirty="0">
                        <a:effectLst/>
                        <a:latin typeface="Arial" panose="020B0604020202020204" pitchFamily="34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DAE9F8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indent="-226695" algn="ctr">
                        <a:spcBef>
                          <a:spcPts val="400"/>
                        </a:spcBef>
                        <a:spcAft>
                          <a:spcPts val="400"/>
                        </a:spcAft>
                        <a:buNone/>
                      </a:pPr>
                      <a:r>
                        <a:rPr lang="en-GB" sz="1800" b="1" i="1" kern="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Grants from charitable foundations will…</a:t>
                      </a:r>
                      <a:endParaRPr lang="en-GB" sz="1800" kern="100" dirty="0">
                        <a:effectLst/>
                        <a:latin typeface="Arial" panose="020B0604020202020204" pitchFamily="34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DAE9F8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indent="-226695" algn="ctr">
                        <a:spcBef>
                          <a:spcPts val="400"/>
                        </a:spcBef>
                        <a:spcAft>
                          <a:spcPts val="400"/>
                        </a:spcAft>
                        <a:buNone/>
                      </a:pPr>
                      <a:r>
                        <a:rPr lang="en-GB" sz="1800" b="1" i="1" kern="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Funding from statutory agencies will…</a:t>
                      </a:r>
                      <a:endParaRPr lang="en-GB" sz="1800" kern="100" dirty="0">
                        <a:effectLst/>
                        <a:latin typeface="Arial" panose="020B0604020202020204" pitchFamily="34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DAE9F8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68473206"/>
                  </a:ext>
                </a:extLst>
              </a:tr>
              <a:tr h="518984">
                <a:tc>
                  <a:txBody>
                    <a:bodyPr/>
                    <a:lstStyle/>
                    <a:p>
                      <a:pPr indent="-226695">
                        <a:buNone/>
                      </a:pPr>
                      <a:endParaRPr lang="en-GB" sz="1800" kern="100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9F8"/>
                    </a:solidFill>
                  </a:tcPr>
                </a:tc>
                <a:tc>
                  <a:txBody>
                    <a:bodyPr/>
                    <a:lstStyle/>
                    <a:p>
                      <a:pPr indent="-226695" algn="ctr">
                        <a:spcBef>
                          <a:spcPts val="400"/>
                        </a:spcBef>
                        <a:spcAft>
                          <a:spcPts val="400"/>
                        </a:spcAft>
                        <a:buNone/>
                      </a:pPr>
                      <a:r>
                        <a:rPr lang="en-GB" sz="1600" b="1" kern="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Increase</a:t>
                      </a:r>
                      <a:endParaRPr lang="en-GB" sz="1600" kern="100" dirty="0">
                        <a:effectLst/>
                        <a:latin typeface="Arial" panose="020B0604020202020204" pitchFamily="34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9F8"/>
                    </a:solidFill>
                  </a:tcPr>
                </a:tc>
                <a:tc>
                  <a:txBody>
                    <a:bodyPr/>
                    <a:lstStyle/>
                    <a:p>
                      <a:pPr indent="-226695" algn="ctr">
                        <a:spcBef>
                          <a:spcPts val="400"/>
                        </a:spcBef>
                        <a:spcAft>
                          <a:spcPts val="400"/>
                        </a:spcAft>
                        <a:buNone/>
                      </a:pPr>
                      <a:r>
                        <a:rPr lang="en-GB" sz="1600" b="1" kern="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Decrease</a:t>
                      </a:r>
                      <a:endParaRPr lang="en-GB" sz="1600" kern="100" dirty="0">
                        <a:effectLst/>
                        <a:latin typeface="Arial" panose="020B0604020202020204" pitchFamily="34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9F8"/>
                    </a:solidFill>
                  </a:tcPr>
                </a:tc>
                <a:tc>
                  <a:txBody>
                    <a:bodyPr/>
                    <a:lstStyle/>
                    <a:p>
                      <a:pPr indent="-226695" algn="ctr">
                        <a:spcBef>
                          <a:spcPts val="400"/>
                        </a:spcBef>
                        <a:spcAft>
                          <a:spcPts val="400"/>
                        </a:spcAft>
                        <a:buNone/>
                      </a:pPr>
                      <a:r>
                        <a:rPr lang="en-GB" sz="1600" b="1" kern="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Increase</a:t>
                      </a:r>
                      <a:endParaRPr lang="en-GB" sz="1600" kern="100" dirty="0">
                        <a:effectLst/>
                        <a:latin typeface="Arial" panose="020B0604020202020204" pitchFamily="34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9F8"/>
                    </a:solidFill>
                  </a:tcPr>
                </a:tc>
                <a:tc>
                  <a:txBody>
                    <a:bodyPr/>
                    <a:lstStyle/>
                    <a:p>
                      <a:pPr indent="-226695" algn="ctr">
                        <a:spcBef>
                          <a:spcPts val="400"/>
                        </a:spcBef>
                        <a:spcAft>
                          <a:spcPts val="400"/>
                        </a:spcAft>
                        <a:buNone/>
                      </a:pPr>
                      <a:r>
                        <a:rPr lang="en-GB" sz="1600" b="1" kern="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Decrease</a:t>
                      </a:r>
                      <a:endParaRPr lang="en-GB" sz="1600" kern="100" dirty="0">
                        <a:effectLst/>
                        <a:latin typeface="Arial" panose="020B0604020202020204" pitchFamily="34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9F8"/>
                    </a:solidFill>
                  </a:tcPr>
                </a:tc>
                <a:tc>
                  <a:txBody>
                    <a:bodyPr/>
                    <a:lstStyle/>
                    <a:p>
                      <a:pPr indent="-226695" algn="ctr">
                        <a:spcBef>
                          <a:spcPts val="400"/>
                        </a:spcBef>
                        <a:spcAft>
                          <a:spcPts val="400"/>
                        </a:spcAft>
                        <a:buNone/>
                      </a:pPr>
                      <a:r>
                        <a:rPr lang="en-GB" sz="1600" b="1" kern="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Increase</a:t>
                      </a:r>
                      <a:endParaRPr lang="en-GB" sz="1600" kern="100" dirty="0">
                        <a:effectLst/>
                        <a:latin typeface="Arial" panose="020B0604020202020204" pitchFamily="34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9F8"/>
                    </a:solidFill>
                  </a:tcPr>
                </a:tc>
                <a:tc>
                  <a:txBody>
                    <a:bodyPr/>
                    <a:lstStyle/>
                    <a:p>
                      <a:pPr indent="-226695" algn="ctr">
                        <a:spcBef>
                          <a:spcPts val="400"/>
                        </a:spcBef>
                        <a:spcAft>
                          <a:spcPts val="400"/>
                        </a:spcAft>
                        <a:buNone/>
                      </a:pPr>
                      <a:r>
                        <a:rPr lang="en-GB" sz="1600" b="1" kern="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Decrease</a:t>
                      </a:r>
                      <a:endParaRPr lang="en-GB" sz="1600" kern="100" dirty="0">
                        <a:effectLst/>
                        <a:latin typeface="Arial" panose="020B0604020202020204" pitchFamily="34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9F8"/>
                    </a:solidFill>
                  </a:tcPr>
                </a:tc>
                <a:tc>
                  <a:txBody>
                    <a:bodyPr/>
                    <a:lstStyle/>
                    <a:p>
                      <a:pPr indent="-226695" algn="ctr">
                        <a:spcBef>
                          <a:spcPts val="400"/>
                        </a:spcBef>
                        <a:spcAft>
                          <a:spcPts val="400"/>
                        </a:spcAft>
                        <a:buNone/>
                      </a:pPr>
                      <a:r>
                        <a:rPr lang="en-GB" sz="1600" b="1" kern="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Increase</a:t>
                      </a:r>
                      <a:endParaRPr lang="en-GB" sz="1600" kern="100" dirty="0">
                        <a:effectLst/>
                        <a:latin typeface="Arial" panose="020B0604020202020204" pitchFamily="34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9F8"/>
                    </a:solidFill>
                  </a:tcPr>
                </a:tc>
                <a:tc>
                  <a:txBody>
                    <a:bodyPr/>
                    <a:lstStyle/>
                    <a:p>
                      <a:pPr indent="-226695" algn="ctr">
                        <a:spcBef>
                          <a:spcPts val="400"/>
                        </a:spcBef>
                        <a:spcAft>
                          <a:spcPts val="400"/>
                        </a:spcAft>
                        <a:buNone/>
                      </a:pPr>
                      <a:r>
                        <a:rPr lang="en-GB" sz="1600" b="1" kern="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Decrease</a:t>
                      </a:r>
                      <a:endParaRPr lang="en-GB" sz="1600" kern="100" dirty="0">
                        <a:effectLst/>
                        <a:latin typeface="Arial" panose="020B0604020202020204" pitchFamily="34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9F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40623135"/>
                  </a:ext>
                </a:extLst>
              </a:tr>
              <a:tr h="652690">
                <a:tc>
                  <a:txBody>
                    <a:bodyPr/>
                    <a:lstStyle/>
                    <a:p>
                      <a:pPr indent="-226695" algn="l">
                        <a:spcBef>
                          <a:spcPts val="400"/>
                        </a:spcBef>
                        <a:spcAft>
                          <a:spcPts val="400"/>
                        </a:spcAft>
                        <a:buNone/>
                      </a:pPr>
                      <a:r>
                        <a:rPr lang="en-GB" sz="2000" b="1" kern="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Thames Valley</a:t>
                      </a:r>
                      <a:endParaRPr lang="en-GB" sz="2000" kern="100" dirty="0">
                        <a:effectLst/>
                        <a:latin typeface="Arial" panose="020B0604020202020204" pitchFamily="34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F9E9"/>
                    </a:solidFill>
                  </a:tcPr>
                </a:tc>
                <a:tc>
                  <a:txBody>
                    <a:bodyPr/>
                    <a:lstStyle/>
                    <a:p>
                      <a:pPr indent="-226695" algn="ctr">
                        <a:spcBef>
                          <a:spcPts val="400"/>
                        </a:spcBef>
                        <a:spcAft>
                          <a:spcPts val="400"/>
                        </a:spcAft>
                        <a:buNone/>
                      </a:pPr>
                      <a:r>
                        <a:rPr lang="en-GB" sz="2000" b="1" kern="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30.1</a:t>
                      </a:r>
                      <a:endParaRPr lang="en-GB" sz="2000" kern="100" dirty="0">
                        <a:effectLst/>
                        <a:latin typeface="Arial" panose="020B0604020202020204" pitchFamily="34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F9E9"/>
                    </a:solidFill>
                  </a:tcPr>
                </a:tc>
                <a:tc>
                  <a:txBody>
                    <a:bodyPr/>
                    <a:lstStyle/>
                    <a:p>
                      <a:pPr indent="-226695" algn="ctr">
                        <a:spcBef>
                          <a:spcPts val="400"/>
                        </a:spcBef>
                        <a:spcAft>
                          <a:spcPts val="400"/>
                        </a:spcAft>
                        <a:buNone/>
                      </a:pPr>
                      <a:r>
                        <a:rPr lang="en-GB" sz="2000" b="1" kern="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14.0</a:t>
                      </a:r>
                      <a:endParaRPr lang="en-GB" sz="2000" kern="100" dirty="0">
                        <a:effectLst/>
                        <a:latin typeface="Arial" panose="020B0604020202020204" pitchFamily="34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F9E9"/>
                    </a:solidFill>
                  </a:tcPr>
                </a:tc>
                <a:tc>
                  <a:txBody>
                    <a:bodyPr/>
                    <a:lstStyle/>
                    <a:p>
                      <a:pPr indent="-226695" algn="ctr">
                        <a:spcBef>
                          <a:spcPts val="400"/>
                        </a:spcBef>
                        <a:spcAft>
                          <a:spcPts val="400"/>
                        </a:spcAft>
                        <a:buNone/>
                      </a:pPr>
                      <a:r>
                        <a:rPr lang="en-GB" sz="2000" b="1" kern="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25.0</a:t>
                      </a:r>
                      <a:endParaRPr lang="en-GB" sz="2000" kern="100" dirty="0">
                        <a:effectLst/>
                        <a:latin typeface="Arial" panose="020B0604020202020204" pitchFamily="34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1F0C7"/>
                    </a:solidFill>
                  </a:tcPr>
                </a:tc>
                <a:tc>
                  <a:txBody>
                    <a:bodyPr/>
                    <a:lstStyle/>
                    <a:p>
                      <a:pPr indent="-226695" algn="ctr">
                        <a:spcBef>
                          <a:spcPts val="400"/>
                        </a:spcBef>
                        <a:spcAft>
                          <a:spcPts val="400"/>
                        </a:spcAft>
                        <a:buNone/>
                      </a:pPr>
                      <a:r>
                        <a:rPr lang="en-GB" sz="2000" b="1" kern="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13.8</a:t>
                      </a:r>
                      <a:endParaRPr lang="en-GB" sz="2000" kern="100" dirty="0">
                        <a:effectLst/>
                        <a:latin typeface="Arial" panose="020B0604020202020204" pitchFamily="34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1F0C7"/>
                    </a:solidFill>
                  </a:tcPr>
                </a:tc>
                <a:tc>
                  <a:txBody>
                    <a:bodyPr/>
                    <a:lstStyle/>
                    <a:p>
                      <a:pPr indent="-226695" algn="ctr">
                        <a:spcBef>
                          <a:spcPts val="400"/>
                        </a:spcBef>
                        <a:spcAft>
                          <a:spcPts val="400"/>
                        </a:spcAft>
                        <a:buNone/>
                      </a:pPr>
                      <a:r>
                        <a:rPr lang="en-GB" sz="2000" b="1" kern="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25.6</a:t>
                      </a:r>
                      <a:endParaRPr lang="en-GB" sz="2000" kern="100" dirty="0">
                        <a:effectLst/>
                        <a:latin typeface="Arial" panose="020B0604020202020204" pitchFamily="34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F9E9"/>
                    </a:solidFill>
                  </a:tcPr>
                </a:tc>
                <a:tc>
                  <a:txBody>
                    <a:bodyPr/>
                    <a:lstStyle/>
                    <a:p>
                      <a:pPr indent="-226695" algn="ctr">
                        <a:spcBef>
                          <a:spcPts val="400"/>
                        </a:spcBef>
                        <a:spcAft>
                          <a:spcPts val="400"/>
                        </a:spcAft>
                        <a:buNone/>
                      </a:pPr>
                      <a:r>
                        <a:rPr lang="en-GB" sz="2000" b="1" kern="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20.2</a:t>
                      </a:r>
                      <a:endParaRPr lang="en-GB" sz="2000" kern="100" dirty="0">
                        <a:effectLst/>
                        <a:latin typeface="Arial" panose="020B0604020202020204" pitchFamily="34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F9E9"/>
                    </a:solidFill>
                  </a:tcPr>
                </a:tc>
                <a:tc>
                  <a:txBody>
                    <a:bodyPr/>
                    <a:lstStyle/>
                    <a:p>
                      <a:pPr indent="-226695" algn="ctr">
                        <a:spcBef>
                          <a:spcPts val="400"/>
                        </a:spcBef>
                        <a:spcAft>
                          <a:spcPts val="400"/>
                        </a:spcAft>
                        <a:buNone/>
                      </a:pPr>
                      <a:r>
                        <a:rPr lang="en-GB" sz="2000" b="1" kern="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14.9</a:t>
                      </a:r>
                      <a:endParaRPr lang="en-GB" sz="2000" kern="100" dirty="0">
                        <a:effectLst/>
                        <a:latin typeface="Arial" panose="020B0604020202020204" pitchFamily="34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1F0C7"/>
                    </a:solidFill>
                  </a:tcPr>
                </a:tc>
                <a:tc>
                  <a:txBody>
                    <a:bodyPr/>
                    <a:lstStyle/>
                    <a:p>
                      <a:pPr indent="-226695" algn="ctr">
                        <a:spcBef>
                          <a:spcPts val="400"/>
                        </a:spcBef>
                        <a:spcAft>
                          <a:spcPts val="400"/>
                        </a:spcAft>
                        <a:buNone/>
                      </a:pPr>
                      <a:r>
                        <a:rPr lang="en-GB" sz="2000" b="1" kern="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29.7</a:t>
                      </a:r>
                      <a:endParaRPr lang="en-GB" sz="2000" kern="100" dirty="0">
                        <a:effectLst/>
                        <a:latin typeface="Arial" panose="020B0604020202020204" pitchFamily="34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1F0C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89963065"/>
                  </a:ext>
                </a:extLst>
              </a:tr>
              <a:tr h="652690">
                <a:tc>
                  <a:txBody>
                    <a:bodyPr/>
                    <a:lstStyle/>
                    <a:p>
                      <a:pPr indent="-226695" algn="l">
                        <a:spcBef>
                          <a:spcPts val="400"/>
                        </a:spcBef>
                        <a:spcAft>
                          <a:spcPts val="400"/>
                        </a:spcAft>
                        <a:buNone/>
                      </a:pPr>
                      <a:r>
                        <a:rPr lang="en-GB" sz="2000" b="1" kern="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Sussex</a:t>
                      </a:r>
                      <a:endParaRPr lang="en-GB" sz="2000" b="1" kern="100" dirty="0">
                        <a:effectLst/>
                        <a:latin typeface="Arial" panose="020B0604020202020204" pitchFamily="34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indent="-226695" algn="ctr">
                        <a:spcBef>
                          <a:spcPts val="400"/>
                        </a:spcBef>
                        <a:spcAft>
                          <a:spcPts val="400"/>
                        </a:spcAft>
                        <a:buNone/>
                      </a:pPr>
                      <a:r>
                        <a:rPr lang="en-GB" sz="2000" b="0" kern="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29.2</a:t>
                      </a:r>
                      <a:endParaRPr lang="en-GB" sz="2000" b="0" kern="100" dirty="0">
                        <a:effectLst/>
                        <a:latin typeface="Arial" panose="020B0604020202020204" pitchFamily="34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indent="-226695" algn="ctr">
                        <a:spcBef>
                          <a:spcPts val="400"/>
                        </a:spcBef>
                        <a:spcAft>
                          <a:spcPts val="400"/>
                        </a:spcAft>
                        <a:buNone/>
                      </a:pPr>
                      <a:r>
                        <a:rPr lang="en-GB" sz="2000" b="0" kern="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14.6</a:t>
                      </a:r>
                      <a:endParaRPr lang="en-GB" sz="2000" b="0" kern="100" dirty="0">
                        <a:effectLst/>
                        <a:latin typeface="Arial" panose="020B0604020202020204" pitchFamily="34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indent="-226695" algn="ctr">
                        <a:spcBef>
                          <a:spcPts val="400"/>
                        </a:spcBef>
                        <a:spcAft>
                          <a:spcPts val="400"/>
                        </a:spcAft>
                        <a:buNone/>
                      </a:pPr>
                      <a:r>
                        <a:rPr lang="en-GB" sz="2000" b="0" kern="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20.9</a:t>
                      </a:r>
                      <a:endParaRPr lang="en-GB" sz="2000" b="0" kern="100" dirty="0">
                        <a:effectLst/>
                        <a:latin typeface="Arial" panose="020B0604020202020204" pitchFamily="34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FF5FB"/>
                    </a:solidFill>
                  </a:tcPr>
                </a:tc>
                <a:tc>
                  <a:txBody>
                    <a:bodyPr/>
                    <a:lstStyle/>
                    <a:p>
                      <a:pPr indent="-226695" algn="ctr">
                        <a:spcBef>
                          <a:spcPts val="400"/>
                        </a:spcBef>
                        <a:spcAft>
                          <a:spcPts val="400"/>
                        </a:spcAft>
                        <a:buNone/>
                      </a:pPr>
                      <a:r>
                        <a:rPr lang="en-GB" sz="2000" b="0" kern="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11.8</a:t>
                      </a:r>
                      <a:endParaRPr lang="en-GB" sz="2000" b="0" kern="100" dirty="0">
                        <a:effectLst/>
                        <a:latin typeface="Arial" panose="020B0604020202020204" pitchFamily="34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FF5FB"/>
                    </a:solidFill>
                  </a:tcPr>
                </a:tc>
                <a:tc>
                  <a:txBody>
                    <a:bodyPr/>
                    <a:lstStyle/>
                    <a:p>
                      <a:pPr indent="-226695" algn="ctr">
                        <a:spcBef>
                          <a:spcPts val="400"/>
                        </a:spcBef>
                        <a:spcAft>
                          <a:spcPts val="400"/>
                        </a:spcAft>
                        <a:buNone/>
                      </a:pPr>
                      <a:r>
                        <a:rPr lang="en-GB" sz="2000" b="0" kern="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23.2</a:t>
                      </a:r>
                      <a:endParaRPr lang="en-GB" sz="2000" b="0" kern="100" dirty="0">
                        <a:effectLst/>
                        <a:latin typeface="Arial" panose="020B0604020202020204" pitchFamily="34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indent="-226695" algn="ctr">
                        <a:spcBef>
                          <a:spcPts val="400"/>
                        </a:spcBef>
                        <a:spcAft>
                          <a:spcPts val="400"/>
                        </a:spcAft>
                        <a:buNone/>
                      </a:pPr>
                      <a:r>
                        <a:rPr lang="en-GB" sz="2000" b="0" kern="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22.2</a:t>
                      </a:r>
                      <a:endParaRPr lang="en-GB" sz="2000" b="0" kern="100" dirty="0">
                        <a:effectLst/>
                        <a:latin typeface="Arial" panose="020B0604020202020204" pitchFamily="34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indent="-226695" algn="ctr">
                        <a:spcBef>
                          <a:spcPts val="400"/>
                        </a:spcBef>
                        <a:spcAft>
                          <a:spcPts val="400"/>
                        </a:spcAft>
                        <a:buNone/>
                      </a:pPr>
                      <a:r>
                        <a:rPr lang="en-GB" sz="2000" b="0" kern="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14.2</a:t>
                      </a:r>
                      <a:endParaRPr lang="en-GB" sz="2000" b="0" kern="100" dirty="0">
                        <a:effectLst/>
                        <a:latin typeface="Arial" panose="020B0604020202020204" pitchFamily="34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FF5FB"/>
                    </a:solidFill>
                  </a:tcPr>
                </a:tc>
                <a:tc>
                  <a:txBody>
                    <a:bodyPr/>
                    <a:lstStyle/>
                    <a:p>
                      <a:pPr indent="-226695" algn="ctr">
                        <a:spcBef>
                          <a:spcPts val="400"/>
                        </a:spcBef>
                        <a:spcAft>
                          <a:spcPts val="400"/>
                        </a:spcAft>
                        <a:buNone/>
                      </a:pPr>
                      <a:r>
                        <a:rPr lang="en-GB" sz="2000" b="0" kern="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35.5</a:t>
                      </a:r>
                      <a:endParaRPr lang="en-GB" sz="2000" b="0" kern="100" dirty="0">
                        <a:effectLst/>
                        <a:latin typeface="Arial" panose="020B0604020202020204" pitchFamily="34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FF5F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50260431"/>
                  </a:ext>
                </a:extLst>
              </a:tr>
              <a:tr h="652690">
                <a:tc>
                  <a:txBody>
                    <a:bodyPr/>
                    <a:lstStyle/>
                    <a:p>
                      <a:pPr indent="-226695" algn="l">
                        <a:spcBef>
                          <a:spcPts val="400"/>
                        </a:spcBef>
                        <a:spcAft>
                          <a:spcPts val="400"/>
                        </a:spcAft>
                        <a:buNone/>
                      </a:pPr>
                      <a:r>
                        <a:rPr lang="en-GB" sz="2000" b="1" kern="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Surrey</a:t>
                      </a:r>
                      <a:endParaRPr lang="en-GB" sz="2000" b="1" kern="100" dirty="0">
                        <a:effectLst/>
                        <a:latin typeface="Arial" panose="020B0604020202020204" pitchFamily="34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indent="-226695" algn="ctr">
                        <a:spcBef>
                          <a:spcPts val="400"/>
                        </a:spcBef>
                        <a:spcAft>
                          <a:spcPts val="400"/>
                        </a:spcAft>
                        <a:buNone/>
                      </a:pPr>
                      <a:r>
                        <a:rPr lang="en-GB" sz="2000" b="0" kern="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26.0</a:t>
                      </a:r>
                      <a:endParaRPr lang="en-GB" sz="2000" b="0" kern="100" dirty="0">
                        <a:effectLst/>
                        <a:latin typeface="Arial" panose="020B0604020202020204" pitchFamily="34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indent="-226695" algn="ctr">
                        <a:spcBef>
                          <a:spcPts val="400"/>
                        </a:spcBef>
                        <a:spcAft>
                          <a:spcPts val="400"/>
                        </a:spcAft>
                        <a:buNone/>
                      </a:pPr>
                      <a:r>
                        <a:rPr lang="en-GB" sz="2000" b="0" kern="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16.4</a:t>
                      </a:r>
                      <a:endParaRPr lang="en-GB" sz="2000" b="0" kern="100" dirty="0">
                        <a:effectLst/>
                        <a:latin typeface="Arial" panose="020B0604020202020204" pitchFamily="34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indent="-226695" algn="ctr">
                        <a:spcBef>
                          <a:spcPts val="400"/>
                        </a:spcBef>
                        <a:spcAft>
                          <a:spcPts val="400"/>
                        </a:spcAft>
                        <a:buNone/>
                      </a:pPr>
                      <a:r>
                        <a:rPr lang="en-GB" sz="2000" b="0" kern="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22.2</a:t>
                      </a:r>
                      <a:endParaRPr lang="en-GB" sz="2000" b="0" kern="100" dirty="0">
                        <a:effectLst/>
                        <a:latin typeface="Arial" panose="020B0604020202020204" pitchFamily="34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FF5FB"/>
                    </a:solidFill>
                  </a:tcPr>
                </a:tc>
                <a:tc>
                  <a:txBody>
                    <a:bodyPr/>
                    <a:lstStyle/>
                    <a:p>
                      <a:pPr indent="-226695" algn="ctr">
                        <a:spcBef>
                          <a:spcPts val="400"/>
                        </a:spcBef>
                        <a:spcAft>
                          <a:spcPts val="400"/>
                        </a:spcAft>
                        <a:buNone/>
                      </a:pPr>
                      <a:r>
                        <a:rPr lang="en-GB" sz="2000" b="0" kern="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14.4</a:t>
                      </a:r>
                      <a:endParaRPr lang="en-GB" sz="2000" b="0" kern="100" dirty="0">
                        <a:effectLst/>
                        <a:latin typeface="Arial" panose="020B0604020202020204" pitchFamily="34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FF5FB"/>
                    </a:solidFill>
                  </a:tcPr>
                </a:tc>
                <a:tc>
                  <a:txBody>
                    <a:bodyPr/>
                    <a:lstStyle/>
                    <a:p>
                      <a:pPr indent="-226695" algn="ctr">
                        <a:spcBef>
                          <a:spcPts val="400"/>
                        </a:spcBef>
                        <a:spcAft>
                          <a:spcPts val="400"/>
                        </a:spcAft>
                        <a:buNone/>
                      </a:pPr>
                      <a:r>
                        <a:rPr lang="en-GB" sz="2000" b="0" kern="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18.8</a:t>
                      </a:r>
                      <a:endParaRPr lang="en-GB" sz="2000" b="0" kern="100" dirty="0">
                        <a:effectLst/>
                        <a:latin typeface="Arial" panose="020B0604020202020204" pitchFamily="34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indent="-226695" algn="ctr">
                        <a:spcBef>
                          <a:spcPts val="400"/>
                        </a:spcBef>
                        <a:spcAft>
                          <a:spcPts val="400"/>
                        </a:spcAft>
                        <a:buNone/>
                      </a:pPr>
                      <a:r>
                        <a:rPr lang="en-GB" sz="2000" b="0" kern="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19.8</a:t>
                      </a:r>
                      <a:endParaRPr lang="en-GB" sz="2000" b="0" kern="100" dirty="0">
                        <a:effectLst/>
                        <a:latin typeface="Arial" panose="020B0604020202020204" pitchFamily="34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indent="-226695" algn="ctr">
                        <a:spcBef>
                          <a:spcPts val="400"/>
                        </a:spcBef>
                        <a:spcAft>
                          <a:spcPts val="400"/>
                        </a:spcAft>
                        <a:buNone/>
                      </a:pPr>
                      <a:r>
                        <a:rPr lang="en-GB" sz="2000" b="0" kern="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5.9</a:t>
                      </a:r>
                      <a:endParaRPr lang="en-GB" sz="2000" b="0" kern="100" dirty="0">
                        <a:effectLst/>
                        <a:latin typeface="Arial" panose="020B0604020202020204" pitchFamily="34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FF5FB"/>
                    </a:solidFill>
                  </a:tcPr>
                </a:tc>
                <a:tc>
                  <a:txBody>
                    <a:bodyPr/>
                    <a:lstStyle/>
                    <a:p>
                      <a:pPr indent="-226695" algn="ctr">
                        <a:spcBef>
                          <a:spcPts val="400"/>
                        </a:spcBef>
                        <a:spcAft>
                          <a:spcPts val="400"/>
                        </a:spcAft>
                        <a:buNone/>
                      </a:pPr>
                      <a:r>
                        <a:rPr lang="en-GB" sz="2000" b="0" kern="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39.7</a:t>
                      </a:r>
                      <a:endParaRPr lang="en-GB" sz="2000" b="0" kern="100" dirty="0">
                        <a:effectLst/>
                        <a:latin typeface="Arial" panose="020B0604020202020204" pitchFamily="34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FF5F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07632042"/>
                  </a:ext>
                </a:extLst>
              </a:tr>
              <a:tr h="652690">
                <a:tc>
                  <a:txBody>
                    <a:bodyPr/>
                    <a:lstStyle/>
                    <a:p>
                      <a:pPr indent="-226695" algn="l">
                        <a:spcBef>
                          <a:spcPts val="400"/>
                        </a:spcBef>
                        <a:spcAft>
                          <a:spcPts val="400"/>
                        </a:spcAft>
                        <a:buNone/>
                      </a:pPr>
                      <a:r>
                        <a:rPr lang="en-GB" sz="2000" b="1" kern="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Hampshire and IOW</a:t>
                      </a:r>
                      <a:endParaRPr lang="en-GB" sz="2000" b="1" kern="100" dirty="0">
                        <a:effectLst/>
                        <a:latin typeface="Arial" panose="020B0604020202020204" pitchFamily="34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indent="-226695" algn="ctr">
                        <a:spcBef>
                          <a:spcPts val="400"/>
                        </a:spcBef>
                        <a:spcAft>
                          <a:spcPts val="400"/>
                        </a:spcAft>
                        <a:buNone/>
                      </a:pPr>
                      <a:r>
                        <a:rPr lang="en-GB" sz="2000" b="0" kern="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29.0</a:t>
                      </a:r>
                      <a:endParaRPr lang="en-GB" sz="2000" b="0" kern="100" dirty="0">
                        <a:effectLst/>
                        <a:latin typeface="Arial" panose="020B0604020202020204" pitchFamily="34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indent="-226695" algn="ctr">
                        <a:spcBef>
                          <a:spcPts val="400"/>
                        </a:spcBef>
                        <a:spcAft>
                          <a:spcPts val="400"/>
                        </a:spcAft>
                        <a:buNone/>
                      </a:pPr>
                      <a:r>
                        <a:rPr lang="en-GB" sz="2000" b="0" kern="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13.3</a:t>
                      </a:r>
                      <a:endParaRPr lang="en-GB" sz="2000" b="0" kern="100" dirty="0">
                        <a:effectLst/>
                        <a:latin typeface="Arial" panose="020B0604020202020204" pitchFamily="34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indent="-226695" algn="ctr">
                        <a:spcBef>
                          <a:spcPts val="400"/>
                        </a:spcBef>
                        <a:spcAft>
                          <a:spcPts val="400"/>
                        </a:spcAft>
                        <a:buNone/>
                      </a:pPr>
                      <a:r>
                        <a:rPr lang="en-GB" sz="2000" b="0" kern="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28.7</a:t>
                      </a:r>
                      <a:endParaRPr lang="en-GB" sz="2000" b="0" kern="100" dirty="0">
                        <a:effectLst/>
                        <a:latin typeface="Arial" panose="020B0604020202020204" pitchFamily="34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FF5FB"/>
                    </a:solidFill>
                  </a:tcPr>
                </a:tc>
                <a:tc>
                  <a:txBody>
                    <a:bodyPr/>
                    <a:lstStyle/>
                    <a:p>
                      <a:pPr indent="-226695" algn="ctr">
                        <a:spcBef>
                          <a:spcPts val="400"/>
                        </a:spcBef>
                        <a:spcAft>
                          <a:spcPts val="400"/>
                        </a:spcAft>
                        <a:buNone/>
                      </a:pPr>
                      <a:r>
                        <a:rPr lang="en-GB" sz="2000" b="0" kern="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12.5</a:t>
                      </a:r>
                      <a:endParaRPr lang="en-GB" sz="2000" b="0" kern="100" dirty="0">
                        <a:effectLst/>
                        <a:latin typeface="Arial" panose="020B0604020202020204" pitchFamily="34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FF5FB"/>
                    </a:solidFill>
                  </a:tcPr>
                </a:tc>
                <a:tc>
                  <a:txBody>
                    <a:bodyPr/>
                    <a:lstStyle/>
                    <a:p>
                      <a:pPr indent="-226695" algn="ctr">
                        <a:spcBef>
                          <a:spcPts val="400"/>
                        </a:spcBef>
                        <a:spcAft>
                          <a:spcPts val="400"/>
                        </a:spcAft>
                        <a:buNone/>
                      </a:pPr>
                      <a:r>
                        <a:rPr lang="en-GB" sz="2000" b="0" kern="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30.9</a:t>
                      </a:r>
                      <a:endParaRPr lang="en-GB" sz="2000" b="0" kern="100" dirty="0">
                        <a:effectLst/>
                        <a:latin typeface="Arial" panose="020B0604020202020204" pitchFamily="34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indent="-226695" algn="ctr">
                        <a:spcBef>
                          <a:spcPts val="400"/>
                        </a:spcBef>
                        <a:spcAft>
                          <a:spcPts val="400"/>
                        </a:spcAft>
                        <a:buNone/>
                      </a:pPr>
                      <a:r>
                        <a:rPr lang="en-GB" sz="2000" b="0" kern="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20.6</a:t>
                      </a:r>
                      <a:endParaRPr lang="en-GB" sz="2000" b="0" kern="100" dirty="0">
                        <a:effectLst/>
                        <a:latin typeface="Arial" panose="020B0604020202020204" pitchFamily="34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indent="-226695" algn="ctr">
                        <a:spcBef>
                          <a:spcPts val="400"/>
                        </a:spcBef>
                        <a:spcAft>
                          <a:spcPts val="400"/>
                        </a:spcAft>
                        <a:buNone/>
                      </a:pPr>
                      <a:r>
                        <a:rPr lang="en-GB" sz="2000" b="0" kern="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15.9</a:t>
                      </a:r>
                      <a:endParaRPr lang="en-GB" sz="2000" b="0" kern="100" dirty="0">
                        <a:effectLst/>
                        <a:latin typeface="Arial" panose="020B0604020202020204" pitchFamily="34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FF5FB"/>
                    </a:solidFill>
                  </a:tcPr>
                </a:tc>
                <a:tc>
                  <a:txBody>
                    <a:bodyPr/>
                    <a:lstStyle/>
                    <a:p>
                      <a:pPr indent="-226695" algn="ctr">
                        <a:spcBef>
                          <a:spcPts val="400"/>
                        </a:spcBef>
                        <a:spcAft>
                          <a:spcPts val="400"/>
                        </a:spcAft>
                        <a:buNone/>
                      </a:pPr>
                      <a:r>
                        <a:rPr lang="en-GB" sz="2000" b="0" kern="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38.1</a:t>
                      </a:r>
                      <a:endParaRPr lang="en-GB" sz="2000" b="0" kern="100" dirty="0">
                        <a:effectLst/>
                        <a:latin typeface="Arial" panose="020B0604020202020204" pitchFamily="34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FF5F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49421714"/>
                  </a:ext>
                </a:extLst>
              </a:tr>
              <a:tr h="652690">
                <a:tc>
                  <a:txBody>
                    <a:bodyPr/>
                    <a:lstStyle/>
                    <a:p>
                      <a:pPr indent="-226695" algn="l">
                        <a:spcBef>
                          <a:spcPts val="400"/>
                        </a:spcBef>
                        <a:spcAft>
                          <a:spcPts val="400"/>
                        </a:spcAft>
                        <a:buNone/>
                      </a:pPr>
                      <a:r>
                        <a:rPr lang="en-GB" sz="2000" b="1" kern="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Kent</a:t>
                      </a:r>
                      <a:endParaRPr lang="en-GB" sz="2000" b="1" kern="100" dirty="0">
                        <a:effectLst/>
                        <a:latin typeface="Arial" panose="020B0604020202020204" pitchFamily="34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indent="-226695" algn="ctr">
                        <a:spcBef>
                          <a:spcPts val="400"/>
                        </a:spcBef>
                        <a:spcAft>
                          <a:spcPts val="400"/>
                        </a:spcAft>
                        <a:buNone/>
                      </a:pPr>
                      <a:r>
                        <a:rPr lang="en-GB" sz="2000" b="0" kern="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24.4</a:t>
                      </a:r>
                      <a:endParaRPr lang="en-GB" sz="2000" b="0" kern="100" dirty="0">
                        <a:effectLst/>
                        <a:latin typeface="Arial" panose="020B0604020202020204" pitchFamily="34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indent="-226695" algn="ctr">
                        <a:spcBef>
                          <a:spcPts val="400"/>
                        </a:spcBef>
                        <a:spcAft>
                          <a:spcPts val="400"/>
                        </a:spcAft>
                        <a:buNone/>
                      </a:pPr>
                      <a:r>
                        <a:rPr lang="en-GB" sz="2000" b="0" kern="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15.4</a:t>
                      </a:r>
                      <a:endParaRPr lang="en-GB" sz="2000" b="0" kern="100" dirty="0">
                        <a:effectLst/>
                        <a:latin typeface="Arial" panose="020B0604020202020204" pitchFamily="34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indent="-226695" algn="ctr">
                        <a:spcBef>
                          <a:spcPts val="400"/>
                        </a:spcBef>
                        <a:spcAft>
                          <a:spcPts val="400"/>
                        </a:spcAft>
                        <a:buNone/>
                      </a:pPr>
                      <a:r>
                        <a:rPr lang="en-GB" sz="2000" b="0" kern="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17.5</a:t>
                      </a:r>
                      <a:endParaRPr lang="en-GB" sz="2000" b="0" kern="100" dirty="0">
                        <a:effectLst/>
                        <a:latin typeface="Arial" panose="020B0604020202020204" pitchFamily="34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FF5FB"/>
                    </a:solidFill>
                  </a:tcPr>
                </a:tc>
                <a:tc>
                  <a:txBody>
                    <a:bodyPr/>
                    <a:lstStyle/>
                    <a:p>
                      <a:pPr indent="-226695" algn="ctr">
                        <a:spcBef>
                          <a:spcPts val="400"/>
                        </a:spcBef>
                        <a:spcAft>
                          <a:spcPts val="400"/>
                        </a:spcAft>
                        <a:buNone/>
                      </a:pPr>
                      <a:r>
                        <a:rPr lang="en-GB" sz="2000" b="0" kern="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14.4</a:t>
                      </a:r>
                      <a:endParaRPr lang="en-GB" sz="2000" b="0" kern="100" dirty="0">
                        <a:effectLst/>
                        <a:latin typeface="Arial" panose="020B0604020202020204" pitchFamily="34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FF5FB"/>
                    </a:solidFill>
                  </a:tcPr>
                </a:tc>
                <a:tc>
                  <a:txBody>
                    <a:bodyPr/>
                    <a:lstStyle/>
                    <a:p>
                      <a:pPr indent="-226695" algn="ctr">
                        <a:spcBef>
                          <a:spcPts val="400"/>
                        </a:spcBef>
                        <a:spcAft>
                          <a:spcPts val="400"/>
                        </a:spcAft>
                        <a:buNone/>
                      </a:pPr>
                      <a:r>
                        <a:rPr lang="en-GB" sz="2000" b="0" kern="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17.8</a:t>
                      </a:r>
                      <a:endParaRPr lang="en-GB" sz="2000" b="0" kern="100" dirty="0">
                        <a:effectLst/>
                        <a:latin typeface="Arial" panose="020B0604020202020204" pitchFamily="34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indent="-226695" algn="ctr">
                        <a:spcBef>
                          <a:spcPts val="400"/>
                        </a:spcBef>
                        <a:spcAft>
                          <a:spcPts val="400"/>
                        </a:spcAft>
                        <a:buNone/>
                      </a:pPr>
                      <a:r>
                        <a:rPr lang="en-GB" sz="2000" b="0" kern="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21.5</a:t>
                      </a:r>
                      <a:endParaRPr lang="en-GB" sz="2000" b="0" kern="100" dirty="0">
                        <a:effectLst/>
                        <a:latin typeface="Arial" panose="020B0604020202020204" pitchFamily="34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indent="-226695" algn="ctr">
                        <a:spcBef>
                          <a:spcPts val="400"/>
                        </a:spcBef>
                        <a:spcAft>
                          <a:spcPts val="400"/>
                        </a:spcAft>
                        <a:buNone/>
                      </a:pPr>
                      <a:r>
                        <a:rPr lang="en-GB" sz="2000" b="0" kern="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11.8</a:t>
                      </a:r>
                      <a:endParaRPr lang="en-GB" sz="2000" b="0" kern="100" dirty="0">
                        <a:effectLst/>
                        <a:latin typeface="Arial" panose="020B0604020202020204" pitchFamily="34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FF5FB"/>
                    </a:solidFill>
                  </a:tcPr>
                </a:tc>
                <a:tc>
                  <a:txBody>
                    <a:bodyPr/>
                    <a:lstStyle/>
                    <a:p>
                      <a:pPr indent="-226695" algn="ctr">
                        <a:spcBef>
                          <a:spcPts val="400"/>
                        </a:spcBef>
                        <a:spcAft>
                          <a:spcPts val="400"/>
                        </a:spcAft>
                        <a:buNone/>
                      </a:pPr>
                      <a:r>
                        <a:rPr lang="en-GB" sz="2000" b="0" kern="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31.2</a:t>
                      </a:r>
                      <a:endParaRPr lang="en-GB" sz="2000" b="0" kern="100" dirty="0">
                        <a:effectLst/>
                        <a:latin typeface="Arial" panose="020B0604020202020204" pitchFamily="34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FF5F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18088814"/>
                  </a:ext>
                </a:extLst>
              </a:tr>
              <a:tr h="489518">
                <a:tc>
                  <a:txBody>
                    <a:bodyPr/>
                    <a:lstStyle/>
                    <a:p>
                      <a:pPr indent="-226695" algn="l">
                        <a:spcBef>
                          <a:spcPts val="400"/>
                        </a:spcBef>
                        <a:spcAft>
                          <a:spcPts val="400"/>
                        </a:spcAft>
                        <a:buNone/>
                      </a:pPr>
                      <a:r>
                        <a:rPr lang="en-GB" sz="2000" b="1" kern="1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ptos" panose="020B0004020202020204" pitchFamily="34" charset="0"/>
                          <a:cs typeface="Arial" panose="020B0604020202020204" pitchFamily="34" charset="0"/>
                        </a:rPr>
                        <a:t>South East England</a:t>
                      </a:r>
                      <a:endParaRPr lang="en-GB" sz="2000" kern="100" dirty="0">
                        <a:effectLst/>
                        <a:latin typeface="Arial" panose="020B0604020202020204" pitchFamily="34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9F8"/>
                    </a:solidFill>
                  </a:tcPr>
                </a:tc>
                <a:tc>
                  <a:txBody>
                    <a:bodyPr/>
                    <a:lstStyle/>
                    <a:p>
                      <a:pPr indent="-226695" algn="ctr">
                        <a:spcBef>
                          <a:spcPts val="400"/>
                        </a:spcBef>
                        <a:spcAft>
                          <a:spcPts val="400"/>
                        </a:spcAft>
                        <a:buNone/>
                      </a:pPr>
                      <a:r>
                        <a:rPr lang="en-GB" sz="2000" b="1" kern="1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ptos" panose="020B0004020202020204" pitchFamily="34" charset="0"/>
                          <a:cs typeface="Arial" panose="020B0604020202020204" pitchFamily="34" charset="0"/>
                        </a:rPr>
                        <a:t>27.7</a:t>
                      </a:r>
                      <a:endParaRPr lang="en-GB" sz="2000" kern="100" dirty="0">
                        <a:effectLst/>
                        <a:latin typeface="Arial" panose="020B0604020202020204" pitchFamily="34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9F7"/>
                    </a:solidFill>
                  </a:tcPr>
                </a:tc>
                <a:tc>
                  <a:txBody>
                    <a:bodyPr/>
                    <a:lstStyle/>
                    <a:p>
                      <a:pPr indent="-226695" algn="ctr">
                        <a:spcBef>
                          <a:spcPts val="400"/>
                        </a:spcBef>
                        <a:spcAft>
                          <a:spcPts val="400"/>
                        </a:spcAft>
                        <a:buNone/>
                      </a:pPr>
                      <a:r>
                        <a:rPr lang="en-GB" sz="2000" b="1" kern="1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ptos" panose="020B0004020202020204" pitchFamily="34" charset="0"/>
                          <a:cs typeface="Arial" panose="020B0604020202020204" pitchFamily="34" charset="0"/>
                        </a:rPr>
                        <a:t>14.7</a:t>
                      </a:r>
                      <a:endParaRPr lang="en-GB" sz="2000" kern="100" dirty="0">
                        <a:effectLst/>
                        <a:latin typeface="Arial" panose="020B0604020202020204" pitchFamily="34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9F7"/>
                    </a:solidFill>
                  </a:tcPr>
                </a:tc>
                <a:tc>
                  <a:txBody>
                    <a:bodyPr/>
                    <a:lstStyle/>
                    <a:p>
                      <a:pPr indent="-226695" algn="ctr">
                        <a:spcBef>
                          <a:spcPts val="400"/>
                        </a:spcBef>
                        <a:spcAft>
                          <a:spcPts val="400"/>
                        </a:spcAft>
                        <a:buNone/>
                      </a:pPr>
                      <a:r>
                        <a:rPr lang="en-GB" sz="2000" b="1" kern="1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ptos" panose="020B0004020202020204" pitchFamily="34" charset="0"/>
                          <a:cs typeface="Arial" panose="020B0604020202020204" pitchFamily="34" charset="0"/>
                        </a:rPr>
                        <a:t>22.9</a:t>
                      </a:r>
                      <a:endParaRPr lang="en-GB" sz="2000" kern="100" dirty="0">
                        <a:effectLst/>
                        <a:latin typeface="Arial" panose="020B0604020202020204" pitchFamily="34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9F7"/>
                    </a:solidFill>
                  </a:tcPr>
                </a:tc>
                <a:tc>
                  <a:txBody>
                    <a:bodyPr/>
                    <a:lstStyle/>
                    <a:p>
                      <a:pPr indent="-226695" algn="ctr">
                        <a:spcBef>
                          <a:spcPts val="400"/>
                        </a:spcBef>
                        <a:spcAft>
                          <a:spcPts val="400"/>
                        </a:spcAft>
                        <a:buNone/>
                      </a:pPr>
                      <a:r>
                        <a:rPr lang="en-GB" sz="2000" b="1" kern="1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ptos" panose="020B0004020202020204" pitchFamily="34" charset="0"/>
                          <a:cs typeface="Arial" panose="020B0604020202020204" pitchFamily="34" charset="0"/>
                        </a:rPr>
                        <a:t>13.4</a:t>
                      </a:r>
                      <a:endParaRPr lang="en-GB" sz="2000" kern="100" dirty="0">
                        <a:effectLst/>
                        <a:latin typeface="Arial" panose="020B0604020202020204" pitchFamily="34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9F7"/>
                    </a:solidFill>
                  </a:tcPr>
                </a:tc>
                <a:tc>
                  <a:txBody>
                    <a:bodyPr/>
                    <a:lstStyle/>
                    <a:p>
                      <a:pPr indent="-226695" algn="ctr">
                        <a:spcBef>
                          <a:spcPts val="400"/>
                        </a:spcBef>
                        <a:spcAft>
                          <a:spcPts val="400"/>
                        </a:spcAft>
                        <a:buNone/>
                      </a:pPr>
                      <a:r>
                        <a:rPr lang="en-GB" sz="2000" b="1" kern="1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ptos" panose="020B0004020202020204" pitchFamily="34" charset="0"/>
                          <a:cs typeface="Arial" panose="020B0604020202020204" pitchFamily="34" charset="0"/>
                        </a:rPr>
                        <a:t>23.3</a:t>
                      </a:r>
                      <a:endParaRPr lang="en-GB" sz="2000" kern="100" dirty="0">
                        <a:effectLst/>
                        <a:latin typeface="Arial" panose="020B0604020202020204" pitchFamily="34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9F7"/>
                    </a:solidFill>
                  </a:tcPr>
                </a:tc>
                <a:tc>
                  <a:txBody>
                    <a:bodyPr/>
                    <a:lstStyle/>
                    <a:p>
                      <a:pPr indent="-226695" algn="ctr">
                        <a:spcBef>
                          <a:spcPts val="400"/>
                        </a:spcBef>
                        <a:spcAft>
                          <a:spcPts val="400"/>
                        </a:spcAft>
                        <a:buNone/>
                      </a:pPr>
                      <a:r>
                        <a:rPr lang="en-GB" sz="2000" b="1" kern="1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ptos" panose="020B0004020202020204" pitchFamily="34" charset="0"/>
                          <a:cs typeface="Arial" panose="020B0604020202020204" pitchFamily="34" charset="0"/>
                        </a:rPr>
                        <a:t>20.9</a:t>
                      </a:r>
                      <a:endParaRPr lang="en-GB" sz="2000" kern="100" dirty="0">
                        <a:effectLst/>
                        <a:latin typeface="Arial" panose="020B0604020202020204" pitchFamily="34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9F7"/>
                    </a:solidFill>
                  </a:tcPr>
                </a:tc>
                <a:tc>
                  <a:txBody>
                    <a:bodyPr/>
                    <a:lstStyle/>
                    <a:p>
                      <a:pPr indent="-226695" algn="ctr">
                        <a:spcBef>
                          <a:spcPts val="400"/>
                        </a:spcBef>
                        <a:spcAft>
                          <a:spcPts val="400"/>
                        </a:spcAft>
                        <a:buNone/>
                      </a:pPr>
                      <a:r>
                        <a:rPr lang="en-GB" sz="2000" b="1" kern="1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ptos" panose="020B0004020202020204" pitchFamily="34" charset="0"/>
                          <a:cs typeface="Arial" panose="020B0604020202020204" pitchFamily="34" charset="0"/>
                        </a:rPr>
                        <a:t>12.5</a:t>
                      </a:r>
                      <a:endParaRPr lang="en-GB" sz="2000" kern="100" dirty="0">
                        <a:effectLst/>
                        <a:latin typeface="Arial" panose="020B0604020202020204" pitchFamily="34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9F7"/>
                    </a:solidFill>
                  </a:tcPr>
                </a:tc>
                <a:tc>
                  <a:txBody>
                    <a:bodyPr/>
                    <a:lstStyle/>
                    <a:p>
                      <a:pPr indent="-226695" algn="ctr">
                        <a:spcBef>
                          <a:spcPts val="400"/>
                        </a:spcBef>
                        <a:spcAft>
                          <a:spcPts val="400"/>
                        </a:spcAft>
                        <a:buNone/>
                      </a:pPr>
                      <a:r>
                        <a:rPr lang="en-GB" sz="2000" b="1" kern="1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ptos" panose="020B0004020202020204" pitchFamily="34" charset="0"/>
                          <a:cs typeface="Arial" panose="020B0604020202020204" pitchFamily="34" charset="0"/>
                        </a:rPr>
                        <a:t>34.8</a:t>
                      </a:r>
                      <a:endParaRPr lang="en-GB" sz="2000" kern="100" dirty="0">
                        <a:effectLst/>
                        <a:latin typeface="Arial" panose="020B0604020202020204" pitchFamily="34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9F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8903030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43131142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5FB10E4-331B-CA7F-F3AB-96408A84AAF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481831"/>
            <a:ext cx="10515600" cy="1325563"/>
          </a:xfrm>
        </p:spPr>
        <p:txBody>
          <a:bodyPr>
            <a:noAutofit/>
          </a:bodyPr>
          <a:lstStyle/>
          <a:p>
            <a:pPr algn="ctr"/>
            <a:r>
              <a:rPr lang="en-GB" sz="5400" b="1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Core findings and issues for debate on the contribution of the VCSE to public health and wellbeing</a:t>
            </a:r>
            <a:endParaRPr lang="en-GB" sz="5400" i="1" dirty="0">
              <a:solidFill>
                <a:schemeClr val="accent1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3479859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4EE595D-A2DC-468B-C54F-273F7C1B7E6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8128A28-7FAD-86A4-AB62-E5D89D14059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481831"/>
            <a:ext cx="10515600" cy="1325563"/>
          </a:xfrm>
        </p:spPr>
        <p:txBody>
          <a:bodyPr>
            <a:noAutofit/>
          </a:bodyPr>
          <a:lstStyle/>
          <a:p>
            <a:pPr algn="ctr"/>
            <a:r>
              <a:rPr lang="en-GB" sz="4800" b="1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VCSE sector ‘direct’ interaction with public health agendas</a:t>
            </a:r>
            <a:endParaRPr lang="en-GB" sz="4800" i="1" dirty="0">
              <a:solidFill>
                <a:schemeClr val="accent1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6273916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8EF3CAC-4926-3F61-3F66-F76F46C07D1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F3073DF-C923-CCA0-9B39-5D77729F9D8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7686" y="365125"/>
            <a:ext cx="11936626" cy="1325563"/>
          </a:xfrm>
        </p:spPr>
        <p:txBody>
          <a:bodyPr>
            <a:normAutofit fontScale="90000"/>
          </a:bodyPr>
          <a:lstStyle/>
          <a:p>
            <a:pPr algn="ctr"/>
            <a:r>
              <a:rPr lang="en-GB" b="1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 most areas, VCSE organisations are becoming more averse to delivering public service contracts </a:t>
            </a:r>
            <a:r>
              <a:rPr lang="en-GB" sz="3100" b="1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[</a:t>
            </a:r>
            <a:r>
              <a:rPr lang="en-GB" sz="3100" b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not in East &amp; SE but from very low base</a:t>
            </a:r>
            <a:r>
              <a:rPr lang="en-GB" sz="3100" b="1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]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F08559FA-DB47-8566-5E42-F421B442301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5579" y="2352962"/>
            <a:ext cx="11670262" cy="3775989"/>
          </a:xfrm>
          <a:prstGeom prst="rect">
            <a:avLst/>
          </a:prstGeom>
        </p:spPr>
      </p:pic>
      <p:cxnSp>
        <p:nvCxnSpPr>
          <p:cNvPr id="9" name="Straight Arrow Connector 8">
            <a:extLst>
              <a:ext uri="{FF2B5EF4-FFF2-40B4-BE49-F238E27FC236}">
                <a16:creationId xmlns:a16="http://schemas.microsoft.com/office/drawing/2014/main" id="{AF8BEB90-DB89-74BF-B81C-B4C21A33A130}"/>
              </a:ext>
            </a:extLst>
          </p:cNvPr>
          <p:cNvCxnSpPr>
            <a:cxnSpLocks/>
          </p:cNvCxnSpPr>
          <p:nvPr/>
        </p:nvCxnSpPr>
        <p:spPr>
          <a:xfrm>
            <a:off x="7478486" y="1872343"/>
            <a:ext cx="1430736" cy="2168316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Arrow Connector 11">
            <a:extLst>
              <a:ext uri="{FF2B5EF4-FFF2-40B4-BE49-F238E27FC236}">
                <a16:creationId xmlns:a16="http://schemas.microsoft.com/office/drawing/2014/main" id="{45F727B4-5B4D-13D7-7B0A-F14CB92DCAD4}"/>
              </a:ext>
            </a:extLst>
          </p:cNvPr>
          <p:cNvCxnSpPr>
            <a:cxnSpLocks/>
          </p:cNvCxnSpPr>
          <p:nvPr/>
        </p:nvCxnSpPr>
        <p:spPr>
          <a:xfrm>
            <a:off x="6411686" y="1872343"/>
            <a:ext cx="347460" cy="2007679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01959237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2" name="Table 11">
            <a:extLst>
              <a:ext uri="{FF2B5EF4-FFF2-40B4-BE49-F238E27FC236}">
                <a16:creationId xmlns:a16="http://schemas.microsoft.com/office/drawing/2014/main" id="{1182D9C5-433C-93AC-ADF2-4048C1D9D73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33392920"/>
              </p:ext>
            </p:extLst>
          </p:nvPr>
        </p:nvGraphicFramePr>
        <p:xfrm>
          <a:off x="280416" y="370703"/>
          <a:ext cx="11643853" cy="5993520"/>
        </p:xfrm>
        <a:graphic>
          <a:graphicData uri="http://schemas.openxmlformats.org/drawingml/2006/table">
            <a:tbl>
              <a:tblPr/>
              <a:tblGrid>
                <a:gridCol w="2372764">
                  <a:extLst>
                    <a:ext uri="{9D8B030D-6E8A-4147-A177-3AD203B41FA5}">
                      <a16:colId xmlns:a16="http://schemas.microsoft.com/office/drawing/2014/main" val="727497911"/>
                    </a:ext>
                  </a:extLst>
                </a:gridCol>
                <a:gridCol w="2167855">
                  <a:extLst>
                    <a:ext uri="{9D8B030D-6E8A-4147-A177-3AD203B41FA5}">
                      <a16:colId xmlns:a16="http://schemas.microsoft.com/office/drawing/2014/main" val="2847342808"/>
                    </a:ext>
                  </a:extLst>
                </a:gridCol>
                <a:gridCol w="2368530">
                  <a:extLst>
                    <a:ext uri="{9D8B030D-6E8A-4147-A177-3AD203B41FA5}">
                      <a16:colId xmlns:a16="http://schemas.microsoft.com/office/drawing/2014/main" val="2613059793"/>
                    </a:ext>
                  </a:extLst>
                </a:gridCol>
                <a:gridCol w="2368530">
                  <a:extLst>
                    <a:ext uri="{9D8B030D-6E8A-4147-A177-3AD203B41FA5}">
                      <a16:colId xmlns:a16="http://schemas.microsoft.com/office/drawing/2014/main" val="665816083"/>
                    </a:ext>
                  </a:extLst>
                </a:gridCol>
                <a:gridCol w="2366174">
                  <a:extLst>
                    <a:ext uri="{9D8B030D-6E8A-4147-A177-3AD203B41FA5}">
                      <a16:colId xmlns:a16="http://schemas.microsoft.com/office/drawing/2014/main" val="3491335114"/>
                    </a:ext>
                  </a:extLst>
                </a:gridCol>
              </a:tblGrid>
              <a:tr h="1457348">
                <a:tc gridSpan="5">
                  <a:txBody>
                    <a:bodyPr/>
                    <a:lstStyle/>
                    <a:p>
                      <a:pPr indent="-226695" algn="ctr" fontAlgn="b">
                        <a:spcBef>
                          <a:spcPts val="600"/>
                        </a:spcBef>
                        <a:spcAft>
                          <a:spcPts val="600"/>
                        </a:spcAft>
                        <a:buNone/>
                      </a:pPr>
                      <a:r>
                        <a:rPr lang="en-GB" sz="3600" b="1" kern="12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Participation in the delivery of public service contracts in South East England</a:t>
                      </a:r>
                      <a:endParaRPr lang="en-GB" sz="3600" kern="100" dirty="0">
                        <a:effectLst/>
                        <a:latin typeface="Arial" panose="020B06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5C9EB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44683960"/>
                  </a:ext>
                </a:extLst>
              </a:tr>
              <a:tr h="1778428">
                <a:tc>
                  <a:txBody>
                    <a:bodyPr/>
                    <a:lstStyle/>
                    <a:p>
                      <a:pPr indent="-226695">
                        <a:buNone/>
                      </a:pPr>
                      <a:endParaRPr lang="en-GB" sz="1800" kern="100" dirty="0">
                        <a:effectLst/>
                        <a:latin typeface="Aptos" panose="020B0004020202020204" pitchFamily="34" charset="0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9F7"/>
                    </a:solidFill>
                  </a:tcPr>
                </a:tc>
                <a:tc>
                  <a:txBody>
                    <a:bodyPr/>
                    <a:lstStyle/>
                    <a:p>
                      <a:pPr indent="-226695" algn="ctr" fontAlgn="b">
                        <a:spcBef>
                          <a:spcPts val="600"/>
                        </a:spcBef>
                        <a:spcAft>
                          <a:spcPts val="600"/>
                        </a:spcAft>
                        <a:buNone/>
                      </a:pPr>
                      <a:r>
                        <a:rPr lang="en-GB" sz="1800" b="1" kern="12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Not aware of these opportunities</a:t>
                      </a:r>
                      <a:endParaRPr lang="en-GB" sz="1800" kern="100" dirty="0">
                        <a:effectLst/>
                        <a:latin typeface="Arial" panose="020B06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9F7"/>
                    </a:solidFill>
                  </a:tcPr>
                </a:tc>
                <a:tc>
                  <a:txBody>
                    <a:bodyPr/>
                    <a:lstStyle/>
                    <a:p>
                      <a:pPr indent="-226695" algn="ctr" fontAlgn="b">
                        <a:spcBef>
                          <a:spcPts val="600"/>
                        </a:spcBef>
                        <a:spcAft>
                          <a:spcPts val="600"/>
                        </a:spcAft>
                        <a:buNone/>
                      </a:pPr>
                      <a:r>
                        <a:rPr lang="en-GB" sz="1800" b="1" kern="12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Aware of these opportunities but they are not relevant to our organisation’s objectives</a:t>
                      </a:r>
                      <a:endParaRPr lang="en-GB" sz="1800" kern="100" dirty="0">
                        <a:effectLst/>
                        <a:latin typeface="Arial" panose="020B06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9F7"/>
                    </a:solidFill>
                  </a:tcPr>
                </a:tc>
                <a:tc>
                  <a:txBody>
                    <a:bodyPr/>
                    <a:lstStyle/>
                    <a:p>
                      <a:pPr indent="-226695" algn="ctr" fontAlgn="b">
                        <a:spcBef>
                          <a:spcPts val="600"/>
                        </a:spcBef>
                        <a:spcAft>
                          <a:spcPts val="600"/>
                        </a:spcAft>
                        <a:buNone/>
                      </a:pPr>
                      <a:r>
                        <a:rPr lang="en-GB" sz="1800" b="1" kern="12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Ambivalent (may need support, information or see barriers)</a:t>
                      </a:r>
                      <a:endParaRPr lang="en-GB" sz="1800" kern="100" dirty="0">
                        <a:effectLst/>
                        <a:latin typeface="Arial" panose="020B06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9F7"/>
                    </a:solidFill>
                  </a:tcPr>
                </a:tc>
                <a:tc>
                  <a:txBody>
                    <a:bodyPr/>
                    <a:lstStyle/>
                    <a:p>
                      <a:pPr indent="-226695" algn="ctr" fontAlgn="b">
                        <a:spcBef>
                          <a:spcPts val="600"/>
                        </a:spcBef>
                        <a:spcAft>
                          <a:spcPts val="600"/>
                        </a:spcAft>
                        <a:buNone/>
                      </a:pPr>
                      <a:r>
                        <a:rPr lang="en-GB" sz="1800" b="1" kern="12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Bidding for or delivering public service contracts now</a:t>
                      </a:r>
                      <a:endParaRPr lang="en-GB" sz="1800" kern="100" dirty="0">
                        <a:effectLst/>
                        <a:latin typeface="Arial" panose="020B06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9F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42158256"/>
                  </a:ext>
                </a:extLst>
              </a:tr>
              <a:tr h="459624">
                <a:tc>
                  <a:txBody>
                    <a:bodyPr/>
                    <a:lstStyle/>
                    <a:p>
                      <a:pPr indent="-226695" fontAlgn="b">
                        <a:spcBef>
                          <a:spcPts val="600"/>
                        </a:spcBef>
                        <a:spcAft>
                          <a:spcPts val="600"/>
                        </a:spcAft>
                        <a:buNone/>
                      </a:pPr>
                      <a:r>
                        <a:rPr lang="en-GB" sz="2000" b="1" kern="12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 Thames Valley</a:t>
                      </a:r>
                      <a:endParaRPr lang="en-GB" sz="2000" kern="100" dirty="0">
                        <a:effectLst/>
                        <a:latin typeface="Arial" panose="020B06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1F0C7"/>
                    </a:solidFill>
                  </a:tcPr>
                </a:tc>
                <a:tc>
                  <a:txBody>
                    <a:bodyPr/>
                    <a:lstStyle/>
                    <a:p>
                      <a:pPr indent="-226695" algn="ctr" fontAlgn="b">
                        <a:spcBef>
                          <a:spcPts val="600"/>
                        </a:spcBef>
                        <a:spcAft>
                          <a:spcPts val="600"/>
                        </a:spcAft>
                        <a:buNone/>
                      </a:pPr>
                      <a:r>
                        <a:rPr lang="en-GB" sz="2000" b="1" kern="12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33.1</a:t>
                      </a:r>
                      <a:endParaRPr lang="en-GB" sz="2000" kern="100" dirty="0">
                        <a:effectLst/>
                        <a:latin typeface="Arial" panose="020B06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1F0C7"/>
                    </a:solidFill>
                  </a:tcPr>
                </a:tc>
                <a:tc>
                  <a:txBody>
                    <a:bodyPr/>
                    <a:lstStyle/>
                    <a:p>
                      <a:pPr indent="-226695" algn="ctr" fontAlgn="b">
                        <a:spcBef>
                          <a:spcPts val="600"/>
                        </a:spcBef>
                        <a:spcAft>
                          <a:spcPts val="600"/>
                        </a:spcAft>
                        <a:buNone/>
                      </a:pPr>
                      <a:r>
                        <a:rPr lang="en-GB" sz="2000" b="1" kern="12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48.3</a:t>
                      </a:r>
                      <a:endParaRPr lang="en-GB" sz="2000" kern="100" dirty="0">
                        <a:effectLst/>
                        <a:latin typeface="Arial" panose="020B06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1F0C7"/>
                    </a:solidFill>
                  </a:tcPr>
                </a:tc>
                <a:tc>
                  <a:txBody>
                    <a:bodyPr/>
                    <a:lstStyle/>
                    <a:p>
                      <a:pPr indent="-226695" algn="ctr" fontAlgn="b">
                        <a:spcBef>
                          <a:spcPts val="600"/>
                        </a:spcBef>
                        <a:spcAft>
                          <a:spcPts val="600"/>
                        </a:spcAft>
                        <a:buNone/>
                      </a:pPr>
                      <a:r>
                        <a:rPr lang="en-GB" sz="2000" b="1" kern="12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12.0</a:t>
                      </a:r>
                      <a:endParaRPr lang="en-GB" sz="2000" kern="100" dirty="0">
                        <a:effectLst/>
                        <a:latin typeface="Arial" panose="020B06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1F0C7"/>
                    </a:solidFill>
                  </a:tcPr>
                </a:tc>
                <a:tc>
                  <a:txBody>
                    <a:bodyPr/>
                    <a:lstStyle/>
                    <a:p>
                      <a:pPr indent="-226695" algn="ctr" fontAlgn="b">
                        <a:spcBef>
                          <a:spcPts val="600"/>
                        </a:spcBef>
                        <a:spcAft>
                          <a:spcPts val="600"/>
                        </a:spcAft>
                        <a:buNone/>
                      </a:pPr>
                      <a:r>
                        <a:rPr lang="en-GB" sz="2000" b="1" kern="12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6.7</a:t>
                      </a:r>
                      <a:endParaRPr lang="en-GB" sz="2000" kern="100" dirty="0">
                        <a:effectLst/>
                        <a:latin typeface="Arial" panose="020B06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1F0C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83473244"/>
                  </a:ext>
                </a:extLst>
              </a:tr>
              <a:tr h="459624">
                <a:tc>
                  <a:txBody>
                    <a:bodyPr/>
                    <a:lstStyle/>
                    <a:p>
                      <a:pPr indent="-226695" fontAlgn="b">
                        <a:spcBef>
                          <a:spcPts val="600"/>
                        </a:spcBef>
                        <a:spcAft>
                          <a:spcPts val="600"/>
                        </a:spcAft>
                        <a:buNone/>
                      </a:pPr>
                      <a:r>
                        <a:rPr lang="en-GB" sz="2000" b="1" kern="12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 Sussex</a:t>
                      </a:r>
                      <a:endParaRPr lang="en-GB" sz="2000" kern="100" dirty="0">
                        <a:effectLst/>
                        <a:latin typeface="Arial" panose="020B06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indent="-226695" algn="ctr" fontAlgn="b">
                        <a:spcBef>
                          <a:spcPts val="600"/>
                        </a:spcBef>
                        <a:spcAft>
                          <a:spcPts val="600"/>
                        </a:spcAft>
                        <a:buNone/>
                      </a:pPr>
                      <a:r>
                        <a:rPr lang="en-GB" sz="2000" kern="12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36.0</a:t>
                      </a:r>
                      <a:endParaRPr lang="en-GB" sz="2000" kern="100" dirty="0">
                        <a:effectLst/>
                        <a:latin typeface="Arial" panose="020B06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indent="-226695" algn="ctr" fontAlgn="b">
                        <a:spcBef>
                          <a:spcPts val="600"/>
                        </a:spcBef>
                        <a:spcAft>
                          <a:spcPts val="600"/>
                        </a:spcAft>
                        <a:buNone/>
                      </a:pPr>
                      <a:r>
                        <a:rPr lang="en-GB" sz="2000" kern="12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47.1</a:t>
                      </a:r>
                      <a:endParaRPr lang="en-GB" sz="2000" kern="100" dirty="0">
                        <a:effectLst/>
                        <a:latin typeface="Arial" panose="020B06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indent="-226695" algn="ctr" fontAlgn="b">
                        <a:spcBef>
                          <a:spcPts val="600"/>
                        </a:spcBef>
                        <a:spcAft>
                          <a:spcPts val="600"/>
                        </a:spcAft>
                        <a:buNone/>
                      </a:pPr>
                      <a:r>
                        <a:rPr lang="en-GB" sz="2000" kern="12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9.9</a:t>
                      </a:r>
                      <a:endParaRPr lang="en-GB" sz="2000" kern="100" dirty="0">
                        <a:effectLst/>
                        <a:latin typeface="Arial" panose="020B06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indent="-226695" algn="ctr" fontAlgn="b">
                        <a:spcBef>
                          <a:spcPts val="600"/>
                        </a:spcBef>
                        <a:spcAft>
                          <a:spcPts val="600"/>
                        </a:spcAft>
                        <a:buNone/>
                      </a:pPr>
                      <a:r>
                        <a:rPr lang="en-GB" sz="2000" kern="12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6.8</a:t>
                      </a:r>
                      <a:endParaRPr lang="en-GB" sz="2000" kern="100" dirty="0">
                        <a:effectLst/>
                        <a:latin typeface="Arial" panose="020B06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244878421"/>
                  </a:ext>
                </a:extLst>
              </a:tr>
              <a:tr h="459624">
                <a:tc>
                  <a:txBody>
                    <a:bodyPr/>
                    <a:lstStyle/>
                    <a:p>
                      <a:pPr indent="-226695" fontAlgn="b">
                        <a:spcBef>
                          <a:spcPts val="600"/>
                        </a:spcBef>
                        <a:spcAft>
                          <a:spcPts val="600"/>
                        </a:spcAft>
                        <a:buNone/>
                      </a:pPr>
                      <a:r>
                        <a:rPr lang="en-GB" sz="2000" b="1" kern="12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 Surrey</a:t>
                      </a:r>
                      <a:endParaRPr lang="en-GB" sz="2000" kern="100" dirty="0">
                        <a:effectLst/>
                        <a:latin typeface="Arial" panose="020B06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indent="-226695" algn="ctr" fontAlgn="b">
                        <a:spcBef>
                          <a:spcPts val="600"/>
                        </a:spcBef>
                        <a:spcAft>
                          <a:spcPts val="600"/>
                        </a:spcAft>
                        <a:buNone/>
                      </a:pPr>
                      <a:r>
                        <a:rPr lang="en-GB" sz="2000" kern="12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34.7</a:t>
                      </a:r>
                      <a:endParaRPr lang="en-GB" sz="2000" kern="100" dirty="0">
                        <a:effectLst/>
                        <a:latin typeface="Arial" panose="020B06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indent="-226695" algn="ctr" fontAlgn="b">
                        <a:spcBef>
                          <a:spcPts val="600"/>
                        </a:spcBef>
                        <a:spcAft>
                          <a:spcPts val="600"/>
                        </a:spcAft>
                        <a:buNone/>
                      </a:pPr>
                      <a:r>
                        <a:rPr lang="en-GB" sz="2000" kern="12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42.2</a:t>
                      </a:r>
                      <a:endParaRPr lang="en-GB" sz="2000" kern="100" dirty="0">
                        <a:effectLst/>
                        <a:latin typeface="Arial" panose="020B06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indent="-226695" algn="ctr" fontAlgn="b">
                        <a:spcBef>
                          <a:spcPts val="600"/>
                        </a:spcBef>
                        <a:spcAft>
                          <a:spcPts val="600"/>
                        </a:spcAft>
                        <a:buNone/>
                      </a:pPr>
                      <a:r>
                        <a:rPr lang="en-GB" sz="2000" kern="12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14.3</a:t>
                      </a:r>
                      <a:endParaRPr lang="en-GB" sz="2000" kern="100" dirty="0">
                        <a:effectLst/>
                        <a:latin typeface="Arial" panose="020B06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indent="-226695" algn="ctr" fontAlgn="b">
                        <a:spcBef>
                          <a:spcPts val="600"/>
                        </a:spcBef>
                        <a:spcAft>
                          <a:spcPts val="600"/>
                        </a:spcAft>
                        <a:buNone/>
                      </a:pPr>
                      <a:r>
                        <a:rPr lang="en-GB" sz="2000" kern="12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8.9</a:t>
                      </a:r>
                      <a:endParaRPr lang="en-GB" sz="2000" kern="100" dirty="0">
                        <a:effectLst/>
                        <a:latin typeface="Arial" panose="020B06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634951771"/>
                  </a:ext>
                </a:extLst>
              </a:tr>
              <a:tr h="459624">
                <a:tc>
                  <a:txBody>
                    <a:bodyPr/>
                    <a:lstStyle/>
                    <a:p>
                      <a:pPr indent="-226695" fontAlgn="b">
                        <a:spcBef>
                          <a:spcPts val="600"/>
                        </a:spcBef>
                        <a:spcAft>
                          <a:spcPts val="600"/>
                        </a:spcAft>
                        <a:buNone/>
                      </a:pPr>
                      <a:r>
                        <a:rPr lang="en-GB" sz="2000" b="1" kern="12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 Hampshire &amp; IOU</a:t>
                      </a:r>
                      <a:endParaRPr lang="en-GB" sz="2000" kern="100" dirty="0">
                        <a:effectLst/>
                        <a:latin typeface="Arial" panose="020B06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indent="-226695" algn="ctr" fontAlgn="b">
                        <a:spcBef>
                          <a:spcPts val="600"/>
                        </a:spcBef>
                        <a:spcAft>
                          <a:spcPts val="600"/>
                        </a:spcAft>
                        <a:buNone/>
                      </a:pPr>
                      <a:r>
                        <a:rPr lang="en-GB" sz="2000" kern="12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37.3</a:t>
                      </a:r>
                      <a:endParaRPr lang="en-GB" sz="2000" kern="100" dirty="0">
                        <a:effectLst/>
                        <a:latin typeface="Arial" panose="020B06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indent="-226695" algn="ctr" fontAlgn="b">
                        <a:spcBef>
                          <a:spcPts val="600"/>
                        </a:spcBef>
                        <a:spcAft>
                          <a:spcPts val="600"/>
                        </a:spcAft>
                        <a:buNone/>
                      </a:pPr>
                      <a:r>
                        <a:rPr lang="en-GB" sz="2000" kern="12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42.3</a:t>
                      </a:r>
                      <a:endParaRPr lang="en-GB" sz="2000" kern="100" dirty="0">
                        <a:effectLst/>
                        <a:latin typeface="Arial" panose="020B06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indent="-226695" algn="ctr" fontAlgn="b">
                        <a:spcBef>
                          <a:spcPts val="600"/>
                        </a:spcBef>
                        <a:spcAft>
                          <a:spcPts val="600"/>
                        </a:spcAft>
                        <a:buNone/>
                      </a:pPr>
                      <a:r>
                        <a:rPr lang="en-GB" sz="2000" kern="12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14.1</a:t>
                      </a:r>
                      <a:endParaRPr lang="en-GB" sz="2000" kern="100" dirty="0">
                        <a:effectLst/>
                        <a:latin typeface="Arial" panose="020B06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indent="-226695" algn="ctr" fontAlgn="b">
                        <a:spcBef>
                          <a:spcPts val="600"/>
                        </a:spcBef>
                        <a:spcAft>
                          <a:spcPts val="600"/>
                        </a:spcAft>
                        <a:buNone/>
                      </a:pPr>
                      <a:r>
                        <a:rPr lang="en-GB" sz="2000" kern="12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6.2</a:t>
                      </a:r>
                      <a:endParaRPr lang="en-GB" sz="2000" kern="100" dirty="0">
                        <a:effectLst/>
                        <a:latin typeface="Arial" panose="020B06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35090670"/>
                  </a:ext>
                </a:extLst>
              </a:tr>
              <a:tr h="459624">
                <a:tc>
                  <a:txBody>
                    <a:bodyPr/>
                    <a:lstStyle/>
                    <a:p>
                      <a:pPr indent="-226695" fontAlgn="b">
                        <a:spcBef>
                          <a:spcPts val="600"/>
                        </a:spcBef>
                        <a:spcAft>
                          <a:spcPts val="600"/>
                        </a:spcAft>
                        <a:buNone/>
                      </a:pPr>
                      <a:r>
                        <a:rPr lang="en-GB" sz="2000" b="1" kern="12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 Kent</a:t>
                      </a:r>
                      <a:endParaRPr lang="en-GB" sz="2000" kern="100" dirty="0">
                        <a:effectLst/>
                        <a:latin typeface="Arial" panose="020B06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indent="-226695" algn="ctr" fontAlgn="b">
                        <a:spcBef>
                          <a:spcPts val="600"/>
                        </a:spcBef>
                        <a:spcAft>
                          <a:spcPts val="600"/>
                        </a:spcAft>
                        <a:buNone/>
                      </a:pPr>
                      <a:r>
                        <a:rPr lang="en-GB" sz="2000" kern="12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35.8</a:t>
                      </a:r>
                      <a:endParaRPr lang="en-GB" sz="2000" kern="100" dirty="0">
                        <a:effectLst/>
                        <a:latin typeface="Arial" panose="020B06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indent="-226695" algn="ctr" fontAlgn="b">
                        <a:spcBef>
                          <a:spcPts val="600"/>
                        </a:spcBef>
                        <a:spcAft>
                          <a:spcPts val="600"/>
                        </a:spcAft>
                        <a:buNone/>
                      </a:pPr>
                      <a:r>
                        <a:rPr lang="en-GB" sz="2000" kern="12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50.2</a:t>
                      </a:r>
                      <a:endParaRPr lang="en-GB" sz="2000" kern="100" dirty="0">
                        <a:effectLst/>
                        <a:latin typeface="Arial" panose="020B06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indent="-226695" algn="ctr" fontAlgn="b">
                        <a:spcBef>
                          <a:spcPts val="600"/>
                        </a:spcBef>
                        <a:spcAft>
                          <a:spcPts val="600"/>
                        </a:spcAft>
                        <a:buNone/>
                      </a:pPr>
                      <a:r>
                        <a:rPr lang="en-GB" sz="2000" kern="12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9.0</a:t>
                      </a:r>
                      <a:endParaRPr lang="en-GB" sz="2000" kern="100" dirty="0">
                        <a:effectLst/>
                        <a:latin typeface="Arial" panose="020B06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indent="-226695" algn="ctr" fontAlgn="b">
                        <a:spcBef>
                          <a:spcPts val="600"/>
                        </a:spcBef>
                        <a:spcAft>
                          <a:spcPts val="600"/>
                        </a:spcAft>
                        <a:buNone/>
                      </a:pPr>
                      <a:r>
                        <a:rPr lang="en-GB" sz="2000" kern="12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5.0</a:t>
                      </a:r>
                      <a:endParaRPr lang="en-GB" sz="2000" kern="100" dirty="0">
                        <a:effectLst/>
                        <a:latin typeface="Arial" panose="020B06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61525050"/>
                  </a:ext>
                </a:extLst>
              </a:tr>
              <a:tr h="459624">
                <a:tc>
                  <a:txBody>
                    <a:bodyPr/>
                    <a:lstStyle/>
                    <a:p>
                      <a:pPr indent="-226695" fontAlgn="b">
                        <a:spcBef>
                          <a:spcPts val="600"/>
                        </a:spcBef>
                        <a:spcAft>
                          <a:spcPts val="600"/>
                        </a:spcAft>
                        <a:buNone/>
                      </a:pPr>
                      <a:r>
                        <a:rPr lang="en-GB" sz="2000" b="1" kern="12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 South East</a:t>
                      </a:r>
                      <a:endParaRPr lang="en-GB" sz="2000" kern="100" dirty="0">
                        <a:effectLst/>
                        <a:latin typeface="Arial" panose="020B06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indent="-226695" algn="ctr" fontAlgn="b">
                        <a:spcBef>
                          <a:spcPts val="600"/>
                        </a:spcBef>
                        <a:spcAft>
                          <a:spcPts val="600"/>
                        </a:spcAft>
                        <a:buNone/>
                      </a:pPr>
                      <a:r>
                        <a:rPr lang="en-GB" sz="2000" b="1" kern="12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35.3</a:t>
                      </a:r>
                      <a:endParaRPr lang="en-GB" sz="2000" kern="100" dirty="0">
                        <a:effectLst/>
                        <a:latin typeface="Arial" panose="020B06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indent="-226695" algn="ctr" fontAlgn="b">
                        <a:spcBef>
                          <a:spcPts val="600"/>
                        </a:spcBef>
                        <a:spcAft>
                          <a:spcPts val="600"/>
                        </a:spcAft>
                        <a:buNone/>
                      </a:pPr>
                      <a:r>
                        <a:rPr lang="en-GB" sz="2000" b="1" kern="12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46.4</a:t>
                      </a:r>
                      <a:endParaRPr lang="en-GB" sz="2000" kern="100" dirty="0">
                        <a:effectLst/>
                        <a:latin typeface="Arial" panose="020B06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indent="-226695" algn="ctr" fontAlgn="b">
                        <a:spcBef>
                          <a:spcPts val="600"/>
                        </a:spcBef>
                        <a:spcAft>
                          <a:spcPts val="600"/>
                        </a:spcAft>
                        <a:buNone/>
                      </a:pPr>
                      <a:r>
                        <a:rPr lang="en-GB" sz="2000" b="1" kern="12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11.8</a:t>
                      </a:r>
                      <a:endParaRPr lang="en-GB" sz="2000" kern="100" dirty="0">
                        <a:effectLst/>
                        <a:latin typeface="Arial" panose="020B06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indent="-226695" algn="ctr" fontAlgn="b">
                        <a:spcBef>
                          <a:spcPts val="600"/>
                        </a:spcBef>
                        <a:spcAft>
                          <a:spcPts val="600"/>
                        </a:spcAft>
                        <a:buNone/>
                      </a:pPr>
                      <a:r>
                        <a:rPr lang="en-GB" sz="2000" b="1" kern="12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6.7</a:t>
                      </a:r>
                      <a:endParaRPr lang="en-GB" sz="2000" kern="100" dirty="0">
                        <a:effectLst/>
                        <a:latin typeface="Arial" panose="020B06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BF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0090787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80252614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62EB8DA-D5CB-B2F4-B8DE-8BFA7539FB0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8A261F5-F0F8-509A-B8F3-8AB5AE52B6A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552271"/>
            <a:ext cx="10515600" cy="1325563"/>
          </a:xfrm>
        </p:spPr>
        <p:txBody>
          <a:bodyPr>
            <a:noAutofit/>
          </a:bodyPr>
          <a:lstStyle/>
          <a:p>
            <a:pPr algn="ctr"/>
            <a:r>
              <a:rPr lang="en-GB" sz="4800" b="1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Productive intra and inter voluntary sector relationships</a:t>
            </a:r>
          </a:p>
        </p:txBody>
      </p:sp>
    </p:spTree>
    <p:extLst>
      <p:ext uri="{BB962C8B-B14F-4D97-AF65-F5344CB8AC3E}">
        <p14:creationId xmlns:p14="http://schemas.microsoft.com/office/powerpoint/2010/main" val="267771035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 1">
            <a:extLst>
              <a:ext uri="{FF2B5EF4-FFF2-40B4-BE49-F238E27FC236}">
                <a16:creationId xmlns:a16="http://schemas.microsoft.com/office/drawing/2014/main" id="{71EDA93C-C212-D05A-D42C-C3251BE5038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87285496"/>
              </p:ext>
            </p:extLst>
          </p:nvPr>
        </p:nvGraphicFramePr>
        <p:xfrm>
          <a:off x="292608" y="316992"/>
          <a:ext cx="11558016" cy="6160070"/>
        </p:xfrm>
        <a:graphic>
          <a:graphicData uri="http://schemas.openxmlformats.org/drawingml/2006/table">
            <a:tbl>
              <a:tblPr firstRow="1" firstCol="1" bandRow="1"/>
              <a:tblGrid>
                <a:gridCol w="3060563">
                  <a:extLst>
                    <a:ext uri="{9D8B030D-6E8A-4147-A177-3AD203B41FA5}">
                      <a16:colId xmlns:a16="http://schemas.microsoft.com/office/drawing/2014/main" val="1576603069"/>
                    </a:ext>
                  </a:extLst>
                </a:gridCol>
                <a:gridCol w="2348589">
                  <a:extLst>
                    <a:ext uri="{9D8B030D-6E8A-4147-A177-3AD203B41FA5}">
                      <a16:colId xmlns:a16="http://schemas.microsoft.com/office/drawing/2014/main" val="3560157042"/>
                    </a:ext>
                  </a:extLst>
                </a:gridCol>
                <a:gridCol w="2348589">
                  <a:extLst>
                    <a:ext uri="{9D8B030D-6E8A-4147-A177-3AD203B41FA5}">
                      <a16:colId xmlns:a16="http://schemas.microsoft.com/office/drawing/2014/main" val="1850473431"/>
                    </a:ext>
                  </a:extLst>
                </a:gridCol>
                <a:gridCol w="2348589">
                  <a:extLst>
                    <a:ext uri="{9D8B030D-6E8A-4147-A177-3AD203B41FA5}">
                      <a16:colId xmlns:a16="http://schemas.microsoft.com/office/drawing/2014/main" val="1483537885"/>
                    </a:ext>
                  </a:extLst>
                </a:gridCol>
                <a:gridCol w="1451686">
                  <a:extLst>
                    <a:ext uri="{9D8B030D-6E8A-4147-A177-3AD203B41FA5}">
                      <a16:colId xmlns:a16="http://schemas.microsoft.com/office/drawing/2014/main" val="1501627862"/>
                    </a:ext>
                  </a:extLst>
                </a:gridCol>
              </a:tblGrid>
              <a:tr h="606542">
                <a:tc gridSpan="5">
                  <a:txBody>
                    <a:bodyPr/>
                    <a:lstStyle/>
                    <a:p>
                      <a:pPr marL="919480" indent="-919480" algn="ctr">
                        <a:spcBef>
                          <a:spcPts val="500"/>
                        </a:spcBef>
                        <a:spcAft>
                          <a:spcPts val="500"/>
                        </a:spcAft>
                        <a:buNone/>
                      </a:pPr>
                      <a:r>
                        <a:rPr lang="en-GB" sz="3200" b="1" kern="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VCSE organisations’ r</a:t>
                      </a:r>
                      <a:r>
                        <a:rPr lang="en-GB" sz="3200" b="1" kern="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elationships in South East England</a:t>
                      </a:r>
                      <a:endParaRPr lang="en-GB" sz="3200" kern="100" dirty="0">
                        <a:effectLst/>
                        <a:latin typeface="Arial" panose="020B06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6C9EC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76870440"/>
                  </a:ext>
                </a:extLst>
              </a:tr>
              <a:tr h="1916501">
                <a:tc>
                  <a:txBody>
                    <a:bodyPr/>
                    <a:lstStyle/>
                    <a:p>
                      <a:pPr indent="-226695">
                        <a:spcBef>
                          <a:spcPts val="500"/>
                        </a:spcBef>
                        <a:spcAft>
                          <a:spcPts val="500"/>
                        </a:spcAft>
                        <a:buNone/>
                      </a:pPr>
                      <a:r>
                        <a:rPr lang="en-GB" sz="2000" b="1" kern="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 </a:t>
                      </a:r>
                      <a:endParaRPr lang="en-GB" sz="2000" kern="100" dirty="0">
                        <a:effectLst/>
                        <a:latin typeface="Arial" panose="020B06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9F8"/>
                    </a:solidFill>
                  </a:tcPr>
                </a:tc>
                <a:tc>
                  <a:txBody>
                    <a:bodyPr/>
                    <a:lstStyle/>
                    <a:p>
                      <a:pPr indent="-226695" algn="ctr">
                        <a:spcBef>
                          <a:spcPts val="500"/>
                        </a:spcBef>
                        <a:spcAft>
                          <a:spcPts val="500"/>
                        </a:spcAft>
                        <a:buNone/>
                      </a:pPr>
                      <a:r>
                        <a:rPr lang="en-GB" sz="1800" b="1" kern="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We have useful informal relationships with other voluntary organisations and groups</a:t>
                      </a:r>
                      <a:endParaRPr lang="en-GB" sz="1800" kern="100" dirty="0">
                        <a:effectLst/>
                        <a:latin typeface="Arial" panose="020B06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9F8"/>
                    </a:solidFill>
                  </a:tcPr>
                </a:tc>
                <a:tc>
                  <a:txBody>
                    <a:bodyPr/>
                    <a:lstStyle/>
                    <a:p>
                      <a:pPr indent="-226695" algn="ctr">
                        <a:spcBef>
                          <a:spcPts val="500"/>
                        </a:spcBef>
                        <a:spcAft>
                          <a:spcPts val="500"/>
                        </a:spcAft>
                        <a:buNone/>
                      </a:pPr>
                      <a:r>
                        <a:rPr lang="en-GB" sz="1800" b="1" kern="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We often work quite closely, but informally, with other voluntary organisations and groups</a:t>
                      </a:r>
                      <a:endParaRPr lang="en-GB" sz="1800" kern="100" dirty="0">
                        <a:effectLst/>
                        <a:latin typeface="Arial" panose="020B06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9F8"/>
                    </a:solidFill>
                  </a:tcPr>
                </a:tc>
                <a:tc>
                  <a:txBody>
                    <a:bodyPr/>
                    <a:lstStyle/>
                    <a:p>
                      <a:pPr indent="-226695" algn="ctr">
                        <a:spcBef>
                          <a:spcPts val="500"/>
                        </a:spcBef>
                        <a:spcAft>
                          <a:spcPts val="500"/>
                        </a:spcAft>
                        <a:buNone/>
                      </a:pPr>
                      <a:r>
                        <a:rPr lang="en-GB" sz="1800" b="1" kern="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We often work in formal partnership arrangements with voluntary organisations and groups</a:t>
                      </a:r>
                      <a:endParaRPr lang="en-GB" sz="1800" kern="100" dirty="0">
                        <a:effectLst/>
                        <a:latin typeface="Arial" panose="020B06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9F8"/>
                    </a:solidFill>
                  </a:tcPr>
                </a:tc>
                <a:tc>
                  <a:txBody>
                    <a:bodyPr/>
                    <a:lstStyle/>
                    <a:p>
                      <a:pPr indent="-226695">
                        <a:spcBef>
                          <a:spcPts val="500"/>
                        </a:spcBef>
                        <a:spcAft>
                          <a:spcPts val="500"/>
                        </a:spcAft>
                        <a:buNone/>
                      </a:pPr>
                      <a:r>
                        <a:rPr lang="en-GB" sz="2000" b="1" kern="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 </a:t>
                      </a:r>
                      <a:endParaRPr lang="en-GB" sz="2000" kern="100" dirty="0">
                        <a:effectLst/>
                        <a:latin typeface="Arial" panose="020B06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9F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36932844"/>
                  </a:ext>
                </a:extLst>
              </a:tr>
              <a:tr h="606542">
                <a:tc>
                  <a:txBody>
                    <a:bodyPr/>
                    <a:lstStyle/>
                    <a:p>
                      <a:pPr indent="-226695">
                        <a:spcBef>
                          <a:spcPts val="500"/>
                        </a:spcBef>
                        <a:spcAft>
                          <a:spcPts val="500"/>
                        </a:spcAft>
                        <a:buNone/>
                      </a:pPr>
                      <a:r>
                        <a:rPr lang="en-GB" sz="2000" b="1" kern="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Thames Valley</a:t>
                      </a:r>
                      <a:endParaRPr lang="en-GB" sz="2000" kern="100" dirty="0">
                        <a:effectLst/>
                        <a:latin typeface="Arial" panose="020B06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F9E9"/>
                    </a:solidFill>
                  </a:tcPr>
                </a:tc>
                <a:tc>
                  <a:txBody>
                    <a:bodyPr/>
                    <a:lstStyle/>
                    <a:p>
                      <a:pPr indent="-226695" algn="ctr">
                        <a:spcBef>
                          <a:spcPts val="500"/>
                        </a:spcBef>
                        <a:spcAft>
                          <a:spcPts val="500"/>
                        </a:spcAft>
                        <a:buNone/>
                      </a:pPr>
                      <a:r>
                        <a:rPr lang="en-GB" sz="2000" b="1" kern="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73.0</a:t>
                      </a:r>
                      <a:endParaRPr lang="en-GB" sz="2000" kern="100" dirty="0">
                        <a:effectLst/>
                        <a:latin typeface="Arial" panose="020B06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F9E9"/>
                    </a:solidFill>
                  </a:tcPr>
                </a:tc>
                <a:tc>
                  <a:txBody>
                    <a:bodyPr/>
                    <a:lstStyle/>
                    <a:p>
                      <a:pPr indent="-226695" algn="ctr">
                        <a:spcBef>
                          <a:spcPts val="500"/>
                        </a:spcBef>
                        <a:spcAft>
                          <a:spcPts val="500"/>
                        </a:spcAft>
                        <a:buNone/>
                      </a:pPr>
                      <a:r>
                        <a:rPr lang="en-GB" sz="2000" b="1" kern="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58.0</a:t>
                      </a:r>
                      <a:endParaRPr lang="en-GB" sz="2000" kern="100" dirty="0">
                        <a:effectLst/>
                        <a:latin typeface="Arial" panose="020B06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F9E9"/>
                    </a:solidFill>
                  </a:tcPr>
                </a:tc>
                <a:tc>
                  <a:txBody>
                    <a:bodyPr/>
                    <a:lstStyle/>
                    <a:p>
                      <a:pPr indent="-226695" algn="ctr">
                        <a:spcBef>
                          <a:spcPts val="500"/>
                        </a:spcBef>
                        <a:spcAft>
                          <a:spcPts val="500"/>
                        </a:spcAft>
                        <a:buNone/>
                      </a:pPr>
                      <a:r>
                        <a:rPr lang="en-GB" sz="2000" b="1" kern="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23.5</a:t>
                      </a:r>
                      <a:endParaRPr lang="en-GB" sz="2000" kern="100" dirty="0">
                        <a:effectLst/>
                        <a:latin typeface="Arial" panose="020B06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F9E9"/>
                    </a:solidFill>
                  </a:tcPr>
                </a:tc>
                <a:tc>
                  <a:txBody>
                    <a:bodyPr/>
                    <a:lstStyle/>
                    <a:p>
                      <a:pPr indent="-226695" algn="ctr">
                        <a:spcBef>
                          <a:spcPts val="500"/>
                        </a:spcBef>
                        <a:spcAft>
                          <a:spcPts val="500"/>
                        </a:spcAft>
                        <a:buNone/>
                      </a:pPr>
                      <a:r>
                        <a:rPr lang="en-GB" sz="2000" b="1" kern="1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326</a:t>
                      </a:r>
                      <a:endParaRPr lang="en-GB" sz="2000" kern="100" dirty="0">
                        <a:effectLst/>
                        <a:latin typeface="Arial" panose="020B06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F9E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38419096"/>
                  </a:ext>
                </a:extLst>
              </a:tr>
              <a:tr h="606542">
                <a:tc>
                  <a:txBody>
                    <a:bodyPr/>
                    <a:lstStyle/>
                    <a:p>
                      <a:pPr indent="-226695">
                        <a:spcBef>
                          <a:spcPts val="500"/>
                        </a:spcBef>
                        <a:spcAft>
                          <a:spcPts val="500"/>
                        </a:spcAft>
                        <a:buNone/>
                      </a:pPr>
                      <a:r>
                        <a:rPr lang="en-GB" sz="2000" kern="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Sussex</a:t>
                      </a:r>
                      <a:endParaRPr lang="en-GB" sz="2000" kern="100" dirty="0">
                        <a:effectLst/>
                        <a:latin typeface="Arial" panose="020B06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indent="-226695" algn="ctr">
                        <a:spcBef>
                          <a:spcPts val="500"/>
                        </a:spcBef>
                        <a:spcAft>
                          <a:spcPts val="500"/>
                        </a:spcAft>
                        <a:buNone/>
                      </a:pPr>
                      <a:r>
                        <a:rPr lang="en-GB" sz="2000" kern="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75.4</a:t>
                      </a:r>
                      <a:endParaRPr lang="en-GB" sz="2000" kern="100" dirty="0">
                        <a:effectLst/>
                        <a:latin typeface="Arial" panose="020B06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indent="-226695" algn="ctr">
                        <a:spcBef>
                          <a:spcPts val="500"/>
                        </a:spcBef>
                        <a:spcAft>
                          <a:spcPts val="500"/>
                        </a:spcAft>
                        <a:buNone/>
                      </a:pPr>
                      <a:r>
                        <a:rPr lang="en-GB" sz="2000" kern="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63.4</a:t>
                      </a:r>
                      <a:endParaRPr lang="en-GB" sz="2000" kern="100" dirty="0">
                        <a:effectLst/>
                        <a:latin typeface="Arial" panose="020B06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indent="-226695" algn="ctr">
                        <a:spcBef>
                          <a:spcPts val="500"/>
                        </a:spcBef>
                        <a:spcAft>
                          <a:spcPts val="500"/>
                        </a:spcAft>
                        <a:buNone/>
                      </a:pPr>
                      <a:r>
                        <a:rPr lang="en-GB" sz="2000" kern="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27.9</a:t>
                      </a:r>
                      <a:endParaRPr lang="en-GB" sz="2000" kern="100" dirty="0">
                        <a:effectLst/>
                        <a:latin typeface="Arial" panose="020B06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indent="-226695" algn="ctr">
                        <a:spcBef>
                          <a:spcPts val="500"/>
                        </a:spcBef>
                        <a:spcAft>
                          <a:spcPts val="500"/>
                        </a:spcAft>
                        <a:buNone/>
                      </a:pPr>
                      <a:r>
                        <a:rPr lang="en-GB" sz="2000" kern="100" dirty="0">
                          <a:effectLst/>
                          <a:latin typeface="Arial" panose="020B060402020202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266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851590249"/>
                  </a:ext>
                </a:extLst>
              </a:tr>
              <a:tr h="606542">
                <a:tc>
                  <a:txBody>
                    <a:bodyPr/>
                    <a:lstStyle/>
                    <a:p>
                      <a:pPr indent="-226695">
                        <a:spcBef>
                          <a:spcPts val="500"/>
                        </a:spcBef>
                        <a:spcAft>
                          <a:spcPts val="500"/>
                        </a:spcAft>
                        <a:buNone/>
                      </a:pPr>
                      <a:r>
                        <a:rPr lang="en-GB" sz="2000" kern="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Surrey</a:t>
                      </a:r>
                      <a:endParaRPr lang="en-GB" sz="2000" kern="100" dirty="0">
                        <a:effectLst/>
                        <a:latin typeface="Arial" panose="020B06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indent="-226695" algn="ctr">
                        <a:spcBef>
                          <a:spcPts val="500"/>
                        </a:spcBef>
                        <a:spcAft>
                          <a:spcPts val="500"/>
                        </a:spcAft>
                        <a:buNone/>
                      </a:pPr>
                      <a:r>
                        <a:rPr lang="en-GB" sz="2000" kern="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71.6</a:t>
                      </a:r>
                      <a:endParaRPr lang="en-GB" sz="2000" kern="100" dirty="0">
                        <a:effectLst/>
                        <a:latin typeface="Arial" panose="020B06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indent="-226695" algn="ctr">
                        <a:spcBef>
                          <a:spcPts val="500"/>
                        </a:spcBef>
                        <a:spcAft>
                          <a:spcPts val="500"/>
                        </a:spcAft>
                        <a:buNone/>
                      </a:pPr>
                      <a:r>
                        <a:rPr lang="en-GB" sz="2000" kern="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61.9</a:t>
                      </a:r>
                      <a:endParaRPr lang="en-GB" sz="2000" kern="100" dirty="0">
                        <a:effectLst/>
                        <a:latin typeface="Arial" panose="020B06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indent="-226695" algn="ctr">
                        <a:spcBef>
                          <a:spcPts val="500"/>
                        </a:spcBef>
                        <a:spcAft>
                          <a:spcPts val="500"/>
                        </a:spcAft>
                        <a:buNone/>
                      </a:pPr>
                      <a:r>
                        <a:rPr lang="en-GB" sz="2000" kern="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30.6</a:t>
                      </a:r>
                      <a:endParaRPr lang="en-GB" sz="2000" kern="100" dirty="0">
                        <a:effectLst/>
                        <a:latin typeface="Arial" panose="020B06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indent="-226695" algn="ctr">
                        <a:spcBef>
                          <a:spcPts val="500"/>
                        </a:spcBef>
                        <a:spcAft>
                          <a:spcPts val="500"/>
                        </a:spcAft>
                        <a:buNone/>
                      </a:pPr>
                      <a:r>
                        <a:rPr lang="en-GB" sz="2000" kern="100" dirty="0">
                          <a:effectLst/>
                          <a:latin typeface="Arial" panose="020B060402020202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149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024548389"/>
                  </a:ext>
                </a:extLst>
              </a:tr>
              <a:tr h="604317">
                <a:tc>
                  <a:txBody>
                    <a:bodyPr/>
                    <a:lstStyle/>
                    <a:p>
                      <a:pPr indent="-226695">
                        <a:spcBef>
                          <a:spcPts val="500"/>
                        </a:spcBef>
                        <a:spcAft>
                          <a:spcPts val="500"/>
                        </a:spcAft>
                        <a:buNone/>
                      </a:pPr>
                      <a:r>
                        <a:rPr lang="en-GB" sz="2000" kern="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Hampshire and IOU</a:t>
                      </a:r>
                      <a:endParaRPr lang="en-GB" sz="2000" kern="100" dirty="0">
                        <a:effectLst/>
                        <a:latin typeface="Arial" panose="020B06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indent="-226695" algn="ctr">
                        <a:spcBef>
                          <a:spcPts val="500"/>
                        </a:spcBef>
                        <a:spcAft>
                          <a:spcPts val="500"/>
                        </a:spcAft>
                        <a:buNone/>
                      </a:pPr>
                      <a:r>
                        <a:rPr lang="en-GB" sz="2000" kern="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69.5</a:t>
                      </a:r>
                      <a:endParaRPr lang="en-GB" sz="2000" kern="100" dirty="0">
                        <a:effectLst/>
                        <a:latin typeface="Arial" panose="020B06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indent="-226695" algn="ctr">
                        <a:spcBef>
                          <a:spcPts val="500"/>
                        </a:spcBef>
                        <a:spcAft>
                          <a:spcPts val="500"/>
                        </a:spcAft>
                        <a:buNone/>
                      </a:pPr>
                      <a:r>
                        <a:rPr lang="en-GB" sz="2000" kern="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54.8</a:t>
                      </a:r>
                      <a:endParaRPr lang="en-GB" sz="2000" kern="100" dirty="0">
                        <a:effectLst/>
                        <a:latin typeface="Arial" panose="020B06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indent="-226695" algn="ctr">
                        <a:spcBef>
                          <a:spcPts val="500"/>
                        </a:spcBef>
                        <a:spcAft>
                          <a:spcPts val="500"/>
                        </a:spcAft>
                        <a:buNone/>
                      </a:pPr>
                      <a:r>
                        <a:rPr lang="en-GB" sz="2000" kern="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19.0</a:t>
                      </a:r>
                      <a:endParaRPr lang="en-GB" sz="2000" kern="100" dirty="0">
                        <a:effectLst/>
                        <a:latin typeface="Arial" panose="020B06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indent="-226695" algn="ctr">
                        <a:spcBef>
                          <a:spcPts val="500"/>
                        </a:spcBef>
                        <a:spcAft>
                          <a:spcPts val="500"/>
                        </a:spcAft>
                        <a:buNone/>
                      </a:pPr>
                      <a:r>
                        <a:rPr lang="en-GB" sz="2000" kern="100" dirty="0">
                          <a:effectLst/>
                          <a:latin typeface="Arial" panose="020B060402020202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244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448610069"/>
                  </a:ext>
                </a:extLst>
              </a:tr>
              <a:tr h="606542">
                <a:tc>
                  <a:txBody>
                    <a:bodyPr/>
                    <a:lstStyle/>
                    <a:p>
                      <a:pPr indent="-226695">
                        <a:spcBef>
                          <a:spcPts val="500"/>
                        </a:spcBef>
                        <a:spcAft>
                          <a:spcPts val="500"/>
                        </a:spcAft>
                        <a:buNone/>
                      </a:pPr>
                      <a:r>
                        <a:rPr lang="en-GB" sz="2000" kern="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Kent</a:t>
                      </a:r>
                      <a:endParaRPr lang="en-GB" sz="2000" kern="100" dirty="0">
                        <a:effectLst/>
                        <a:latin typeface="Arial" panose="020B06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indent="-226695" algn="ctr">
                        <a:spcBef>
                          <a:spcPts val="500"/>
                        </a:spcBef>
                        <a:spcAft>
                          <a:spcPts val="500"/>
                        </a:spcAft>
                        <a:buNone/>
                      </a:pPr>
                      <a:r>
                        <a:rPr lang="en-GB" sz="2000" kern="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67.5</a:t>
                      </a:r>
                      <a:endParaRPr lang="en-GB" sz="2000" kern="100" dirty="0">
                        <a:effectLst/>
                        <a:latin typeface="Arial" panose="020B06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indent="-226695" algn="ctr">
                        <a:spcBef>
                          <a:spcPts val="500"/>
                        </a:spcBef>
                        <a:spcAft>
                          <a:spcPts val="500"/>
                        </a:spcAft>
                        <a:buNone/>
                      </a:pPr>
                      <a:r>
                        <a:rPr lang="en-GB" sz="2000" kern="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56.2</a:t>
                      </a:r>
                      <a:endParaRPr lang="en-GB" sz="2000" kern="100" dirty="0">
                        <a:effectLst/>
                        <a:latin typeface="Arial" panose="020B06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indent="-226695" algn="ctr">
                        <a:spcBef>
                          <a:spcPts val="500"/>
                        </a:spcBef>
                        <a:spcAft>
                          <a:spcPts val="500"/>
                        </a:spcAft>
                        <a:buNone/>
                      </a:pPr>
                      <a:r>
                        <a:rPr lang="en-GB" sz="2000" kern="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23.4</a:t>
                      </a:r>
                      <a:endParaRPr lang="en-GB" sz="2000" kern="100" dirty="0">
                        <a:effectLst/>
                        <a:latin typeface="Arial" panose="020B06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indent="-226695" algn="ctr">
                        <a:spcBef>
                          <a:spcPts val="500"/>
                        </a:spcBef>
                        <a:spcAft>
                          <a:spcPts val="500"/>
                        </a:spcAft>
                        <a:buNone/>
                      </a:pPr>
                      <a:r>
                        <a:rPr lang="en-GB" sz="2000" kern="100" dirty="0">
                          <a:effectLst/>
                          <a:latin typeface="Arial" panose="020B060402020202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203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003976760"/>
                  </a:ext>
                </a:extLst>
              </a:tr>
              <a:tr h="606542">
                <a:tc>
                  <a:txBody>
                    <a:bodyPr/>
                    <a:lstStyle/>
                    <a:p>
                      <a:pPr indent="-226695">
                        <a:spcBef>
                          <a:spcPts val="500"/>
                        </a:spcBef>
                        <a:spcAft>
                          <a:spcPts val="500"/>
                        </a:spcAft>
                        <a:buNone/>
                      </a:pPr>
                      <a:r>
                        <a:rPr lang="en-GB" sz="2000" b="1" kern="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South East England</a:t>
                      </a:r>
                      <a:endParaRPr lang="en-GB" sz="2000" kern="100" dirty="0">
                        <a:effectLst/>
                        <a:latin typeface="Arial" panose="020B06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9F7"/>
                    </a:solidFill>
                  </a:tcPr>
                </a:tc>
                <a:tc>
                  <a:txBody>
                    <a:bodyPr/>
                    <a:lstStyle/>
                    <a:p>
                      <a:pPr indent="-226695" algn="ctr">
                        <a:spcBef>
                          <a:spcPts val="500"/>
                        </a:spcBef>
                        <a:spcAft>
                          <a:spcPts val="500"/>
                        </a:spcAft>
                        <a:buNone/>
                      </a:pPr>
                      <a:r>
                        <a:rPr lang="en-GB" sz="2000" b="1" kern="1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71.7</a:t>
                      </a:r>
                      <a:endParaRPr lang="en-GB" sz="2000" kern="100" dirty="0">
                        <a:effectLst/>
                        <a:latin typeface="Arial" panose="020B06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9F7"/>
                    </a:solidFill>
                  </a:tcPr>
                </a:tc>
                <a:tc>
                  <a:txBody>
                    <a:bodyPr/>
                    <a:lstStyle/>
                    <a:p>
                      <a:pPr indent="-226695" algn="ctr">
                        <a:spcBef>
                          <a:spcPts val="500"/>
                        </a:spcBef>
                        <a:spcAft>
                          <a:spcPts val="500"/>
                        </a:spcAft>
                        <a:buNone/>
                      </a:pPr>
                      <a:r>
                        <a:rPr lang="en-GB" sz="2000" b="1" kern="1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58.7</a:t>
                      </a:r>
                      <a:endParaRPr lang="en-GB" sz="2000" kern="100" dirty="0">
                        <a:effectLst/>
                        <a:latin typeface="Arial" panose="020B06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9F7"/>
                    </a:solidFill>
                  </a:tcPr>
                </a:tc>
                <a:tc>
                  <a:txBody>
                    <a:bodyPr/>
                    <a:lstStyle/>
                    <a:p>
                      <a:pPr indent="-226695" algn="ctr">
                        <a:spcBef>
                          <a:spcPts val="500"/>
                        </a:spcBef>
                        <a:spcAft>
                          <a:spcPts val="500"/>
                        </a:spcAft>
                        <a:buNone/>
                      </a:pPr>
                      <a:r>
                        <a:rPr lang="en-GB" sz="2000" b="1" kern="1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24.4</a:t>
                      </a:r>
                      <a:endParaRPr lang="en-GB" sz="2000" kern="100" dirty="0">
                        <a:effectLst/>
                        <a:latin typeface="Arial" panose="020B06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9F7"/>
                    </a:solidFill>
                  </a:tcPr>
                </a:tc>
                <a:tc>
                  <a:txBody>
                    <a:bodyPr/>
                    <a:lstStyle/>
                    <a:p>
                      <a:pPr indent="-226695" algn="ctr">
                        <a:spcBef>
                          <a:spcPts val="500"/>
                        </a:spcBef>
                        <a:spcAft>
                          <a:spcPts val="500"/>
                        </a:spcAft>
                        <a:buNone/>
                      </a:pPr>
                      <a:r>
                        <a:rPr lang="en-GB" sz="2000" b="1" kern="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1,212</a:t>
                      </a:r>
                      <a:endParaRPr lang="en-GB" sz="2000" kern="100" dirty="0">
                        <a:effectLst/>
                        <a:latin typeface="Arial" panose="020B06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9F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3135808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15705965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 1">
            <a:extLst>
              <a:ext uri="{FF2B5EF4-FFF2-40B4-BE49-F238E27FC236}">
                <a16:creationId xmlns:a16="http://schemas.microsoft.com/office/drawing/2014/main" id="{A66AC05D-847F-18A7-A4B0-386D2EEBEF6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77769578"/>
              </p:ext>
            </p:extLst>
          </p:nvPr>
        </p:nvGraphicFramePr>
        <p:xfrm>
          <a:off x="345990" y="247134"/>
          <a:ext cx="11738917" cy="6370950"/>
        </p:xfrm>
        <a:graphic>
          <a:graphicData uri="http://schemas.openxmlformats.org/drawingml/2006/table">
            <a:tbl>
              <a:tblPr firstRow="1" firstCol="1" bandRow="1"/>
              <a:tblGrid>
                <a:gridCol w="2866767">
                  <a:extLst>
                    <a:ext uri="{9D8B030D-6E8A-4147-A177-3AD203B41FA5}">
                      <a16:colId xmlns:a16="http://schemas.microsoft.com/office/drawing/2014/main" val="911699221"/>
                    </a:ext>
                  </a:extLst>
                </a:gridCol>
                <a:gridCol w="1964724">
                  <a:extLst>
                    <a:ext uri="{9D8B030D-6E8A-4147-A177-3AD203B41FA5}">
                      <a16:colId xmlns:a16="http://schemas.microsoft.com/office/drawing/2014/main" val="4217511651"/>
                    </a:ext>
                  </a:extLst>
                </a:gridCol>
                <a:gridCol w="2038865">
                  <a:extLst>
                    <a:ext uri="{9D8B030D-6E8A-4147-A177-3AD203B41FA5}">
                      <a16:colId xmlns:a16="http://schemas.microsoft.com/office/drawing/2014/main" val="4191197043"/>
                    </a:ext>
                  </a:extLst>
                </a:gridCol>
                <a:gridCol w="2074699">
                  <a:extLst>
                    <a:ext uri="{9D8B030D-6E8A-4147-A177-3AD203B41FA5}">
                      <a16:colId xmlns:a16="http://schemas.microsoft.com/office/drawing/2014/main" val="140059678"/>
                    </a:ext>
                  </a:extLst>
                </a:gridCol>
                <a:gridCol w="1868836">
                  <a:extLst>
                    <a:ext uri="{9D8B030D-6E8A-4147-A177-3AD203B41FA5}">
                      <a16:colId xmlns:a16="http://schemas.microsoft.com/office/drawing/2014/main" val="1217700504"/>
                    </a:ext>
                  </a:extLst>
                </a:gridCol>
                <a:gridCol w="925026">
                  <a:extLst>
                    <a:ext uri="{9D8B030D-6E8A-4147-A177-3AD203B41FA5}">
                      <a16:colId xmlns:a16="http://schemas.microsoft.com/office/drawing/2014/main" val="955537953"/>
                    </a:ext>
                  </a:extLst>
                </a:gridCol>
              </a:tblGrid>
              <a:tr h="1043602">
                <a:tc gridSpan="6">
                  <a:txBody>
                    <a:bodyPr/>
                    <a:lstStyle/>
                    <a:p>
                      <a:pPr marL="919480" indent="-919480" algn="ctr">
                        <a:spcBef>
                          <a:spcPts val="400"/>
                        </a:spcBef>
                        <a:spcAft>
                          <a:spcPts val="400"/>
                        </a:spcAft>
                        <a:buNone/>
                      </a:pPr>
                      <a:r>
                        <a:rPr lang="en-GB" sz="3600" b="1" kern="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VCSE organisations’ relationships with business in South East England 2025</a:t>
                      </a:r>
                      <a:endParaRPr lang="en-GB" sz="3600" kern="100" dirty="0">
                        <a:effectLst/>
                        <a:latin typeface="Arial" panose="020B0604020202020204" pitchFamily="34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5C9EB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75470155"/>
                  </a:ext>
                </a:extLst>
              </a:tr>
              <a:tr h="1739337">
                <a:tc>
                  <a:txBody>
                    <a:bodyPr/>
                    <a:lstStyle/>
                    <a:p>
                      <a:pPr indent="-226695">
                        <a:buNone/>
                      </a:pPr>
                      <a:endParaRPr lang="en-GB" sz="2000" kern="100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9F7"/>
                    </a:solidFill>
                  </a:tcPr>
                </a:tc>
                <a:tc>
                  <a:txBody>
                    <a:bodyPr/>
                    <a:lstStyle/>
                    <a:p>
                      <a:pPr indent="-226695" algn="ctr">
                        <a:spcBef>
                          <a:spcPts val="400"/>
                        </a:spcBef>
                        <a:spcAft>
                          <a:spcPts val="400"/>
                        </a:spcAft>
                        <a:buNone/>
                      </a:pPr>
                      <a:r>
                        <a:rPr lang="en-GB" sz="2000" b="1" kern="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They give us money to help us do our work</a:t>
                      </a:r>
                      <a:endParaRPr lang="en-GB" sz="2000" kern="100" dirty="0">
                        <a:effectLst/>
                        <a:latin typeface="Arial" panose="020B0604020202020204" pitchFamily="34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9F7"/>
                    </a:solidFill>
                  </a:tcPr>
                </a:tc>
                <a:tc>
                  <a:txBody>
                    <a:bodyPr/>
                    <a:lstStyle/>
                    <a:p>
                      <a:pPr indent="-226695" algn="ctr">
                        <a:spcBef>
                          <a:spcPts val="400"/>
                        </a:spcBef>
                        <a:spcAft>
                          <a:spcPts val="400"/>
                        </a:spcAft>
                        <a:buNone/>
                      </a:pPr>
                      <a:r>
                        <a:rPr lang="en-GB" sz="2000" b="1" kern="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They provide free facilities, or goods and services to help us do our work</a:t>
                      </a:r>
                      <a:endParaRPr lang="en-GB" sz="2000" kern="100" dirty="0">
                        <a:effectLst/>
                        <a:latin typeface="Arial" panose="020B0604020202020204" pitchFamily="34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9F7"/>
                    </a:solidFill>
                  </a:tcPr>
                </a:tc>
                <a:tc>
                  <a:txBody>
                    <a:bodyPr/>
                    <a:lstStyle/>
                    <a:p>
                      <a:pPr indent="-226695" algn="ctr">
                        <a:spcBef>
                          <a:spcPts val="400"/>
                        </a:spcBef>
                        <a:spcAft>
                          <a:spcPts val="400"/>
                        </a:spcAft>
                        <a:buNone/>
                      </a:pPr>
                      <a:r>
                        <a:rPr lang="en-GB" sz="2000" b="1" kern="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They provide volunteers to help us do our work</a:t>
                      </a:r>
                      <a:endParaRPr lang="en-GB" sz="2000" kern="100" dirty="0">
                        <a:effectLst/>
                        <a:latin typeface="Arial" panose="020B0604020202020204" pitchFamily="34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9F7"/>
                    </a:solidFill>
                  </a:tcPr>
                </a:tc>
                <a:tc>
                  <a:txBody>
                    <a:bodyPr/>
                    <a:lstStyle/>
                    <a:p>
                      <a:pPr indent="-226695" algn="ctr">
                        <a:spcBef>
                          <a:spcPts val="400"/>
                        </a:spcBef>
                        <a:spcAft>
                          <a:spcPts val="400"/>
                        </a:spcAft>
                        <a:buNone/>
                      </a:pPr>
                      <a:r>
                        <a:rPr lang="en-GB" sz="2000" b="1" kern="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They provide free expert advice to help do our work</a:t>
                      </a:r>
                      <a:endParaRPr lang="en-GB" sz="2000" kern="100" dirty="0">
                        <a:effectLst/>
                        <a:latin typeface="Arial" panose="020B0604020202020204" pitchFamily="34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9F7"/>
                    </a:solidFill>
                  </a:tcPr>
                </a:tc>
                <a:tc>
                  <a:txBody>
                    <a:bodyPr/>
                    <a:lstStyle/>
                    <a:p>
                      <a:pPr indent="-226695" algn="ctr">
                        <a:spcBef>
                          <a:spcPts val="400"/>
                        </a:spcBef>
                        <a:spcAft>
                          <a:spcPts val="400"/>
                        </a:spcAft>
                        <a:buNone/>
                      </a:pPr>
                      <a:r>
                        <a:rPr lang="en-GB" sz="2000" b="1" kern="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N=</a:t>
                      </a:r>
                      <a:endParaRPr lang="en-GB" sz="2000" kern="100" dirty="0">
                        <a:effectLst/>
                        <a:latin typeface="Arial" panose="020B0604020202020204" pitchFamily="34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9F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09081813"/>
                  </a:ext>
                </a:extLst>
              </a:tr>
              <a:tr h="574145">
                <a:tc>
                  <a:txBody>
                    <a:bodyPr/>
                    <a:lstStyle/>
                    <a:p>
                      <a:pPr indent="-226695">
                        <a:spcBef>
                          <a:spcPts val="400"/>
                        </a:spcBef>
                        <a:spcAft>
                          <a:spcPts val="400"/>
                        </a:spcAft>
                        <a:buNone/>
                      </a:pPr>
                      <a:r>
                        <a:rPr lang="en-GB" sz="2000" b="1" kern="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Thames Valley</a:t>
                      </a:r>
                      <a:endParaRPr lang="en-GB" sz="2000" kern="100" dirty="0">
                        <a:effectLst/>
                        <a:latin typeface="Arial" panose="020B0604020202020204" pitchFamily="34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F9E9"/>
                    </a:solidFill>
                  </a:tcPr>
                </a:tc>
                <a:tc>
                  <a:txBody>
                    <a:bodyPr/>
                    <a:lstStyle/>
                    <a:p>
                      <a:pPr indent="-226695" algn="ctr">
                        <a:spcBef>
                          <a:spcPts val="400"/>
                        </a:spcBef>
                        <a:spcAft>
                          <a:spcPts val="400"/>
                        </a:spcAft>
                        <a:buNone/>
                      </a:pPr>
                      <a:r>
                        <a:rPr lang="en-GB" sz="2000" b="1" kern="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27.2</a:t>
                      </a:r>
                      <a:endParaRPr lang="en-GB" sz="2000" kern="100" dirty="0">
                        <a:effectLst/>
                        <a:latin typeface="Arial" panose="020B0604020202020204" pitchFamily="34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F9E9"/>
                    </a:solidFill>
                  </a:tcPr>
                </a:tc>
                <a:tc>
                  <a:txBody>
                    <a:bodyPr/>
                    <a:lstStyle/>
                    <a:p>
                      <a:pPr indent="-226695" algn="ctr">
                        <a:spcBef>
                          <a:spcPts val="400"/>
                        </a:spcBef>
                        <a:spcAft>
                          <a:spcPts val="400"/>
                        </a:spcAft>
                        <a:buNone/>
                      </a:pPr>
                      <a:r>
                        <a:rPr lang="en-GB" sz="2000" b="1" kern="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25.3</a:t>
                      </a:r>
                      <a:endParaRPr lang="en-GB" sz="2000" kern="100" dirty="0">
                        <a:effectLst/>
                        <a:latin typeface="Arial" panose="020B0604020202020204" pitchFamily="34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F9E9"/>
                    </a:solidFill>
                  </a:tcPr>
                </a:tc>
                <a:tc>
                  <a:txBody>
                    <a:bodyPr/>
                    <a:lstStyle/>
                    <a:p>
                      <a:pPr indent="-226695" algn="ctr">
                        <a:spcBef>
                          <a:spcPts val="400"/>
                        </a:spcBef>
                        <a:spcAft>
                          <a:spcPts val="400"/>
                        </a:spcAft>
                        <a:buNone/>
                      </a:pPr>
                      <a:r>
                        <a:rPr lang="en-GB" sz="2000" b="1" kern="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15.5</a:t>
                      </a:r>
                      <a:endParaRPr lang="en-GB" sz="2000" kern="100" dirty="0">
                        <a:effectLst/>
                        <a:latin typeface="Arial" panose="020B0604020202020204" pitchFamily="34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F9E9"/>
                    </a:solidFill>
                  </a:tcPr>
                </a:tc>
                <a:tc>
                  <a:txBody>
                    <a:bodyPr/>
                    <a:lstStyle/>
                    <a:p>
                      <a:pPr indent="-226695" algn="ctr">
                        <a:spcBef>
                          <a:spcPts val="400"/>
                        </a:spcBef>
                        <a:spcAft>
                          <a:spcPts val="400"/>
                        </a:spcAft>
                        <a:buNone/>
                      </a:pPr>
                      <a:r>
                        <a:rPr lang="en-GB" sz="2000" b="1" kern="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17.6</a:t>
                      </a:r>
                      <a:endParaRPr lang="en-GB" sz="2000" kern="100" dirty="0">
                        <a:effectLst/>
                        <a:latin typeface="Arial" panose="020B0604020202020204" pitchFamily="34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F9E9"/>
                    </a:solidFill>
                  </a:tcPr>
                </a:tc>
                <a:tc>
                  <a:txBody>
                    <a:bodyPr/>
                    <a:lstStyle/>
                    <a:p>
                      <a:pPr indent="-226695" algn="ctr">
                        <a:spcBef>
                          <a:spcPts val="400"/>
                        </a:spcBef>
                        <a:spcAft>
                          <a:spcPts val="400"/>
                        </a:spcAft>
                        <a:buNone/>
                      </a:pPr>
                      <a:r>
                        <a:rPr lang="en-GB" sz="2000" b="1" kern="1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ptos" panose="020B0004020202020204" pitchFamily="34" charset="0"/>
                          <a:cs typeface="Arial" panose="020B0604020202020204" pitchFamily="34" charset="0"/>
                        </a:rPr>
                        <a:t>326</a:t>
                      </a:r>
                      <a:endParaRPr lang="en-GB" sz="2000" kern="100" dirty="0">
                        <a:effectLst/>
                        <a:latin typeface="Arial" panose="020B0604020202020204" pitchFamily="34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F9E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87226768"/>
                  </a:ext>
                </a:extLst>
              </a:tr>
              <a:tr h="574145">
                <a:tc>
                  <a:txBody>
                    <a:bodyPr/>
                    <a:lstStyle/>
                    <a:p>
                      <a:pPr indent="-226695">
                        <a:spcBef>
                          <a:spcPts val="400"/>
                        </a:spcBef>
                        <a:spcAft>
                          <a:spcPts val="400"/>
                        </a:spcAft>
                        <a:buNone/>
                      </a:pPr>
                      <a:r>
                        <a:rPr lang="en-GB" sz="2000" kern="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Sussex</a:t>
                      </a:r>
                      <a:endParaRPr lang="en-GB" sz="2000" kern="100" dirty="0">
                        <a:effectLst/>
                        <a:latin typeface="Arial" panose="020B0604020202020204" pitchFamily="34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indent="-226695" algn="ctr">
                        <a:spcBef>
                          <a:spcPts val="400"/>
                        </a:spcBef>
                        <a:spcAft>
                          <a:spcPts val="400"/>
                        </a:spcAft>
                        <a:buNone/>
                      </a:pPr>
                      <a:r>
                        <a:rPr lang="en-GB" sz="2000" kern="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29.0</a:t>
                      </a:r>
                      <a:endParaRPr lang="en-GB" sz="2000" kern="100" dirty="0">
                        <a:effectLst/>
                        <a:latin typeface="Arial" panose="020B0604020202020204" pitchFamily="34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indent="-226695" algn="ctr">
                        <a:spcBef>
                          <a:spcPts val="400"/>
                        </a:spcBef>
                        <a:spcAft>
                          <a:spcPts val="400"/>
                        </a:spcAft>
                        <a:buNone/>
                      </a:pPr>
                      <a:r>
                        <a:rPr lang="en-GB" sz="2000" kern="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23.8</a:t>
                      </a:r>
                      <a:endParaRPr lang="en-GB" sz="2000" kern="100" dirty="0">
                        <a:effectLst/>
                        <a:latin typeface="Arial" panose="020B0604020202020204" pitchFamily="34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indent="-226695" algn="ctr">
                        <a:spcBef>
                          <a:spcPts val="400"/>
                        </a:spcBef>
                        <a:spcAft>
                          <a:spcPts val="400"/>
                        </a:spcAft>
                        <a:buNone/>
                      </a:pPr>
                      <a:r>
                        <a:rPr lang="en-GB" sz="2000" kern="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11.9</a:t>
                      </a:r>
                      <a:endParaRPr lang="en-GB" sz="2000" kern="100" dirty="0">
                        <a:effectLst/>
                        <a:latin typeface="Arial" panose="020B0604020202020204" pitchFamily="34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indent="-226695" algn="ctr">
                        <a:spcBef>
                          <a:spcPts val="400"/>
                        </a:spcBef>
                        <a:spcAft>
                          <a:spcPts val="400"/>
                        </a:spcAft>
                        <a:buNone/>
                      </a:pPr>
                      <a:r>
                        <a:rPr lang="en-GB" sz="2000" kern="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16.3</a:t>
                      </a:r>
                      <a:endParaRPr lang="en-GB" sz="2000" kern="100" dirty="0">
                        <a:effectLst/>
                        <a:latin typeface="Arial" panose="020B0604020202020204" pitchFamily="34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indent="-226695" algn="ctr">
                        <a:spcBef>
                          <a:spcPts val="400"/>
                        </a:spcBef>
                        <a:spcAft>
                          <a:spcPts val="400"/>
                        </a:spcAft>
                        <a:buNone/>
                      </a:pPr>
                      <a:r>
                        <a:rPr lang="en-GB" sz="2000" kern="100" dirty="0">
                          <a:effectLst/>
                          <a:latin typeface="Arial" panose="020B0604020202020204" pitchFamily="34" charset="0"/>
                          <a:ea typeface="Aptos" panose="020B0004020202020204" pitchFamily="34" charset="0"/>
                          <a:cs typeface="Arial" panose="020B0604020202020204" pitchFamily="34" charset="0"/>
                        </a:rPr>
                        <a:t>266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186980591"/>
                  </a:ext>
                </a:extLst>
              </a:tr>
              <a:tr h="574145">
                <a:tc>
                  <a:txBody>
                    <a:bodyPr/>
                    <a:lstStyle/>
                    <a:p>
                      <a:pPr indent="-226695">
                        <a:spcBef>
                          <a:spcPts val="400"/>
                        </a:spcBef>
                        <a:spcAft>
                          <a:spcPts val="400"/>
                        </a:spcAft>
                        <a:buNone/>
                      </a:pPr>
                      <a:r>
                        <a:rPr lang="en-GB" sz="2000" kern="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Surrey</a:t>
                      </a:r>
                      <a:endParaRPr lang="en-GB" sz="2000" kern="100" dirty="0">
                        <a:effectLst/>
                        <a:latin typeface="Arial" panose="020B0604020202020204" pitchFamily="34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indent="-226695" algn="ctr">
                        <a:spcBef>
                          <a:spcPts val="400"/>
                        </a:spcBef>
                        <a:spcAft>
                          <a:spcPts val="400"/>
                        </a:spcAft>
                        <a:buNone/>
                      </a:pPr>
                      <a:r>
                        <a:rPr lang="en-GB" sz="2000" kern="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32.4</a:t>
                      </a:r>
                      <a:endParaRPr lang="en-GB" sz="2000" kern="100" dirty="0">
                        <a:effectLst/>
                        <a:latin typeface="Arial" panose="020B0604020202020204" pitchFamily="34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indent="-226695" algn="ctr">
                        <a:spcBef>
                          <a:spcPts val="400"/>
                        </a:spcBef>
                        <a:spcAft>
                          <a:spcPts val="400"/>
                        </a:spcAft>
                        <a:buNone/>
                      </a:pPr>
                      <a:r>
                        <a:rPr lang="en-GB" sz="2000" kern="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25.2</a:t>
                      </a:r>
                      <a:endParaRPr lang="en-GB" sz="2000" kern="100" dirty="0">
                        <a:effectLst/>
                        <a:latin typeface="Arial" panose="020B0604020202020204" pitchFamily="34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indent="-226695" algn="ctr">
                        <a:spcBef>
                          <a:spcPts val="400"/>
                        </a:spcBef>
                        <a:spcAft>
                          <a:spcPts val="400"/>
                        </a:spcAft>
                        <a:buNone/>
                      </a:pPr>
                      <a:r>
                        <a:rPr lang="en-GB" sz="2000" kern="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15.6</a:t>
                      </a:r>
                      <a:endParaRPr lang="en-GB" sz="2000" kern="100" dirty="0">
                        <a:effectLst/>
                        <a:latin typeface="Arial" panose="020B0604020202020204" pitchFamily="34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indent="-226695" algn="ctr">
                        <a:spcBef>
                          <a:spcPts val="400"/>
                        </a:spcBef>
                        <a:spcAft>
                          <a:spcPts val="400"/>
                        </a:spcAft>
                        <a:buNone/>
                      </a:pPr>
                      <a:r>
                        <a:rPr lang="en-GB" sz="2000" kern="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19.3</a:t>
                      </a:r>
                      <a:endParaRPr lang="en-GB" sz="2000" kern="100" dirty="0">
                        <a:effectLst/>
                        <a:latin typeface="Arial" panose="020B0604020202020204" pitchFamily="34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indent="-226695" algn="ctr">
                        <a:spcBef>
                          <a:spcPts val="400"/>
                        </a:spcBef>
                        <a:spcAft>
                          <a:spcPts val="400"/>
                        </a:spcAft>
                        <a:buNone/>
                      </a:pPr>
                      <a:r>
                        <a:rPr lang="en-GB" sz="2000" kern="100" dirty="0">
                          <a:effectLst/>
                          <a:latin typeface="Arial" panose="020B0604020202020204" pitchFamily="34" charset="0"/>
                          <a:ea typeface="Aptos" panose="020B0004020202020204" pitchFamily="34" charset="0"/>
                          <a:cs typeface="Arial" panose="020B0604020202020204" pitchFamily="34" charset="0"/>
                        </a:rPr>
                        <a:t>149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607767880"/>
                  </a:ext>
                </a:extLst>
              </a:tr>
              <a:tr h="574145">
                <a:tc>
                  <a:txBody>
                    <a:bodyPr/>
                    <a:lstStyle/>
                    <a:p>
                      <a:pPr indent="-226695">
                        <a:spcBef>
                          <a:spcPts val="400"/>
                        </a:spcBef>
                        <a:spcAft>
                          <a:spcPts val="400"/>
                        </a:spcAft>
                        <a:buNone/>
                      </a:pPr>
                      <a:r>
                        <a:rPr lang="en-GB" sz="2000" kern="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Hampshire and IOU</a:t>
                      </a:r>
                      <a:endParaRPr lang="en-GB" sz="2000" kern="100" dirty="0">
                        <a:effectLst/>
                        <a:latin typeface="Arial" panose="020B0604020202020204" pitchFamily="34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indent="-226695" algn="ctr">
                        <a:spcBef>
                          <a:spcPts val="400"/>
                        </a:spcBef>
                        <a:spcAft>
                          <a:spcPts val="400"/>
                        </a:spcAft>
                        <a:buNone/>
                      </a:pPr>
                      <a:r>
                        <a:rPr lang="en-GB" sz="2000" kern="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30.2</a:t>
                      </a:r>
                      <a:endParaRPr lang="en-GB" sz="2000" kern="100" dirty="0">
                        <a:effectLst/>
                        <a:latin typeface="Arial" panose="020B0604020202020204" pitchFamily="34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indent="-226695" algn="ctr">
                        <a:spcBef>
                          <a:spcPts val="400"/>
                        </a:spcBef>
                        <a:spcAft>
                          <a:spcPts val="400"/>
                        </a:spcAft>
                        <a:buNone/>
                      </a:pPr>
                      <a:r>
                        <a:rPr lang="en-GB" sz="2000" kern="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26.1</a:t>
                      </a:r>
                      <a:endParaRPr lang="en-GB" sz="2000" kern="100" dirty="0">
                        <a:effectLst/>
                        <a:latin typeface="Arial" panose="020B0604020202020204" pitchFamily="34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indent="-226695" algn="ctr">
                        <a:spcBef>
                          <a:spcPts val="400"/>
                        </a:spcBef>
                        <a:spcAft>
                          <a:spcPts val="400"/>
                        </a:spcAft>
                        <a:buNone/>
                      </a:pPr>
                      <a:r>
                        <a:rPr lang="en-GB" sz="2000" kern="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17.7</a:t>
                      </a:r>
                      <a:endParaRPr lang="en-GB" sz="2000" kern="100" dirty="0">
                        <a:effectLst/>
                        <a:latin typeface="Arial" panose="020B0604020202020204" pitchFamily="34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indent="-226695" algn="ctr">
                        <a:spcBef>
                          <a:spcPts val="400"/>
                        </a:spcBef>
                        <a:spcAft>
                          <a:spcPts val="400"/>
                        </a:spcAft>
                        <a:buNone/>
                      </a:pPr>
                      <a:r>
                        <a:rPr lang="en-GB" sz="2000" kern="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16.6</a:t>
                      </a:r>
                      <a:endParaRPr lang="en-GB" sz="2000" kern="100" dirty="0">
                        <a:effectLst/>
                        <a:latin typeface="Arial" panose="020B0604020202020204" pitchFamily="34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indent="-226695" algn="ctr">
                        <a:spcBef>
                          <a:spcPts val="400"/>
                        </a:spcBef>
                        <a:spcAft>
                          <a:spcPts val="400"/>
                        </a:spcAft>
                        <a:buNone/>
                      </a:pPr>
                      <a:r>
                        <a:rPr lang="en-GB" sz="2000" kern="100" dirty="0">
                          <a:effectLst/>
                          <a:latin typeface="Arial" panose="020B0604020202020204" pitchFamily="34" charset="0"/>
                          <a:ea typeface="Aptos" panose="020B0004020202020204" pitchFamily="34" charset="0"/>
                          <a:cs typeface="Arial" panose="020B0604020202020204" pitchFamily="34" charset="0"/>
                        </a:rPr>
                        <a:t>244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285922009"/>
                  </a:ext>
                </a:extLst>
              </a:tr>
              <a:tr h="574145">
                <a:tc>
                  <a:txBody>
                    <a:bodyPr/>
                    <a:lstStyle/>
                    <a:p>
                      <a:pPr indent="-226695">
                        <a:spcBef>
                          <a:spcPts val="400"/>
                        </a:spcBef>
                        <a:spcAft>
                          <a:spcPts val="400"/>
                        </a:spcAft>
                        <a:buNone/>
                      </a:pPr>
                      <a:r>
                        <a:rPr lang="en-GB" sz="2000" kern="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Kent</a:t>
                      </a:r>
                      <a:endParaRPr lang="en-GB" sz="2000" kern="100" dirty="0">
                        <a:effectLst/>
                        <a:latin typeface="Arial" panose="020B0604020202020204" pitchFamily="34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indent="-226695" algn="ctr">
                        <a:spcBef>
                          <a:spcPts val="400"/>
                        </a:spcBef>
                        <a:spcAft>
                          <a:spcPts val="400"/>
                        </a:spcAft>
                        <a:buNone/>
                      </a:pPr>
                      <a:r>
                        <a:rPr lang="en-GB" sz="2000" kern="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32.5</a:t>
                      </a:r>
                      <a:endParaRPr lang="en-GB" sz="2000" kern="100" dirty="0">
                        <a:effectLst/>
                        <a:latin typeface="Arial" panose="020B0604020202020204" pitchFamily="34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indent="-226695" algn="ctr">
                        <a:spcBef>
                          <a:spcPts val="400"/>
                        </a:spcBef>
                        <a:spcAft>
                          <a:spcPts val="400"/>
                        </a:spcAft>
                        <a:buNone/>
                      </a:pPr>
                      <a:r>
                        <a:rPr lang="en-GB" sz="2000" kern="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23.1</a:t>
                      </a:r>
                      <a:endParaRPr lang="en-GB" sz="2000" kern="100" dirty="0">
                        <a:effectLst/>
                        <a:latin typeface="Arial" panose="020B0604020202020204" pitchFamily="34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indent="-226695" algn="ctr">
                        <a:spcBef>
                          <a:spcPts val="400"/>
                        </a:spcBef>
                        <a:spcAft>
                          <a:spcPts val="400"/>
                        </a:spcAft>
                        <a:buNone/>
                      </a:pPr>
                      <a:r>
                        <a:rPr lang="en-GB" sz="2000" kern="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8.6</a:t>
                      </a:r>
                      <a:endParaRPr lang="en-GB" sz="2000" kern="100" dirty="0">
                        <a:effectLst/>
                        <a:latin typeface="Arial" panose="020B0604020202020204" pitchFamily="34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indent="-226695" algn="ctr">
                        <a:spcBef>
                          <a:spcPts val="400"/>
                        </a:spcBef>
                        <a:spcAft>
                          <a:spcPts val="400"/>
                        </a:spcAft>
                        <a:buNone/>
                      </a:pPr>
                      <a:r>
                        <a:rPr lang="en-GB" sz="2000" kern="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12.6</a:t>
                      </a:r>
                      <a:endParaRPr lang="en-GB" sz="2000" kern="100" dirty="0">
                        <a:effectLst/>
                        <a:latin typeface="Arial" panose="020B0604020202020204" pitchFamily="34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indent="-226695" algn="ctr">
                        <a:spcBef>
                          <a:spcPts val="400"/>
                        </a:spcBef>
                        <a:spcAft>
                          <a:spcPts val="400"/>
                        </a:spcAft>
                        <a:buNone/>
                      </a:pPr>
                      <a:r>
                        <a:rPr lang="en-GB" sz="2000" kern="100" dirty="0">
                          <a:effectLst/>
                          <a:latin typeface="Arial" panose="020B0604020202020204" pitchFamily="34" charset="0"/>
                          <a:ea typeface="Aptos" panose="020B0004020202020204" pitchFamily="34" charset="0"/>
                          <a:cs typeface="Arial" panose="020B0604020202020204" pitchFamily="34" charset="0"/>
                        </a:rPr>
                        <a:t>203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459106120"/>
                  </a:ext>
                </a:extLst>
              </a:tr>
              <a:tr h="574145">
                <a:tc>
                  <a:txBody>
                    <a:bodyPr/>
                    <a:lstStyle/>
                    <a:p>
                      <a:pPr indent="-226695">
                        <a:spcBef>
                          <a:spcPts val="400"/>
                        </a:spcBef>
                        <a:spcAft>
                          <a:spcPts val="400"/>
                        </a:spcAft>
                        <a:buNone/>
                      </a:pPr>
                      <a:r>
                        <a:rPr lang="en-GB" sz="2000" b="1" kern="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South East England</a:t>
                      </a:r>
                      <a:endParaRPr lang="en-GB" sz="2000" kern="100" dirty="0">
                        <a:effectLst/>
                        <a:latin typeface="Arial" panose="020B0604020202020204" pitchFamily="34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9F7"/>
                    </a:solidFill>
                  </a:tcPr>
                </a:tc>
                <a:tc>
                  <a:txBody>
                    <a:bodyPr/>
                    <a:lstStyle/>
                    <a:p>
                      <a:pPr indent="-226695" algn="ctr">
                        <a:spcBef>
                          <a:spcPts val="400"/>
                        </a:spcBef>
                        <a:spcAft>
                          <a:spcPts val="400"/>
                        </a:spcAft>
                        <a:buNone/>
                      </a:pPr>
                      <a:r>
                        <a:rPr lang="en-GB" sz="2000" b="1" kern="1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ptos" panose="020B0004020202020204" pitchFamily="34" charset="0"/>
                          <a:cs typeface="Arial" panose="020B0604020202020204" pitchFamily="34" charset="0"/>
                        </a:rPr>
                        <a:t>29.7</a:t>
                      </a:r>
                      <a:endParaRPr lang="en-GB" sz="2000" kern="100" dirty="0">
                        <a:effectLst/>
                        <a:latin typeface="Arial" panose="020B0604020202020204" pitchFamily="34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9F7"/>
                    </a:solidFill>
                  </a:tcPr>
                </a:tc>
                <a:tc>
                  <a:txBody>
                    <a:bodyPr/>
                    <a:lstStyle/>
                    <a:p>
                      <a:pPr indent="-226695" algn="ctr">
                        <a:spcBef>
                          <a:spcPts val="400"/>
                        </a:spcBef>
                        <a:spcAft>
                          <a:spcPts val="400"/>
                        </a:spcAft>
                        <a:buNone/>
                      </a:pPr>
                      <a:r>
                        <a:rPr lang="en-GB" sz="2000" b="1" kern="1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ptos" panose="020B0004020202020204" pitchFamily="34" charset="0"/>
                          <a:cs typeface="Arial" panose="020B0604020202020204" pitchFamily="34" charset="0"/>
                        </a:rPr>
                        <a:t>24.7</a:t>
                      </a:r>
                      <a:endParaRPr lang="en-GB" sz="2000" kern="100" dirty="0">
                        <a:effectLst/>
                        <a:latin typeface="Arial" panose="020B0604020202020204" pitchFamily="34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9F7"/>
                    </a:solidFill>
                  </a:tcPr>
                </a:tc>
                <a:tc>
                  <a:txBody>
                    <a:bodyPr/>
                    <a:lstStyle/>
                    <a:p>
                      <a:pPr indent="-226695" algn="ctr">
                        <a:spcBef>
                          <a:spcPts val="400"/>
                        </a:spcBef>
                        <a:spcAft>
                          <a:spcPts val="400"/>
                        </a:spcAft>
                        <a:buNone/>
                      </a:pPr>
                      <a:r>
                        <a:rPr lang="en-GB" sz="2000" b="1" kern="1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ptos" panose="020B0004020202020204" pitchFamily="34" charset="0"/>
                          <a:cs typeface="Arial" panose="020B0604020202020204" pitchFamily="34" charset="0"/>
                        </a:rPr>
                        <a:t>14.0</a:t>
                      </a:r>
                      <a:endParaRPr lang="en-GB" sz="2000" kern="100" dirty="0">
                        <a:effectLst/>
                        <a:latin typeface="Arial" panose="020B0604020202020204" pitchFamily="34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9F7"/>
                    </a:solidFill>
                  </a:tcPr>
                </a:tc>
                <a:tc>
                  <a:txBody>
                    <a:bodyPr/>
                    <a:lstStyle/>
                    <a:p>
                      <a:pPr indent="-226695" algn="ctr">
                        <a:spcBef>
                          <a:spcPts val="400"/>
                        </a:spcBef>
                        <a:spcAft>
                          <a:spcPts val="400"/>
                        </a:spcAft>
                        <a:buNone/>
                      </a:pPr>
                      <a:r>
                        <a:rPr lang="en-GB" sz="2000" b="1" kern="1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ptos" panose="020B0004020202020204" pitchFamily="34" charset="0"/>
                          <a:cs typeface="Arial" panose="020B0604020202020204" pitchFamily="34" charset="0"/>
                        </a:rPr>
                        <a:t>16.5</a:t>
                      </a:r>
                      <a:endParaRPr lang="en-GB" sz="2000" kern="100" dirty="0">
                        <a:effectLst/>
                        <a:latin typeface="Arial" panose="020B0604020202020204" pitchFamily="34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9F7"/>
                    </a:solidFill>
                  </a:tcPr>
                </a:tc>
                <a:tc>
                  <a:txBody>
                    <a:bodyPr/>
                    <a:lstStyle/>
                    <a:p>
                      <a:pPr indent="-226695" algn="ctr">
                        <a:spcBef>
                          <a:spcPts val="400"/>
                        </a:spcBef>
                        <a:spcAft>
                          <a:spcPts val="400"/>
                        </a:spcAft>
                        <a:buNone/>
                      </a:pPr>
                      <a:r>
                        <a:rPr lang="en-GB" sz="2000" b="1" kern="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1,212</a:t>
                      </a:r>
                      <a:endParaRPr lang="en-GB" sz="2000" kern="100" dirty="0">
                        <a:effectLst/>
                        <a:latin typeface="Arial" panose="020B0604020202020204" pitchFamily="34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9F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0613997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35060578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CE23157-EFE9-901D-32A5-799D75DB1D8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0703" y="365125"/>
            <a:ext cx="10983097" cy="1325563"/>
          </a:xfrm>
        </p:spPr>
        <p:txBody>
          <a:bodyPr/>
          <a:lstStyle/>
          <a:p>
            <a:pPr algn="ctr"/>
            <a:r>
              <a:rPr lang="en-GB" b="1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Business support is currently in decline nationally </a:t>
            </a:r>
            <a:r>
              <a:rPr lang="en-GB" i="1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– but not everywhere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F93EDBDF-1282-B027-EFD7-0B450DE09D2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" y="1617629"/>
            <a:ext cx="12047372" cy="4585463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F45CA7F9-2E8B-F158-4A07-957C54512E74}"/>
              </a:ext>
            </a:extLst>
          </p:cNvPr>
          <p:cNvSpPr txBox="1"/>
          <p:nvPr/>
        </p:nvSpPr>
        <p:spPr>
          <a:xfrm>
            <a:off x="933676" y="1550694"/>
            <a:ext cx="264566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Covid-19 Pandemic</a:t>
            </a:r>
          </a:p>
        </p:txBody>
      </p:sp>
      <p:cxnSp>
        <p:nvCxnSpPr>
          <p:cNvPr id="7" name="Straight Arrow Connector 6">
            <a:extLst>
              <a:ext uri="{FF2B5EF4-FFF2-40B4-BE49-F238E27FC236}">
                <a16:creationId xmlns:a16="http://schemas.microsoft.com/office/drawing/2014/main" id="{BA488088-B5C1-166B-BCDF-3DD5DDB499C2}"/>
              </a:ext>
            </a:extLst>
          </p:cNvPr>
          <p:cNvCxnSpPr/>
          <p:nvPr/>
        </p:nvCxnSpPr>
        <p:spPr>
          <a:xfrm>
            <a:off x="2034087" y="1920026"/>
            <a:ext cx="0" cy="1694688"/>
          </a:xfrm>
          <a:prstGeom prst="straightConnector1">
            <a:avLst/>
          </a:prstGeom>
          <a:ln w="7620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61906904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 1">
            <a:extLst>
              <a:ext uri="{FF2B5EF4-FFF2-40B4-BE49-F238E27FC236}">
                <a16:creationId xmlns:a16="http://schemas.microsoft.com/office/drawing/2014/main" id="{24D85862-76F4-3292-FF72-1F1809BF666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24293555"/>
              </p:ext>
            </p:extLst>
          </p:nvPr>
        </p:nvGraphicFramePr>
        <p:xfrm>
          <a:off x="381000" y="284206"/>
          <a:ext cx="11419702" cy="6365904"/>
        </p:xfrm>
        <a:graphic>
          <a:graphicData uri="http://schemas.openxmlformats.org/drawingml/2006/table">
            <a:tbl>
              <a:tblPr firstRow="1" firstCol="1" bandRow="1"/>
              <a:tblGrid>
                <a:gridCol w="2557272">
                  <a:extLst>
                    <a:ext uri="{9D8B030D-6E8A-4147-A177-3AD203B41FA5}">
                      <a16:colId xmlns:a16="http://schemas.microsoft.com/office/drawing/2014/main" val="3455033998"/>
                    </a:ext>
                  </a:extLst>
                </a:gridCol>
                <a:gridCol w="1865376">
                  <a:extLst>
                    <a:ext uri="{9D8B030D-6E8A-4147-A177-3AD203B41FA5}">
                      <a16:colId xmlns:a16="http://schemas.microsoft.com/office/drawing/2014/main" val="1565195465"/>
                    </a:ext>
                  </a:extLst>
                </a:gridCol>
                <a:gridCol w="1926336">
                  <a:extLst>
                    <a:ext uri="{9D8B030D-6E8A-4147-A177-3AD203B41FA5}">
                      <a16:colId xmlns:a16="http://schemas.microsoft.com/office/drawing/2014/main" val="2429166190"/>
                    </a:ext>
                  </a:extLst>
                </a:gridCol>
                <a:gridCol w="2109216">
                  <a:extLst>
                    <a:ext uri="{9D8B030D-6E8A-4147-A177-3AD203B41FA5}">
                      <a16:colId xmlns:a16="http://schemas.microsoft.com/office/drawing/2014/main" val="2687826938"/>
                    </a:ext>
                  </a:extLst>
                </a:gridCol>
                <a:gridCol w="2182368">
                  <a:extLst>
                    <a:ext uri="{9D8B030D-6E8A-4147-A177-3AD203B41FA5}">
                      <a16:colId xmlns:a16="http://schemas.microsoft.com/office/drawing/2014/main" val="2888471020"/>
                    </a:ext>
                  </a:extLst>
                </a:gridCol>
                <a:gridCol w="779134">
                  <a:extLst>
                    <a:ext uri="{9D8B030D-6E8A-4147-A177-3AD203B41FA5}">
                      <a16:colId xmlns:a16="http://schemas.microsoft.com/office/drawing/2014/main" val="2220538177"/>
                    </a:ext>
                  </a:extLst>
                </a:gridCol>
              </a:tblGrid>
              <a:tr h="911399">
                <a:tc gridSpan="6">
                  <a:txBody>
                    <a:bodyPr/>
                    <a:lstStyle/>
                    <a:p>
                      <a:pPr marL="0" indent="0" algn="ctr">
                        <a:spcBef>
                          <a:spcPts val="400"/>
                        </a:spcBef>
                        <a:spcAft>
                          <a:spcPts val="400"/>
                        </a:spcAft>
                        <a:buNone/>
                      </a:pPr>
                      <a:r>
                        <a:rPr lang="en-GB" sz="3200" b="1" kern="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VCSE organisations’ relationships with public sector agencies in South East England</a:t>
                      </a:r>
                      <a:endParaRPr lang="en-GB" sz="3200" kern="100" dirty="0">
                        <a:effectLst/>
                        <a:latin typeface="Arial" panose="020B0604020202020204" pitchFamily="34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5C9EB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72942894"/>
                  </a:ext>
                </a:extLst>
              </a:tr>
              <a:tr h="2109510">
                <a:tc>
                  <a:txBody>
                    <a:bodyPr/>
                    <a:lstStyle/>
                    <a:p>
                      <a:pPr indent="-226695">
                        <a:buNone/>
                      </a:pPr>
                      <a:endParaRPr lang="en-GB" sz="1800" kern="100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9F7"/>
                    </a:solidFill>
                  </a:tcPr>
                </a:tc>
                <a:tc>
                  <a:txBody>
                    <a:bodyPr/>
                    <a:lstStyle/>
                    <a:p>
                      <a:pPr indent="-226695" algn="ctr">
                        <a:spcBef>
                          <a:spcPts val="600"/>
                        </a:spcBef>
                        <a:spcAft>
                          <a:spcPts val="600"/>
                        </a:spcAft>
                        <a:buNone/>
                      </a:pPr>
                      <a:r>
                        <a:rPr lang="en-GB" sz="1800" b="1" kern="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They value the work of our organisation</a:t>
                      </a:r>
                      <a:endParaRPr lang="en-GB" sz="1800" kern="100" dirty="0">
                        <a:effectLst/>
                        <a:latin typeface="Arial" panose="020B0604020202020204" pitchFamily="34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9F7"/>
                    </a:solidFill>
                  </a:tcPr>
                </a:tc>
                <a:tc>
                  <a:txBody>
                    <a:bodyPr/>
                    <a:lstStyle/>
                    <a:p>
                      <a:pPr indent="-226695" algn="ctr">
                        <a:spcBef>
                          <a:spcPts val="600"/>
                        </a:spcBef>
                        <a:spcAft>
                          <a:spcPts val="600"/>
                        </a:spcAft>
                        <a:buNone/>
                      </a:pPr>
                      <a:r>
                        <a:rPr lang="en-GB" sz="1800" b="1" kern="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They inform our organisation on issues which affect us or are of interest to us</a:t>
                      </a:r>
                      <a:endParaRPr lang="en-GB" sz="1800" kern="100" dirty="0">
                        <a:effectLst/>
                        <a:latin typeface="Arial" panose="020B0604020202020204" pitchFamily="34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9F7"/>
                    </a:solidFill>
                  </a:tcPr>
                </a:tc>
                <a:tc>
                  <a:txBody>
                    <a:bodyPr/>
                    <a:lstStyle/>
                    <a:p>
                      <a:pPr indent="-226695" algn="ctr">
                        <a:spcBef>
                          <a:spcPts val="600"/>
                        </a:spcBef>
                        <a:spcAft>
                          <a:spcPts val="600"/>
                        </a:spcAft>
                        <a:buNone/>
                      </a:pPr>
                      <a:r>
                        <a:rPr lang="en-GB" sz="1800" b="1" kern="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They involve our organisation appropriately in developing and implementing policy on issues which affect us</a:t>
                      </a:r>
                      <a:endParaRPr lang="en-GB" sz="1800" kern="100" dirty="0">
                        <a:effectLst/>
                        <a:latin typeface="Arial" panose="020B0604020202020204" pitchFamily="34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9F7"/>
                    </a:solidFill>
                  </a:tcPr>
                </a:tc>
                <a:tc>
                  <a:txBody>
                    <a:bodyPr/>
                    <a:lstStyle/>
                    <a:p>
                      <a:pPr indent="-226695" algn="ctr">
                        <a:spcBef>
                          <a:spcPts val="600"/>
                        </a:spcBef>
                        <a:spcAft>
                          <a:spcPts val="600"/>
                        </a:spcAft>
                        <a:buNone/>
                      </a:pPr>
                      <a:r>
                        <a:rPr lang="en-GB" sz="1800" b="1" kern="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They act upon our organisation's opinions and / or responses to consultation</a:t>
                      </a:r>
                      <a:endParaRPr lang="en-GB" sz="1800" kern="100" dirty="0">
                        <a:effectLst/>
                        <a:latin typeface="Arial" panose="020B0604020202020204" pitchFamily="34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9F7"/>
                    </a:solidFill>
                  </a:tcPr>
                </a:tc>
                <a:tc>
                  <a:txBody>
                    <a:bodyPr/>
                    <a:lstStyle/>
                    <a:p>
                      <a:pPr indent="-226695" algn="ctr">
                        <a:spcBef>
                          <a:spcPts val="400"/>
                        </a:spcBef>
                        <a:spcAft>
                          <a:spcPts val="400"/>
                        </a:spcAft>
                        <a:buNone/>
                      </a:pPr>
                      <a:r>
                        <a:rPr lang="en-GB" sz="1800" b="1" kern="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N=</a:t>
                      </a:r>
                      <a:endParaRPr lang="en-GB" sz="1800" kern="100" dirty="0">
                        <a:effectLst/>
                        <a:latin typeface="Arial" panose="020B0604020202020204" pitchFamily="34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9F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73058647"/>
                  </a:ext>
                </a:extLst>
              </a:tr>
              <a:tr h="546839">
                <a:tc>
                  <a:txBody>
                    <a:bodyPr/>
                    <a:lstStyle/>
                    <a:p>
                      <a:pPr indent="-226695">
                        <a:spcBef>
                          <a:spcPts val="400"/>
                        </a:spcBef>
                        <a:spcAft>
                          <a:spcPts val="400"/>
                        </a:spcAft>
                        <a:buNone/>
                      </a:pPr>
                      <a:r>
                        <a:rPr lang="en-GB" sz="1800" b="1" kern="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Thames Valley</a:t>
                      </a:r>
                      <a:endParaRPr lang="en-GB" sz="1800" kern="100" dirty="0">
                        <a:effectLst/>
                        <a:latin typeface="Arial" panose="020B0604020202020204" pitchFamily="34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F9E9"/>
                    </a:solidFill>
                  </a:tcPr>
                </a:tc>
                <a:tc>
                  <a:txBody>
                    <a:bodyPr/>
                    <a:lstStyle/>
                    <a:p>
                      <a:pPr indent="-226695" algn="ctr">
                        <a:spcBef>
                          <a:spcPts val="400"/>
                        </a:spcBef>
                        <a:spcAft>
                          <a:spcPts val="400"/>
                        </a:spcAft>
                        <a:buNone/>
                      </a:pPr>
                      <a:r>
                        <a:rPr lang="en-GB" sz="1800" b="1" kern="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90.4</a:t>
                      </a:r>
                      <a:endParaRPr lang="en-GB" sz="1800" kern="100" dirty="0">
                        <a:effectLst/>
                        <a:latin typeface="Arial" panose="020B0604020202020204" pitchFamily="34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F9E9"/>
                    </a:solidFill>
                  </a:tcPr>
                </a:tc>
                <a:tc>
                  <a:txBody>
                    <a:bodyPr/>
                    <a:lstStyle/>
                    <a:p>
                      <a:pPr indent="-226695" algn="ctr">
                        <a:spcBef>
                          <a:spcPts val="400"/>
                        </a:spcBef>
                        <a:spcAft>
                          <a:spcPts val="400"/>
                        </a:spcAft>
                        <a:buNone/>
                      </a:pPr>
                      <a:r>
                        <a:rPr lang="en-GB" sz="1800" b="1" kern="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64.9</a:t>
                      </a:r>
                      <a:endParaRPr lang="en-GB" sz="1800" kern="100" dirty="0">
                        <a:effectLst/>
                        <a:latin typeface="Arial" panose="020B0604020202020204" pitchFamily="34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F9E9"/>
                    </a:solidFill>
                  </a:tcPr>
                </a:tc>
                <a:tc>
                  <a:txBody>
                    <a:bodyPr/>
                    <a:lstStyle/>
                    <a:p>
                      <a:pPr indent="-226695" algn="ctr">
                        <a:spcBef>
                          <a:spcPts val="400"/>
                        </a:spcBef>
                        <a:spcAft>
                          <a:spcPts val="400"/>
                        </a:spcAft>
                        <a:buNone/>
                      </a:pPr>
                      <a:r>
                        <a:rPr lang="en-GB" sz="1800" b="1" kern="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41.8</a:t>
                      </a:r>
                      <a:endParaRPr lang="en-GB" sz="1800" kern="100" dirty="0">
                        <a:effectLst/>
                        <a:latin typeface="Arial" panose="020B0604020202020204" pitchFamily="34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F9E9"/>
                    </a:solidFill>
                  </a:tcPr>
                </a:tc>
                <a:tc>
                  <a:txBody>
                    <a:bodyPr/>
                    <a:lstStyle/>
                    <a:p>
                      <a:pPr indent="-226695" algn="ctr">
                        <a:spcBef>
                          <a:spcPts val="400"/>
                        </a:spcBef>
                        <a:spcAft>
                          <a:spcPts val="400"/>
                        </a:spcAft>
                        <a:buNone/>
                      </a:pPr>
                      <a:r>
                        <a:rPr lang="en-GB" sz="1800" b="1" kern="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41.3</a:t>
                      </a:r>
                      <a:endParaRPr lang="en-GB" sz="1800" kern="100" dirty="0">
                        <a:effectLst/>
                        <a:latin typeface="Arial" panose="020B0604020202020204" pitchFamily="34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F9E9"/>
                    </a:solidFill>
                  </a:tcPr>
                </a:tc>
                <a:tc>
                  <a:txBody>
                    <a:bodyPr/>
                    <a:lstStyle/>
                    <a:p>
                      <a:pPr indent="-226695" algn="ctr">
                        <a:spcBef>
                          <a:spcPts val="400"/>
                        </a:spcBef>
                        <a:spcAft>
                          <a:spcPts val="400"/>
                        </a:spcAft>
                        <a:buNone/>
                      </a:pPr>
                      <a:r>
                        <a:rPr lang="en-GB" sz="1800" b="1" kern="1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ptos" panose="020B0004020202020204" pitchFamily="34" charset="0"/>
                          <a:cs typeface="Arial" panose="020B0604020202020204" pitchFamily="34" charset="0"/>
                        </a:rPr>
                        <a:t>326</a:t>
                      </a:r>
                      <a:endParaRPr lang="en-GB" sz="1800" kern="100" dirty="0">
                        <a:effectLst/>
                        <a:latin typeface="Arial" panose="020B0604020202020204" pitchFamily="34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F9E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12131639"/>
                  </a:ext>
                </a:extLst>
              </a:tr>
              <a:tr h="546839">
                <a:tc>
                  <a:txBody>
                    <a:bodyPr/>
                    <a:lstStyle/>
                    <a:p>
                      <a:pPr indent="-226695">
                        <a:spcBef>
                          <a:spcPts val="400"/>
                        </a:spcBef>
                        <a:spcAft>
                          <a:spcPts val="400"/>
                        </a:spcAft>
                        <a:buNone/>
                      </a:pPr>
                      <a:r>
                        <a:rPr lang="en-GB" sz="1800" kern="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Sussex</a:t>
                      </a:r>
                      <a:endParaRPr lang="en-GB" sz="1800" kern="100" dirty="0">
                        <a:effectLst/>
                        <a:latin typeface="Arial" panose="020B0604020202020204" pitchFamily="34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indent="-226695" algn="ctr">
                        <a:spcBef>
                          <a:spcPts val="400"/>
                        </a:spcBef>
                        <a:spcAft>
                          <a:spcPts val="400"/>
                        </a:spcAft>
                        <a:buNone/>
                      </a:pPr>
                      <a:r>
                        <a:rPr lang="en-GB" sz="1800" kern="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85.9</a:t>
                      </a:r>
                      <a:endParaRPr lang="en-GB" sz="1800" kern="100" dirty="0">
                        <a:effectLst/>
                        <a:latin typeface="Arial" panose="020B0604020202020204" pitchFamily="34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indent="-226695" algn="ctr">
                        <a:spcBef>
                          <a:spcPts val="400"/>
                        </a:spcBef>
                        <a:spcAft>
                          <a:spcPts val="400"/>
                        </a:spcAft>
                        <a:buNone/>
                      </a:pPr>
                      <a:r>
                        <a:rPr lang="en-GB" sz="1800" kern="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58.3</a:t>
                      </a:r>
                      <a:endParaRPr lang="en-GB" sz="1800" kern="100" dirty="0">
                        <a:effectLst/>
                        <a:latin typeface="Arial" panose="020B0604020202020204" pitchFamily="34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indent="-226695" algn="ctr">
                        <a:spcBef>
                          <a:spcPts val="400"/>
                        </a:spcBef>
                        <a:spcAft>
                          <a:spcPts val="400"/>
                        </a:spcAft>
                        <a:buNone/>
                      </a:pPr>
                      <a:r>
                        <a:rPr lang="en-GB" sz="1800" kern="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43.5</a:t>
                      </a:r>
                      <a:endParaRPr lang="en-GB" sz="1800" kern="100" dirty="0">
                        <a:effectLst/>
                        <a:latin typeface="Arial" panose="020B0604020202020204" pitchFamily="34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indent="-226695" algn="ctr">
                        <a:spcBef>
                          <a:spcPts val="400"/>
                        </a:spcBef>
                        <a:spcAft>
                          <a:spcPts val="400"/>
                        </a:spcAft>
                        <a:buNone/>
                      </a:pPr>
                      <a:r>
                        <a:rPr lang="en-GB" sz="1800" kern="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43.4</a:t>
                      </a:r>
                      <a:endParaRPr lang="en-GB" sz="1800" kern="100" dirty="0">
                        <a:effectLst/>
                        <a:latin typeface="Arial" panose="020B0604020202020204" pitchFamily="34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indent="-226695" algn="ctr">
                        <a:spcBef>
                          <a:spcPts val="400"/>
                        </a:spcBef>
                        <a:spcAft>
                          <a:spcPts val="400"/>
                        </a:spcAft>
                        <a:buNone/>
                      </a:pPr>
                      <a:r>
                        <a:rPr lang="en-GB" sz="1800" kern="100" dirty="0">
                          <a:effectLst/>
                          <a:latin typeface="Arial" panose="020B0604020202020204" pitchFamily="34" charset="0"/>
                          <a:ea typeface="Aptos" panose="020B0004020202020204" pitchFamily="34" charset="0"/>
                          <a:cs typeface="Arial" panose="020B0604020202020204" pitchFamily="34" charset="0"/>
                        </a:rPr>
                        <a:t>266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59895577"/>
                  </a:ext>
                </a:extLst>
              </a:tr>
              <a:tr h="546839">
                <a:tc>
                  <a:txBody>
                    <a:bodyPr/>
                    <a:lstStyle/>
                    <a:p>
                      <a:pPr indent="-226695">
                        <a:spcBef>
                          <a:spcPts val="400"/>
                        </a:spcBef>
                        <a:spcAft>
                          <a:spcPts val="400"/>
                        </a:spcAft>
                        <a:buNone/>
                      </a:pPr>
                      <a:r>
                        <a:rPr lang="en-GB" sz="1800" kern="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Surrey</a:t>
                      </a:r>
                      <a:endParaRPr lang="en-GB" sz="1800" kern="100" dirty="0">
                        <a:effectLst/>
                        <a:latin typeface="Arial" panose="020B0604020202020204" pitchFamily="34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indent="-226695" algn="ctr">
                        <a:spcBef>
                          <a:spcPts val="400"/>
                        </a:spcBef>
                        <a:spcAft>
                          <a:spcPts val="400"/>
                        </a:spcAft>
                        <a:buNone/>
                      </a:pPr>
                      <a:r>
                        <a:rPr lang="en-GB" sz="1800" kern="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86.3</a:t>
                      </a:r>
                      <a:endParaRPr lang="en-GB" sz="1800" kern="100" dirty="0">
                        <a:effectLst/>
                        <a:latin typeface="Arial" panose="020B0604020202020204" pitchFamily="34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indent="-226695" algn="ctr">
                        <a:spcBef>
                          <a:spcPts val="400"/>
                        </a:spcBef>
                        <a:spcAft>
                          <a:spcPts val="400"/>
                        </a:spcAft>
                        <a:buNone/>
                      </a:pPr>
                      <a:r>
                        <a:rPr lang="en-GB" sz="1800" kern="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64.4</a:t>
                      </a:r>
                      <a:endParaRPr lang="en-GB" sz="1800" kern="100" dirty="0">
                        <a:effectLst/>
                        <a:latin typeface="Arial" panose="020B0604020202020204" pitchFamily="34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indent="-226695" algn="ctr">
                        <a:spcBef>
                          <a:spcPts val="400"/>
                        </a:spcBef>
                        <a:spcAft>
                          <a:spcPts val="400"/>
                        </a:spcAft>
                        <a:buNone/>
                      </a:pPr>
                      <a:r>
                        <a:rPr lang="en-GB" sz="1800" kern="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41.4</a:t>
                      </a:r>
                      <a:endParaRPr lang="en-GB" sz="1800" kern="100" dirty="0">
                        <a:effectLst/>
                        <a:latin typeface="Arial" panose="020B0604020202020204" pitchFamily="34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indent="-226695" algn="ctr">
                        <a:spcBef>
                          <a:spcPts val="400"/>
                        </a:spcBef>
                        <a:spcAft>
                          <a:spcPts val="400"/>
                        </a:spcAft>
                        <a:buNone/>
                      </a:pPr>
                      <a:r>
                        <a:rPr lang="en-GB" sz="1800" kern="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38.1</a:t>
                      </a:r>
                      <a:endParaRPr lang="en-GB" sz="1800" kern="100" dirty="0">
                        <a:effectLst/>
                        <a:latin typeface="Arial" panose="020B0604020202020204" pitchFamily="34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indent="-226695" algn="ctr">
                        <a:spcBef>
                          <a:spcPts val="400"/>
                        </a:spcBef>
                        <a:spcAft>
                          <a:spcPts val="400"/>
                        </a:spcAft>
                        <a:buNone/>
                      </a:pPr>
                      <a:r>
                        <a:rPr lang="en-GB" sz="1800" kern="100" dirty="0">
                          <a:effectLst/>
                          <a:latin typeface="Arial" panose="020B0604020202020204" pitchFamily="34" charset="0"/>
                          <a:ea typeface="Aptos" panose="020B0004020202020204" pitchFamily="34" charset="0"/>
                          <a:cs typeface="Arial" panose="020B0604020202020204" pitchFamily="34" charset="0"/>
                        </a:rPr>
                        <a:t>149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814361404"/>
                  </a:ext>
                </a:extLst>
              </a:tr>
              <a:tr h="546839">
                <a:tc>
                  <a:txBody>
                    <a:bodyPr/>
                    <a:lstStyle/>
                    <a:p>
                      <a:pPr indent="-226695">
                        <a:spcBef>
                          <a:spcPts val="400"/>
                        </a:spcBef>
                        <a:spcAft>
                          <a:spcPts val="400"/>
                        </a:spcAft>
                        <a:buNone/>
                      </a:pPr>
                      <a:r>
                        <a:rPr lang="en-GB" sz="1800" kern="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Hampshire and IOU</a:t>
                      </a:r>
                      <a:endParaRPr lang="en-GB" sz="1800" kern="100" dirty="0">
                        <a:effectLst/>
                        <a:latin typeface="Arial" panose="020B0604020202020204" pitchFamily="34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indent="-226695" algn="ctr">
                        <a:spcBef>
                          <a:spcPts val="400"/>
                        </a:spcBef>
                        <a:spcAft>
                          <a:spcPts val="400"/>
                        </a:spcAft>
                        <a:buNone/>
                      </a:pPr>
                      <a:r>
                        <a:rPr lang="en-GB" sz="1800" kern="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90.2</a:t>
                      </a:r>
                      <a:endParaRPr lang="en-GB" sz="1800" kern="100" dirty="0">
                        <a:effectLst/>
                        <a:latin typeface="Arial" panose="020B0604020202020204" pitchFamily="34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indent="-226695" algn="ctr">
                        <a:spcBef>
                          <a:spcPts val="400"/>
                        </a:spcBef>
                        <a:spcAft>
                          <a:spcPts val="400"/>
                        </a:spcAft>
                        <a:buNone/>
                      </a:pPr>
                      <a:r>
                        <a:rPr lang="en-GB" sz="1800" kern="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58.9</a:t>
                      </a:r>
                      <a:endParaRPr lang="en-GB" sz="1800" kern="100" dirty="0">
                        <a:effectLst/>
                        <a:latin typeface="Arial" panose="020B0604020202020204" pitchFamily="34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indent="-226695" algn="ctr">
                        <a:spcBef>
                          <a:spcPts val="400"/>
                        </a:spcBef>
                        <a:spcAft>
                          <a:spcPts val="400"/>
                        </a:spcAft>
                        <a:buNone/>
                      </a:pPr>
                      <a:r>
                        <a:rPr lang="en-GB" sz="1800" kern="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38.3</a:t>
                      </a:r>
                      <a:endParaRPr lang="en-GB" sz="1800" kern="100" dirty="0">
                        <a:effectLst/>
                        <a:latin typeface="Arial" panose="020B0604020202020204" pitchFamily="34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indent="-226695" algn="ctr">
                        <a:spcBef>
                          <a:spcPts val="400"/>
                        </a:spcBef>
                        <a:spcAft>
                          <a:spcPts val="400"/>
                        </a:spcAft>
                        <a:buNone/>
                      </a:pPr>
                      <a:r>
                        <a:rPr lang="en-GB" sz="1800" kern="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33.9</a:t>
                      </a:r>
                      <a:endParaRPr lang="en-GB" sz="1800" kern="100" dirty="0">
                        <a:effectLst/>
                        <a:latin typeface="Arial" panose="020B0604020202020204" pitchFamily="34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indent="-226695" algn="ctr">
                        <a:spcBef>
                          <a:spcPts val="400"/>
                        </a:spcBef>
                        <a:spcAft>
                          <a:spcPts val="400"/>
                        </a:spcAft>
                        <a:buNone/>
                      </a:pPr>
                      <a:r>
                        <a:rPr lang="en-GB" sz="1800" kern="100" dirty="0">
                          <a:effectLst/>
                          <a:latin typeface="Arial" panose="020B0604020202020204" pitchFamily="34" charset="0"/>
                          <a:ea typeface="Aptos" panose="020B0004020202020204" pitchFamily="34" charset="0"/>
                          <a:cs typeface="Arial" panose="020B0604020202020204" pitchFamily="34" charset="0"/>
                        </a:rPr>
                        <a:t>244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918408511"/>
                  </a:ext>
                </a:extLst>
              </a:tr>
              <a:tr h="546839">
                <a:tc>
                  <a:txBody>
                    <a:bodyPr/>
                    <a:lstStyle/>
                    <a:p>
                      <a:pPr indent="-226695">
                        <a:spcBef>
                          <a:spcPts val="400"/>
                        </a:spcBef>
                        <a:spcAft>
                          <a:spcPts val="400"/>
                        </a:spcAft>
                        <a:buNone/>
                      </a:pPr>
                      <a:r>
                        <a:rPr lang="en-GB" sz="1800" kern="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Kent</a:t>
                      </a:r>
                      <a:endParaRPr lang="en-GB" sz="1800" kern="100" dirty="0">
                        <a:effectLst/>
                        <a:latin typeface="Arial" panose="020B0604020202020204" pitchFamily="34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indent="-226695" algn="ctr">
                        <a:spcBef>
                          <a:spcPts val="400"/>
                        </a:spcBef>
                        <a:spcAft>
                          <a:spcPts val="400"/>
                        </a:spcAft>
                        <a:buNone/>
                      </a:pPr>
                      <a:r>
                        <a:rPr lang="en-GB" sz="1800" kern="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88.7</a:t>
                      </a:r>
                      <a:endParaRPr lang="en-GB" sz="1800" kern="100" dirty="0">
                        <a:effectLst/>
                        <a:latin typeface="Arial" panose="020B0604020202020204" pitchFamily="34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indent="-226695" algn="ctr">
                        <a:spcBef>
                          <a:spcPts val="400"/>
                        </a:spcBef>
                        <a:spcAft>
                          <a:spcPts val="400"/>
                        </a:spcAft>
                        <a:buNone/>
                      </a:pPr>
                      <a:r>
                        <a:rPr lang="en-GB" sz="1800" kern="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61.2</a:t>
                      </a:r>
                      <a:endParaRPr lang="en-GB" sz="1800" kern="100" dirty="0">
                        <a:effectLst/>
                        <a:latin typeface="Arial" panose="020B0604020202020204" pitchFamily="34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indent="-226695" algn="ctr">
                        <a:spcBef>
                          <a:spcPts val="400"/>
                        </a:spcBef>
                        <a:spcAft>
                          <a:spcPts val="400"/>
                        </a:spcAft>
                        <a:buNone/>
                      </a:pPr>
                      <a:r>
                        <a:rPr lang="en-GB" sz="1800" kern="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33.9</a:t>
                      </a:r>
                      <a:endParaRPr lang="en-GB" sz="1800" kern="100" dirty="0">
                        <a:effectLst/>
                        <a:latin typeface="Arial" panose="020B0604020202020204" pitchFamily="34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indent="-226695" algn="ctr">
                        <a:spcBef>
                          <a:spcPts val="400"/>
                        </a:spcBef>
                        <a:spcAft>
                          <a:spcPts val="400"/>
                        </a:spcAft>
                        <a:buNone/>
                      </a:pPr>
                      <a:r>
                        <a:rPr lang="en-GB" sz="1800" kern="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41.4</a:t>
                      </a:r>
                      <a:endParaRPr lang="en-GB" sz="1800" kern="100" dirty="0">
                        <a:effectLst/>
                        <a:latin typeface="Arial" panose="020B0604020202020204" pitchFamily="34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indent="-226695" algn="ctr">
                        <a:spcBef>
                          <a:spcPts val="400"/>
                        </a:spcBef>
                        <a:spcAft>
                          <a:spcPts val="400"/>
                        </a:spcAft>
                        <a:buNone/>
                      </a:pPr>
                      <a:r>
                        <a:rPr lang="en-GB" sz="1800" kern="100" dirty="0">
                          <a:effectLst/>
                          <a:latin typeface="Arial" panose="020B0604020202020204" pitchFamily="34" charset="0"/>
                          <a:ea typeface="Aptos" panose="020B0004020202020204" pitchFamily="34" charset="0"/>
                          <a:cs typeface="Arial" panose="020B0604020202020204" pitchFamily="34" charset="0"/>
                        </a:rPr>
                        <a:t>203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8374619"/>
                  </a:ext>
                </a:extLst>
              </a:tr>
              <a:tr h="546839">
                <a:tc>
                  <a:txBody>
                    <a:bodyPr/>
                    <a:lstStyle/>
                    <a:p>
                      <a:pPr indent="-226695">
                        <a:spcBef>
                          <a:spcPts val="400"/>
                        </a:spcBef>
                        <a:spcAft>
                          <a:spcPts val="400"/>
                        </a:spcAft>
                        <a:buNone/>
                      </a:pPr>
                      <a:r>
                        <a:rPr lang="en-GB" sz="1800" b="1" kern="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South East England</a:t>
                      </a:r>
                      <a:endParaRPr lang="en-GB" sz="1800" kern="100" dirty="0">
                        <a:effectLst/>
                        <a:latin typeface="Arial" panose="020B0604020202020204" pitchFamily="34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9F7"/>
                    </a:solidFill>
                  </a:tcPr>
                </a:tc>
                <a:tc>
                  <a:txBody>
                    <a:bodyPr/>
                    <a:lstStyle/>
                    <a:p>
                      <a:pPr indent="-226695" algn="ctr">
                        <a:spcBef>
                          <a:spcPts val="400"/>
                        </a:spcBef>
                        <a:spcAft>
                          <a:spcPts val="400"/>
                        </a:spcAft>
                        <a:buNone/>
                      </a:pPr>
                      <a:r>
                        <a:rPr lang="en-GB" sz="1800" b="1" kern="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88.6</a:t>
                      </a:r>
                      <a:endParaRPr lang="en-GB" sz="1800" kern="100" dirty="0">
                        <a:effectLst/>
                        <a:latin typeface="Arial" panose="020B0604020202020204" pitchFamily="34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9F7"/>
                    </a:solidFill>
                  </a:tcPr>
                </a:tc>
                <a:tc>
                  <a:txBody>
                    <a:bodyPr/>
                    <a:lstStyle/>
                    <a:p>
                      <a:pPr indent="-226695" algn="ctr">
                        <a:spcBef>
                          <a:spcPts val="400"/>
                        </a:spcBef>
                        <a:spcAft>
                          <a:spcPts val="400"/>
                        </a:spcAft>
                        <a:buNone/>
                      </a:pPr>
                      <a:r>
                        <a:rPr lang="en-GB" sz="1800" b="1" kern="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61.5</a:t>
                      </a:r>
                      <a:endParaRPr lang="en-GB" sz="1800" kern="100" dirty="0">
                        <a:effectLst/>
                        <a:latin typeface="Arial" panose="020B0604020202020204" pitchFamily="34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9F7"/>
                    </a:solidFill>
                  </a:tcPr>
                </a:tc>
                <a:tc>
                  <a:txBody>
                    <a:bodyPr/>
                    <a:lstStyle/>
                    <a:p>
                      <a:pPr indent="-226695" algn="ctr">
                        <a:spcBef>
                          <a:spcPts val="400"/>
                        </a:spcBef>
                        <a:spcAft>
                          <a:spcPts val="400"/>
                        </a:spcAft>
                        <a:buNone/>
                      </a:pPr>
                      <a:r>
                        <a:rPr lang="en-GB" sz="1800" b="1" kern="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40.1</a:t>
                      </a:r>
                      <a:endParaRPr lang="en-GB" sz="1800" kern="100" dirty="0">
                        <a:effectLst/>
                        <a:latin typeface="Arial" panose="020B0604020202020204" pitchFamily="34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9F7"/>
                    </a:solidFill>
                  </a:tcPr>
                </a:tc>
                <a:tc>
                  <a:txBody>
                    <a:bodyPr/>
                    <a:lstStyle/>
                    <a:p>
                      <a:pPr indent="-226695" algn="ctr">
                        <a:spcBef>
                          <a:spcPts val="400"/>
                        </a:spcBef>
                        <a:spcAft>
                          <a:spcPts val="400"/>
                        </a:spcAft>
                        <a:buNone/>
                      </a:pPr>
                      <a:r>
                        <a:rPr lang="en-GB" sz="1800" b="1" kern="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40.9</a:t>
                      </a:r>
                      <a:endParaRPr lang="en-GB" sz="1800" kern="100" dirty="0">
                        <a:effectLst/>
                        <a:latin typeface="Arial" panose="020B0604020202020204" pitchFamily="34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9F7"/>
                    </a:solidFill>
                  </a:tcPr>
                </a:tc>
                <a:tc>
                  <a:txBody>
                    <a:bodyPr/>
                    <a:lstStyle/>
                    <a:p>
                      <a:pPr indent="-226695" algn="ctr">
                        <a:spcBef>
                          <a:spcPts val="400"/>
                        </a:spcBef>
                        <a:spcAft>
                          <a:spcPts val="400"/>
                        </a:spcAft>
                        <a:buNone/>
                      </a:pPr>
                      <a:r>
                        <a:rPr lang="en-GB" sz="1800" b="1" kern="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1,212</a:t>
                      </a:r>
                      <a:endParaRPr lang="en-GB" sz="1800" kern="100" dirty="0">
                        <a:effectLst/>
                        <a:latin typeface="Arial" panose="020B0604020202020204" pitchFamily="34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9F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9450432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86405584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6AA71CB2-B946-5E70-6F85-C13D3729A64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1195" y="2139099"/>
            <a:ext cx="11549610" cy="4537791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BBC09FB7-3980-C089-0AAB-E458AD8B6A72}"/>
              </a:ext>
            </a:extLst>
          </p:cNvPr>
          <p:cNvSpPr txBox="1"/>
          <p:nvPr/>
        </p:nvSpPr>
        <p:spPr>
          <a:xfrm>
            <a:off x="201666" y="384773"/>
            <a:ext cx="11549610" cy="175432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GB" sz="3600" b="1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Comparing levels of VCSE organisations’ productive relationships with the public sector in Thames Valley 2022 and 2026</a:t>
            </a:r>
          </a:p>
        </p:txBody>
      </p:sp>
    </p:spTree>
    <p:extLst>
      <p:ext uri="{BB962C8B-B14F-4D97-AF65-F5344CB8AC3E}">
        <p14:creationId xmlns:p14="http://schemas.microsoft.com/office/powerpoint/2010/main" val="63005933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 1">
            <a:extLst>
              <a:ext uri="{FF2B5EF4-FFF2-40B4-BE49-F238E27FC236}">
                <a16:creationId xmlns:a16="http://schemas.microsoft.com/office/drawing/2014/main" id="{C760D653-E738-7D38-515B-F824249230D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24453141"/>
              </p:ext>
            </p:extLst>
          </p:nvPr>
        </p:nvGraphicFramePr>
        <p:xfrm>
          <a:off x="282146" y="251430"/>
          <a:ext cx="11432059" cy="6297652"/>
        </p:xfrm>
        <a:graphic>
          <a:graphicData uri="http://schemas.openxmlformats.org/drawingml/2006/table">
            <a:tbl>
              <a:tblPr firstRow="1" firstCol="1" bandRow="1"/>
              <a:tblGrid>
                <a:gridCol w="2516157">
                  <a:extLst>
                    <a:ext uri="{9D8B030D-6E8A-4147-A177-3AD203B41FA5}">
                      <a16:colId xmlns:a16="http://schemas.microsoft.com/office/drawing/2014/main" val="1926083411"/>
                    </a:ext>
                  </a:extLst>
                </a:gridCol>
                <a:gridCol w="1864123">
                  <a:extLst>
                    <a:ext uri="{9D8B030D-6E8A-4147-A177-3AD203B41FA5}">
                      <a16:colId xmlns:a16="http://schemas.microsoft.com/office/drawing/2014/main" val="3404830687"/>
                    </a:ext>
                  </a:extLst>
                </a:gridCol>
                <a:gridCol w="1839594">
                  <a:extLst>
                    <a:ext uri="{9D8B030D-6E8A-4147-A177-3AD203B41FA5}">
                      <a16:colId xmlns:a16="http://schemas.microsoft.com/office/drawing/2014/main" val="336218204"/>
                    </a:ext>
                  </a:extLst>
                </a:gridCol>
                <a:gridCol w="1888651">
                  <a:extLst>
                    <a:ext uri="{9D8B030D-6E8A-4147-A177-3AD203B41FA5}">
                      <a16:colId xmlns:a16="http://schemas.microsoft.com/office/drawing/2014/main" val="1613172805"/>
                    </a:ext>
                  </a:extLst>
                </a:gridCol>
                <a:gridCol w="1688749">
                  <a:extLst>
                    <a:ext uri="{9D8B030D-6E8A-4147-A177-3AD203B41FA5}">
                      <a16:colId xmlns:a16="http://schemas.microsoft.com/office/drawing/2014/main" val="1889925383"/>
                    </a:ext>
                  </a:extLst>
                </a:gridCol>
                <a:gridCol w="1634785">
                  <a:extLst>
                    <a:ext uri="{9D8B030D-6E8A-4147-A177-3AD203B41FA5}">
                      <a16:colId xmlns:a16="http://schemas.microsoft.com/office/drawing/2014/main" val="1098944724"/>
                    </a:ext>
                  </a:extLst>
                </a:gridCol>
              </a:tblGrid>
              <a:tr h="971949">
                <a:tc gridSpan="6">
                  <a:txBody>
                    <a:bodyPr/>
                    <a:lstStyle/>
                    <a:p>
                      <a:pPr marL="0" indent="0" algn="ctr">
                        <a:spcBef>
                          <a:spcPts val="400"/>
                        </a:spcBef>
                        <a:spcAft>
                          <a:spcPts val="400"/>
                        </a:spcAft>
                        <a:buNone/>
                      </a:pPr>
                      <a:r>
                        <a:rPr lang="en-GB" sz="2800" b="1" i="0" kern="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VCSE organisations’ engagement with public organisations and policy makers in South East England</a:t>
                      </a:r>
                      <a:r>
                        <a:rPr lang="en-GB" sz="2800" b="0" i="1" kern="0" dirty="0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GB" sz="2800" b="1" i="1" kern="0" dirty="0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– baseline findings</a:t>
                      </a:r>
                      <a:endParaRPr lang="en-GB" sz="2800" b="1" i="1" kern="100" dirty="0">
                        <a:solidFill>
                          <a:srgbClr val="FF0000"/>
                        </a:solidFill>
                        <a:effectLst/>
                        <a:latin typeface="Arial" panose="020B0604020202020204" pitchFamily="34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5C9EB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22201231"/>
                  </a:ext>
                </a:extLst>
              </a:tr>
              <a:tr h="1826683">
                <a:tc>
                  <a:txBody>
                    <a:bodyPr/>
                    <a:lstStyle/>
                    <a:p>
                      <a:pPr indent="-226695">
                        <a:buNone/>
                      </a:pPr>
                      <a:endParaRPr lang="en-GB" sz="1800" b="1" kern="100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9F7"/>
                    </a:solidFill>
                  </a:tcPr>
                </a:tc>
                <a:tc>
                  <a:txBody>
                    <a:bodyPr/>
                    <a:lstStyle/>
                    <a:p>
                      <a:pPr indent="-226695" algn="ctr">
                        <a:spcBef>
                          <a:spcPts val="400"/>
                        </a:spcBef>
                        <a:spcAft>
                          <a:spcPts val="400"/>
                        </a:spcAft>
                        <a:buNone/>
                      </a:pPr>
                      <a:r>
                        <a:rPr lang="en-GB" sz="1700" b="1" kern="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Opportunities for effective collaborative working have increased (e.g. with local council / NHS)</a:t>
                      </a:r>
                      <a:endParaRPr lang="en-GB" sz="1700" b="1" kern="100" dirty="0">
                        <a:effectLst/>
                        <a:latin typeface="Arial" panose="020B0604020202020204" pitchFamily="34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9F7"/>
                    </a:solidFill>
                  </a:tcPr>
                </a:tc>
                <a:tc>
                  <a:txBody>
                    <a:bodyPr/>
                    <a:lstStyle/>
                    <a:p>
                      <a:pPr indent="-226695" algn="ctr">
                        <a:spcBef>
                          <a:spcPts val="400"/>
                        </a:spcBef>
                        <a:spcAft>
                          <a:spcPts val="400"/>
                        </a:spcAft>
                        <a:buNone/>
                      </a:pPr>
                      <a:r>
                        <a:rPr lang="en-GB" sz="1700" b="1" kern="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Policy makers give us much more notice now about new initiatives</a:t>
                      </a:r>
                      <a:endParaRPr lang="en-GB" sz="1700" b="1" kern="100" dirty="0">
                        <a:effectLst/>
                        <a:latin typeface="Arial" panose="020B0604020202020204" pitchFamily="34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9F7"/>
                    </a:solidFill>
                  </a:tcPr>
                </a:tc>
                <a:tc>
                  <a:txBody>
                    <a:bodyPr/>
                    <a:lstStyle/>
                    <a:p>
                      <a:pPr indent="-226695" algn="ctr">
                        <a:spcBef>
                          <a:spcPts val="400"/>
                        </a:spcBef>
                        <a:spcAft>
                          <a:spcPts val="400"/>
                        </a:spcAft>
                        <a:buNone/>
                      </a:pPr>
                      <a:r>
                        <a:rPr lang="en-GB" sz="1700" b="1" kern="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Policy makers are more receptive to our arguments even if they don't always agree</a:t>
                      </a:r>
                      <a:endParaRPr lang="en-GB" sz="1700" b="1" kern="100" dirty="0">
                        <a:effectLst/>
                        <a:latin typeface="Arial" panose="020B0604020202020204" pitchFamily="34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9F7"/>
                    </a:solidFill>
                  </a:tcPr>
                </a:tc>
                <a:tc>
                  <a:txBody>
                    <a:bodyPr/>
                    <a:lstStyle/>
                    <a:p>
                      <a:pPr indent="-226695" algn="ctr">
                        <a:spcBef>
                          <a:spcPts val="400"/>
                        </a:spcBef>
                        <a:spcAft>
                          <a:spcPts val="400"/>
                        </a:spcAft>
                        <a:buNone/>
                      </a:pPr>
                      <a:r>
                        <a:rPr lang="en-GB" sz="1700" b="1" kern="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Public sector agencies seem to be working together more effectively</a:t>
                      </a:r>
                      <a:endParaRPr lang="en-GB" sz="1700" b="1" kern="100" dirty="0">
                        <a:effectLst/>
                        <a:latin typeface="Arial" panose="020B0604020202020204" pitchFamily="34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9F7"/>
                    </a:solidFill>
                  </a:tcPr>
                </a:tc>
                <a:tc>
                  <a:txBody>
                    <a:bodyPr/>
                    <a:lstStyle/>
                    <a:p>
                      <a:pPr indent="-226695" algn="ctr">
                        <a:spcBef>
                          <a:spcPts val="400"/>
                        </a:spcBef>
                        <a:spcAft>
                          <a:spcPts val="400"/>
                        </a:spcAft>
                        <a:buNone/>
                      </a:pPr>
                      <a:r>
                        <a:rPr lang="en-GB" sz="1700" b="1" kern="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We're asked more often to help improve engagement with local people</a:t>
                      </a:r>
                      <a:endParaRPr lang="en-GB" sz="1700" b="1" kern="100" dirty="0">
                        <a:effectLst/>
                        <a:latin typeface="Arial" panose="020B0604020202020204" pitchFamily="34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9F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89464894"/>
                  </a:ext>
                </a:extLst>
              </a:tr>
              <a:tr h="583170">
                <a:tc>
                  <a:txBody>
                    <a:bodyPr/>
                    <a:lstStyle/>
                    <a:p>
                      <a:pPr indent="-226695">
                        <a:spcBef>
                          <a:spcPts val="400"/>
                        </a:spcBef>
                        <a:spcAft>
                          <a:spcPts val="400"/>
                        </a:spcAft>
                        <a:buNone/>
                      </a:pPr>
                      <a:r>
                        <a:rPr lang="en-GB" sz="1800" b="1" kern="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Thames Valley</a:t>
                      </a:r>
                      <a:endParaRPr lang="en-GB" sz="1800" b="1" kern="100" dirty="0">
                        <a:effectLst/>
                        <a:latin typeface="Arial" panose="020B0604020202020204" pitchFamily="34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F9E9"/>
                    </a:solidFill>
                  </a:tcPr>
                </a:tc>
                <a:tc>
                  <a:txBody>
                    <a:bodyPr/>
                    <a:lstStyle/>
                    <a:p>
                      <a:pPr indent="-226695" algn="ctr">
                        <a:spcBef>
                          <a:spcPts val="400"/>
                        </a:spcBef>
                        <a:spcAft>
                          <a:spcPts val="400"/>
                        </a:spcAft>
                        <a:buNone/>
                      </a:pPr>
                      <a:r>
                        <a:rPr lang="en-GB" sz="1800" b="1" kern="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52.4</a:t>
                      </a:r>
                      <a:endParaRPr lang="en-GB" sz="1800" b="1" kern="100" dirty="0">
                        <a:effectLst/>
                        <a:latin typeface="Arial" panose="020B0604020202020204" pitchFamily="34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F9E9"/>
                    </a:solidFill>
                  </a:tcPr>
                </a:tc>
                <a:tc>
                  <a:txBody>
                    <a:bodyPr/>
                    <a:lstStyle/>
                    <a:p>
                      <a:pPr indent="-226695" algn="ctr">
                        <a:spcBef>
                          <a:spcPts val="400"/>
                        </a:spcBef>
                        <a:spcAft>
                          <a:spcPts val="400"/>
                        </a:spcAft>
                        <a:buNone/>
                      </a:pPr>
                      <a:r>
                        <a:rPr lang="en-GB" sz="1800" b="1" kern="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27.6</a:t>
                      </a:r>
                      <a:endParaRPr lang="en-GB" sz="1800" b="1" kern="100" dirty="0">
                        <a:effectLst/>
                        <a:latin typeface="Arial" panose="020B0604020202020204" pitchFamily="34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F9E9"/>
                    </a:solidFill>
                  </a:tcPr>
                </a:tc>
                <a:tc>
                  <a:txBody>
                    <a:bodyPr/>
                    <a:lstStyle/>
                    <a:p>
                      <a:pPr indent="-226695" algn="ctr">
                        <a:spcBef>
                          <a:spcPts val="400"/>
                        </a:spcBef>
                        <a:spcAft>
                          <a:spcPts val="400"/>
                        </a:spcAft>
                        <a:buNone/>
                      </a:pPr>
                      <a:r>
                        <a:rPr lang="en-GB" sz="1800" b="1" kern="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38.9</a:t>
                      </a:r>
                      <a:endParaRPr lang="en-GB" sz="1800" b="1" kern="100" dirty="0">
                        <a:effectLst/>
                        <a:latin typeface="Arial" panose="020B0604020202020204" pitchFamily="34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F9E9"/>
                    </a:solidFill>
                  </a:tcPr>
                </a:tc>
                <a:tc>
                  <a:txBody>
                    <a:bodyPr/>
                    <a:lstStyle/>
                    <a:p>
                      <a:pPr indent="-226695" algn="ctr">
                        <a:spcBef>
                          <a:spcPts val="400"/>
                        </a:spcBef>
                        <a:spcAft>
                          <a:spcPts val="400"/>
                        </a:spcAft>
                        <a:buNone/>
                      </a:pPr>
                      <a:r>
                        <a:rPr lang="en-GB" sz="1800" b="1" kern="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31.2</a:t>
                      </a:r>
                      <a:endParaRPr lang="en-GB" sz="1800" b="1" kern="100" dirty="0">
                        <a:effectLst/>
                        <a:latin typeface="Arial" panose="020B0604020202020204" pitchFamily="34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F9E9"/>
                    </a:solidFill>
                  </a:tcPr>
                </a:tc>
                <a:tc>
                  <a:txBody>
                    <a:bodyPr/>
                    <a:lstStyle/>
                    <a:p>
                      <a:pPr indent="-226695" algn="ctr">
                        <a:spcBef>
                          <a:spcPts val="400"/>
                        </a:spcBef>
                        <a:spcAft>
                          <a:spcPts val="400"/>
                        </a:spcAft>
                        <a:buNone/>
                      </a:pPr>
                      <a:r>
                        <a:rPr lang="en-GB" sz="1800" b="1" kern="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62.0</a:t>
                      </a:r>
                      <a:endParaRPr lang="en-GB" sz="1800" b="1" kern="100" dirty="0">
                        <a:effectLst/>
                        <a:latin typeface="Arial" panose="020B0604020202020204" pitchFamily="34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F9E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47975737"/>
                  </a:ext>
                </a:extLst>
              </a:tr>
              <a:tr h="583170">
                <a:tc>
                  <a:txBody>
                    <a:bodyPr/>
                    <a:lstStyle/>
                    <a:p>
                      <a:pPr indent="-226695">
                        <a:spcBef>
                          <a:spcPts val="400"/>
                        </a:spcBef>
                        <a:spcAft>
                          <a:spcPts val="400"/>
                        </a:spcAft>
                        <a:buNone/>
                      </a:pPr>
                      <a:r>
                        <a:rPr lang="en-GB" sz="1800" b="1" kern="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Sussex</a:t>
                      </a:r>
                      <a:endParaRPr lang="en-GB" sz="1800" b="1" kern="100" dirty="0">
                        <a:effectLst/>
                        <a:latin typeface="Arial" panose="020B0604020202020204" pitchFamily="34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indent="-226695" algn="ctr">
                        <a:spcBef>
                          <a:spcPts val="400"/>
                        </a:spcBef>
                        <a:spcAft>
                          <a:spcPts val="400"/>
                        </a:spcAft>
                        <a:buNone/>
                      </a:pPr>
                      <a:r>
                        <a:rPr lang="en-GB" sz="1800" b="1" kern="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54.0</a:t>
                      </a:r>
                      <a:endParaRPr lang="en-GB" sz="1800" b="1" kern="100" dirty="0">
                        <a:effectLst/>
                        <a:latin typeface="Arial" panose="020B0604020202020204" pitchFamily="34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indent="-226695" algn="ctr">
                        <a:spcBef>
                          <a:spcPts val="400"/>
                        </a:spcBef>
                        <a:spcAft>
                          <a:spcPts val="400"/>
                        </a:spcAft>
                        <a:buNone/>
                      </a:pPr>
                      <a:r>
                        <a:rPr lang="en-GB" sz="1800" b="1" kern="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33.3</a:t>
                      </a:r>
                      <a:endParaRPr lang="en-GB" sz="1800" b="1" kern="100" dirty="0">
                        <a:effectLst/>
                        <a:latin typeface="Arial" panose="020B0604020202020204" pitchFamily="34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indent="-226695" algn="ctr">
                        <a:spcBef>
                          <a:spcPts val="400"/>
                        </a:spcBef>
                        <a:spcAft>
                          <a:spcPts val="400"/>
                        </a:spcAft>
                        <a:buNone/>
                      </a:pPr>
                      <a:r>
                        <a:rPr lang="en-GB" sz="1800" b="1" kern="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39.8</a:t>
                      </a:r>
                      <a:endParaRPr lang="en-GB" sz="1800" b="1" kern="100" dirty="0">
                        <a:effectLst/>
                        <a:latin typeface="Arial" panose="020B0604020202020204" pitchFamily="34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indent="-226695" algn="ctr">
                        <a:spcBef>
                          <a:spcPts val="400"/>
                        </a:spcBef>
                        <a:spcAft>
                          <a:spcPts val="400"/>
                        </a:spcAft>
                        <a:buNone/>
                      </a:pPr>
                      <a:r>
                        <a:rPr lang="en-GB" sz="1800" b="1" kern="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47.9</a:t>
                      </a:r>
                      <a:endParaRPr lang="en-GB" sz="1800" b="1" kern="100" dirty="0">
                        <a:effectLst/>
                        <a:latin typeface="Arial" panose="020B0604020202020204" pitchFamily="34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indent="-226695" algn="ctr">
                        <a:spcBef>
                          <a:spcPts val="400"/>
                        </a:spcBef>
                        <a:spcAft>
                          <a:spcPts val="400"/>
                        </a:spcAft>
                        <a:buNone/>
                      </a:pPr>
                      <a:r>
                        <a:rPr lang="en-GB" sz="1800" b="1" kern="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59.2</a:t>
                      </a:r>
                      <a:endParaRPr lang="en-GB" sz="1800" b="1" kern="100" dirty="0">
                        <a:effectLst/>
                        <a:latin typeface="Arial" panose="020B0604020202020204" pitchFamily="34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867913854"/>
                  </a:ext>
                </a:extLst>
              </a:tr>
              <a:tr h="583170">
                <a:tc>
                  <a:txBody>
                    <a:bodyPr/>
                    <a:lstStyle/>
                    <a:p>
                      <a:pPr indent="-226695">
                        <a:spcBef>
                          <a:spcPts val="400"/>
                        </a:spcBef>
                        <a:spcAft>
                          <a:spcPts val="400"/>
                        </a:spcAft>
                        <a:buNone/>
                      </a:pPr>
                      <a:r>
                        <a:rPr lang="en-GB" sz="1800" b="1" kern="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Surrey</a:t>
                      </a:r>
                      <a:endParaRPr lang="en-GB" sz="1800" b="1" kern="100" dirty="0">
                        <a:effectLst/>
                        <a:latin typeface="Arial" panose="020B0604020202020204" pitchFamily="34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indent="-226695" algn="ctr">
                        <a:spcBef>
                          <a:spcPts val="400"/>
                        </a:spcBef>
                        <a:spcAft>
                          <a:spcPts val="400"/>
                        </a:spcAft>
                        <a:buNone/>
                      </a:pPr>
                      <a:r>
                        <a:rPr lang="en-GB" sz="1800" b="1" kern="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64.6</a:t>
                      </a:r>
                      <a:endParaRPr lang="en-GB" sz="1800" b="1" kern="100" dirty="0">
                        <a:effectLst/>
                        <a:latin typeface="Arial" panose="020B0604020202020204" pitchFamily="34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indent="-226695" algn="ctr">
                        <a:spcBef>
                          <a:spcPts val="400"/>
                        </a:spcBef>
                        <a:spcAft>
                          <a:spcPts val="400"/>
                        </a:spcAft>
                        <a:buNone/>
                      </a:pPr>
                      <a:r>
                        <a:rPr lang="en-GB" sz="1800" b="1" kern="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34.1</a:t>
                      </a:r>
                      <a:endParaRPr lang="en-GB" sz="1800" b="1" kern="100" dirty="0">
                        <a:effectLst/>
                        <a:latin typeface="Arial" panose="020B0604020202020204" pitchFamily="34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indent="-226695" algn="ctr">
                        <a:spcBef>
                          <a:spcPts val="400"/>
                        </a:spcBef>
                        <a:spcAft>
                          <a:spcPts val="400"/>
                        </a:spcAft>
                        <a:buNone/>
                      </a:pPr>
                      <a:r>
                        <a:rPr lang="en-GB" sz="1800" b="1" kern="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38.4</a:t>
                      </a:r>
                      <a:endParaRPr lang="en-GB" sz="1800" b="1" kern="100" dirty="0">
                        <a:effectLst/>
                        <a:latin typeface="Arial" panose="020B0604020202020204" pitchFamily="34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indent="-226695" algn="ctr">
                        <a:spcBef>
                          <a:spcPts val="400"/>
                        </a:spcBef>
                        <a:spcAft>
                          <a:spcPts val="400"/>
                        </a:spcAft>
                        <a:buNone/>
                      </a:pPr>
                      <a:r>
                        <a:rPr lang="en-GB" sz="1800" b="1" kern="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30.8</a:t>
                      </a:r>
                      <a:endParaRPr lang="en-GB" sz="1800" b="1" kern="100" dirty="0">
                        <a:effectLst/>
                        <a:latin typeface="Arial" panose="020B0604020202020204" pitchFamily="34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indent="-226695" algn="ctr">
                        <a:spcBef>
                          <a:spcPts val="400"/>
                        </a:spcBef>
                        <a:spcAft>
                          <a:spcPts val="400"/>
                        </a:spcAft>
                        <a:buNone/>
                      </a:pPr>
                      <a:r>
                        <a:rPr lang="en-GB" sz="1800" b="1" kern="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68.8</a:t>
                      </a:r>
                      <a:endParaRPr lang="en-GB" sz="1800" b="1" kern="100" dirty="0">
                        <a:effectLst/>
                        <a:latin typeface="Arial" panose="020B0604020202020204" pitchFamily="34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311054086"/>
                  </a:ext>
                </a:extLst>
              </a:tr>
              <a:tr h="583170">
                <a:tc>
                  <a:txBody>
                    <a:bodyPr/>
                    <a:lstStyle/>
                    <a:p>
                      <a:pPr indent="-226695">
                        <a:spcBef>
                          <a:spcPts val="400"/>
                        </a:spcBef>
                        <a:spcAft>
                          <a:spcPts val="400"/>
                        </a:spcAft>
                        <a:buNone/>
                      </a:pPr>
                      <a:r>
                        <a:rPr lang="en-GB" sz="1800" b="1" kern="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Hampshire and IOU</a:t>
                      </a:r>
                      <a:endParaRPr lang="en-GB" sz="1800" b="1" kern="100" dirty="0">
                        <a:effectLst/>
                        <a:latin typeface="Arial" panose="020B0604020202020204" pitchFamily="34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indent="-226695" algn="ctr">
                        <a:spcBef>
                          <a:spcPts val="400"/>
                        </a:spcBef>
                        <a:spcAft>
                          <a:spcPts val="400"/>
                        </a:spcAft>
                        <a:buNone/>
                      </a:pPr>
                      <a:r>
                        <a:rPr lang="en-GB" sz="1800" b="1" kern="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55.0</a:t>
                      </a:r>
                      <a:endParaRPr lang="en-GB" sz="1800" b="1" kern="100" dirty="0">
                        <a:effectLst/>
                        <a:latin typeface="Arial" panose="020B0604020202020204" pitchFamily="34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indent="-226695" algn="ctr">
                        <a:spcBef>
                          <a:spcPts val="400"/>
                        </a:spcBef>
                        <a:spcAft>
                          <a:spcPts val="400"/>
                        </a:spcAft>
                        <a:buNone/>
                      </a:pPr>
                      <a:r>
                        <a:rPr lang="en-GB" sz="1800" b="1" kern="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36.3</a:t>
                      </a:r>
                      <a:endParaRPr lang="en-GB" sz="1800" b="1" kern="100" dirty="0">
                        <a:effectLst/>
                        <a:latin typeface="Arial" panose="020B0604020202020204" pitchFamily="34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indent="-226695" algn="ctr">
                        <a:spcBef>
                          <a:spcPts val="400"/>
                        </a:spcBef>
                        <a:spcAft>
                          <a:spcPts val="400"/>
                        </a:spcAft>
                        <a:buNone/>
                      </a:pPr>
                      <a:r>
                        <a:rPr lang="en-GB" sz="1800" b="1" kern="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44.9</a:t>
                      </a:r>
                      <a:endParaRPr lang="en-GB" sz="1800" b="1" kern="100" dirty="0">
                        <a:effectLst/>
                        <a:latin typeface="Arial" panose="020B0604020202020204" pitchFamily="34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indent="-226695" algn="ctr">
                        <a:spcBef>
                          <a:spcPts val="400"/>
                        </a:spcBef>
                        <a:spcAft>
                          <a:spcPts val="400"/>
                        </a:spcAft>
                        <a:buNone/>
                      </a:pPr>
                      <a:r>
                        <a:rPr lang="en-GB" sz="1800" b="1" kern="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43.5</a:t>
                      </a:r>
                      <a:endParaRPr lang="en-GB" sz="1800" b="1" kern="100" dirty="0">
                        <a:effectLst/>
                        <a:latin typeface="Arial" panose="020B0604020202020204" pitchFamily="34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indent="-226695" algn="ctr">
                        <a:spcBef>
                          <a:spcPts val="400"/>
                        </a:spcBef>
                        <a:spcAft>
                          <a:spcPts val="400"/>
                        </a:spcAft>
                        <a:buNone/>
                      </a:pPr>
                      <a:r>
                        <a:rPr lang="en-GB" sz="1800" b="1" kern="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55.9</a:t>
                      </a:r>
                      <a:endParaRPr lang="en-GB" sz="1800" b="1" kern="100" dirty="0">
                        <a:effectLst/>
                        <a:latin typeface="Arial" panose="020B0604020202020204" pitchFamily="34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079305"/>
                  </a:ext>
                </a:extLst>
              </a:tr>
              <a:tr h="583170">
                <a:tc>
                  <a:txBody>
                    <a:bodyPr/>
                    <a:lstStyle/>
                    <a:p>
                      <a:pPr indent="-226695">
                        <a:spcBef>
                          <a:spcPts val="400"/>
                        </a:spcBef>
                        <a:spcAft>
                          <a:spcPts val="400"/>
                        </a:spcAft>
                        <a:buNone/>
                      </a:pPr>
                      <a:r>
                        <a:rPr lang="en-GB" sz="1800" b="1" kern="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Kent</a:t>
                      </a:r>
                      <a:endParaRPr lang="en-GB" sz="1800" b="1" kern="100" dirty="0">
                        <a:effectLst/>
                        <a:latin typeface="Arial" panose="020B0604020202020204" pitchFamily="34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indent="-226695" algn="ctr">
                        <a:spcBef>
                          <a:spcPts val="400"/>
                        </a:spcBef>
                        <a:spcAft>
                          <a:spcPts val="400"/>
                        </a:spcAft>
                        <a:buNone/>
                      </a:pPr>
                      <a:r>
                        <a:rPr lang="en-GB" sz="1800" b="1" kern="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48.5</a:t>
                      </a:r>
                      <a:endParaRPr lang="en-GB" sz="1800" b="1" kern="100" dirty="0">
                        <a:effectLst/>
                        <a:latin typeface="Arial" panose="020B0604020202020204" pitchFamily="34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indent="-226695" algn="ctr">
                        <a:spcBef>
                          <a:spcPts val="400"/>
                        </a:spcBef>
                        <a:spcAft>
                          <a:spcPts val="400"/>
                        </a:spcAft>
                        <a:buNone/>
                      </a:pPr>
                      <a:r>
                        <a:rPr lang="en-GB" sz="1800" b="1" kern="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25.5</a:t>
                      </a:r>
                      <a:endParaRPr lang="en-GB" sz="1800" b="1" kern="100" dirty="0">
                        <a:effectLst/>
                        <a:latin typeface="Arial" panose="020B0604020202020204" pitchFamily="34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indent="-226695" algn="ctr">
                        <a:spcBef>
                          <a:spcPts val="400"/>
                        </a:spcBef>
                        <a:spcAft>
                          <a:spcPts val="400"/>
                        </a:spcAft>
                        <a:buNone/>
                      </a:pPr>
                      <a:r>
                        <a:rPr lang="en-GB" sz="1800" b="1" kern="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32.6</a:t>
                      </a:r>
                      <a:endParaRPr lang="en-GB" sz="1800" b="1" kern="100" dirty="0">
                        <a:effectLst/>
                        <a:latin typeface="Arial" panose="020B0604020202020204" pitchFamily="34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indent="-226695" algn="ctr">
                        <a:spcBef>
                          <a:spcPts val="400"/>
                        </a:spcBef>
                        <a:spcAft>
                          <a:spcPts val="400"/>
                        </a:spcAft>
                        <a:buNone/>
                      </a:pPr>
                      <a:r>
                        <a:rPr lang="en-GB" sz="1800" b="1" kern="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27.0</a:t>
                      </a:r>
                      <a:endParaRPr lang="en-GB" sz="1800" b="1" kern="100" dirty="0">
                        <a:effectLst/>
                        <a:latin typeface="Arial" panose="020B0604020202020204" pitchFamily="34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indent="-226695" algn="ctr">
                        <a:spcBef>
                          <a:spcPts val="400"/>
                        </a:spcBef>
                        <a:spcAft>
                          <a:spcPts val="400"/>
                        </a:spcAft>
                        <a:buNone/>
                      </a:pPr>
                      <a:r>
                        <a:rPr lang="en-GB" sz="1800" b="1" kern="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59.8</a:t>
                      </a:r>
                      <a:endParaRPr lang="en-GB" sz="1800" b="1" kern="100" dirty="0">
                        <a:effectLst/>
                        <a:latin typeface="Arial" panose="020B0604020202020204" pitchFamily="34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535467531"/>
                  </a:ext>
                </a:extLst>
              </a:tr>
              <a:tr h="583170">
                <a:tc>
                  <a:txBody>
                    <a:bodyPr/>
                    <a:lstStyle/>
                    <a:p>
                      <a:pPr indent="-226695">
                        <a:spcBef>
                          <a:spcPts val="400"/>
                        </a:spcBef>
                        <a:spcAft>
                          <a:spcPts val="400"/>
                        </a:spcAft>
                        <a:buNone/>
                      </a:pPr>
                      <a:r>
                        <a:rPr lang="en-GB" sz="1800" b="1" kern="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South East England</a:t>
                      </a:r>
                      <a:endParaRPr lang="en-GB" sz="1800" b="1" kern="100" dirty="0">
                        <a:effectLst/>
                        <a:latin typeface="Arial" panose="020B0604020202020204" pitchFamily="34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9F7"/>
                    </a:solidFill>
                  </a:tcPr>
                </a:tc>
                <a:tc>
                  <a:txBody>
                    <a:bodyPr/>
                    <a:lstStyle/>
                    <a:p>
                      <a:pPr indent="-226695" algn="ctr">
                        <a:spcBef>
                          <a:spcPts val="400"/>
                        </a:spcBef>
                        <a:spcAft>
                          <a:spcPts val="400"/>
                        </a:spcAft>
                        <a:buNone/>
                      </a:pPr>
                      <a:r>
                        <a:rPr lang="en-GB" sz="1800" b="1" kern="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54.2</a:t>
                      </a:r>
                      <a:endParaRPr lang="en-GB" sz="1800" b="1" kern="100" dirty="0">
                        <a:effectLst/>
                        <a:latin typeface="Arial" panose="020B0604020202020204" pitchFamily="34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9F7"/>
                    </a:solidFill>
                  </a:tcPr>
                </a:tc>
                <a:tc>
                  <a:txBody>
                    <a:bodyPr/>
                    <a:lstStyle/>
                    <a:p>
                      <a:pPr indent="-226695" algn="ctr">
                        <a:spcBef>
                          <a:spcPts val="400"/>
                        </a:spcBef>
                        <a:spcAft>
                          <a:spcPts val="400"/>
                        </a:spcAft>
                        <a:buNone/>
                      </a:pPr>
                      <a:r>
                        <a:rPr lang="en-GB" sz="1800" b="1" kern="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31.1</a:t>
                      </a:r>
                      <a:endParaRPr lang="en-GB" sz="1800" b="1" kern="100" dirty="0">
                        <a:effectLst/>
                        <a:latin typeface="Arial" panose="020B0604020202020204" pitchFamily="34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9F7"/>
                    </a:solidFill>
                  </a:tcPr>
                </a:tc>
                <a:tc>
                  <a:txBody>
                    <a:bodyPr/>
                    <a:lstStyle/>
                    <a:p>
                      <a:pPr indent="-226695" algn="ctr">
                        <a:spcBef>
                          <a:spcPts val="400"/>
                        </a:spcBef>
                        <a:spcAft>
                          <a:spcPts val="400"/>
                        </a:spcAft>
                        <a:buNone/>
                      </a:pPr>
                      <a:r>
                        <a:rPr lang="en-GB" sz="1800" b="1" kern="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39.1</a:t>
                      </a:r>
                      <a:endParaRPr lang="en-GB" sz="1800" b="1" kern="100" dirty="0">
                        <a:effectLst/>
                        <a:latin typeface="Arial" panose="020B0604020202020204" pitchFamily="34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9F7"/>
                    </a:solidFill>
                  </a:tcPr>
                </a:tc>
                <a:tc>
                  <a:txBody>
                    <a:bodyPr/>
                    <a:lstStyle/>
                    <a:p>
                      <a:pPr indent="-226695" algn="ctr">
                        <a:spcBef>
                          <a:spcPts val="400"/>
                        </a:spcBef>
                        <a:spcAft>
                          <a:spcPts val="400"/>
                        </a:spcAft>
                        <a:buNone/>
                      </a:pPr>
                      <a:r>
                        <a:rPr lang="en-GB" sz="1800" b="1" kern="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36.7</a:t>
                      </a:r>
                      <a:endParaRPr lang="en-GB" sz="1800" b="1" kern="100" dirty="0">
                        <a:effectLst/>
                        <a:latin typeface="Arial" panose="020B0604020202020204" pitchFamily="34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9F7"/>
                    </a:solidFill>
                  </a:tcPr>
                </a:tc>
                <a:tc>
                  <a:txBody>
                    <a:bodyPr/>
                    <a:lstStyle/>
                    <a:p>
                      <a:pPr indent="-226695" algn="ctr">
                        <a:spcBef>
                          <a:spcPts val="400"/>
                        </a:spcBef>
                        <a:spcAft>
                          <a:spcPts val="400"/>
                        </a:spcAft>
                        <a:buNone/>
                      </a:pPr>
                      <a:r>
                        <a:rPr lang="en-GB" sz="1800" b="1" kern="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60.6</a:t>
                      </a:r>
                      <a:endParaRPr lang="en-GB" sz="1800" b="1" kern="100" dirty="0">
                        <a:effectLst/>
                        <a:latin typeface="Arial" panose="020B0604020202020204" pitchFamily="34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9F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9460137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6950881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 1">
            <a:extLst>
              <a:ext uri="{FF2B5EF4-FFF2-40B4-BE49-F238E27FC236}">
                <a16:creationId xmlns:a16="http://schemas.microsoft.com/office/drawing/2014/main" id="{0CB9E33C-B8F1-1DB3-6E62-3794FDD87F5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01409005"/>
              </p:ext>
            </p:extLst>
          </p:nvPr>
        </p:nvGraphicFramePr>
        <p:xfrm>
          <a:off x="175054" y="200729"/>
          <a:ext cx="11841892" cy="6456542"/>
        </p:xfrm>
        <a:graphic>
          <a:graphicData uri="http://schemas.openxmlformats.org/drawingml/2006/table">
            <a:tbl>
              <a:tblPr firstRow="1" firstCol="1" bandRow="1"/>
              <a:tblGrid>
                <a:gridCol w="2681416">
                  <a:extLst>
                    <a:ext uri="{9D8B030D-6E8A-4147-A177-3AD203B41FA5}">
                      <a16:colId xmlns:a16="http://schemas.microsoft.com/office/drawing/2014/main" val="1108981948"/>
                    </a:ext>
                  </a:extLst>
                </a:gridCol>
                <a:gridCol w="2323071">
                  <a:extLst>
                    <a:ext uri="{9D8B030D-6E8A-4147-A177-3AD203B41FA5}">
                      <a16:colId xmlns:a16="http://schemas.microsoft.com/office/drawing/2014/main" val="2334595968"/>
                    </a:ext>
                  </a:extLst>
                </a:gridCol>
                <a:gridCol w="2323070">
                  <a:extLst>
                    <a:ext uri="{9D8B030D-6E8A-4147-A177-3AD203B41FA5}">
                      <a16:colId xmlns:a16="http://schemas.microsoft.com/office/drawing/2014/main" val="4075083137"/>
                    </a:ext>
                  </a:extLst>
                </a:gridCol>
                <a:gridCol w="2310713">
                  <a:extLst>
                    <a:ext uri="{9D8B030D-6E8A-4147-A177-3AD203B41FA5}">
                      <a16:colId xmlns:a16="http://schemas.microsoft.com/office/drawing/2014/main" val="3236052853"/>
                    </a:ext>
                  </a:extLst>
                </a:gridCol>
                <a:gridCol w="2203622">
                  <a:extLst>
                    <a:ext uri="{9D8B030D-6E8A-4147-A177-3AD203B41FA5}">
                      <a16:colId xmlns:a16="http://schemas.microsoft.com/office/drawing/2014/main" val="498682786"/>
                    </a:ext>
                  </a:extLst>
                </a:gridCol>
              </a:tblGrid>
              <a:tr h="1328001">
                <a:tc gridSpan="5">
                  <a:txBody>
                    <a:bodyPr/>
                    <a:lstStyle/>
                    <a:p>
                      <a:pPr marL="85725" indent="-85725" algn="ctr">
                        <a:spcBef>
                          <a:spcPts val="400"/>
                        </a:spcBef>
                        <a:spcAft>
                          <a:spcPts val="400"/>
                        </a:spcAft>
                        <a:buNone/>
                      </a:pPr>
                      <a:r>
                        <a:rPr lang="en-GB" sz="3200" b="1" kern="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Many VCSE organisations’ actively try to influence social and public</a:t>
                      </a:r>
                      <a:r>
                        <a:rPr lang="en-GB" sz="3200" kern="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GB" sz="3200" b="1" kern="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policy in South East England</a:t>
                      </a:r>
                      <a:r>
                        <a:rPr lang="en-GB" sz="3200" b="0" i="1" kern="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                                   </a:t>
                      </a:r>
                      <a:r>
                        <a:rPr lang="en-GB" sz="3200" b="1" i="1" kern="0" dirty="0">
                          <a:solidFill>
                            <a:srgbClr val="C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– but not necessarily on the same issues</a:t>
                      </a:r>
                      <a:endParaRPr lang="en-GB" sz="3200" b="1" i="1" kern="100" dirty="0">
                        <a:solidFill>
                          <a:srgbClr val="C00000"/>
                        </a:solidFill>
                        <a:effectLst/>
                        <a:latin typeface="Arial" panose="020B0604020202020204" pitchFamily="34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5C9EB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74392409"/>
                  </a:ext>
                </a:extLst>
              </a:tr>
              <a:tr h="1795773">
                <a:tc>
                  <a:txBody>
                    <a:bodyPr/>
                    <a:lstStyle/>
                    <a:p>
                      <a:pPr indent="-226695">
                        <a:buNone/>
                      </a:pPr>
                      <a:endParaRPr lang="en-GB" sz="1900" kern="100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9F7"/>
                    </a:solidFill>
                  </a:tcPr>
                </a:tc>
                <a:tc>
                  <a:txBody>
                    <a:bodyPr/>
                    <a:lstStyle/>
                    <a:p>
                      <a:pPr indent="-226695" algn="ctr">
                        <a:spcBef>
                          <a:spcPts val="400"/>
                        </a:spcBef>
                        <a:spcAft>
                          <a:spcPts val="400"/>
                        </a:spcAft>
                        <a:buNone/>
                      </a:pPr>
                      <a:r>
                        <a:rPr lang="en-GB" sz="1900" b="1" kern="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We tend to steer well clear of political issues</a:t>
                      </a:r>
                      <a:endParaRPr lang="en-GB" sz="1900" kern="100" dirty="0">
                        <a:effectLst/>
                        <a:latin typeface="Arial" panose="020B0604020202020204" pitchFamily="34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9F7"/>
                    </a:solidFill>
                  </a:tcPr>
                </a:tc>
                <a:tc>
                  <a:txBody>
                    <a:bodyPr/>
                    <a:lstStyle/>
                    <a:p>
                      <a:pPr indent="-226695" algn="ctr">
                        <a:spcBef>
                          <a:spcPts val="400"/>
                        </a:spcBef>
                        <a:spcAft>
                          <a:spcPts val="400"/>
                        </a:spcAft>
                        <a:buNone/>
                      </a:pPr>
                      <a:r>
                        <a:rPr lang="en-GB" sz="1900" b="1" kern="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We try to go to relevant meetings/events which relate to our kind of work</a:t>
                      </a:r>
                      <a:endParaRPr lang="en-GB" sz="1900" kern="100" dirty="0">
                        <a:effectLst/>
                        <a:latin typeface="Arial" panose="020B0604020202020204" pitchFamily="34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9F7"/>
                    </a:solidFill>
                  </a:tcPr>
                </a:tc>
                <a:tc>
                  <a:txBody>
                    <a:bodyPr/>
                    <a:lstStyle/>
                    <a:p>
                      <a:pPr indent="-226695" algn="ctr">
                        <a:spcBef>
                          <a:spcPts val="400"/>
                        </a:spcBef>
                        <a:spcAft>
                          <a:spcPts val="400"/>
                        </a:spcAft>
                        <a:buNone/>
                      </a:pPr>
                      <a:r>
                        <a:rPr lang="en-GB" sz="1900" b="1" kern="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We campaign to further the interests of our beneficiaries</a:t>
                      </a:r>
                      <a:endParaRPr lang="en-GB" sz="1900" kern="100" dirty="0">
                        <a:effectLst/>
                        <a:latin typeface="Arial" panose="020B0604020202020204" pitchFamily="34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9F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-226695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400"/>
                        </a:spcBef>
                        <a:spcAft>
                          <a:spcPts val="4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900" b="1" kern="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We tend to work behind the scenes  to influence policy</a:t>
                      </a:r>
                      <a:endParaRPr lang="en-GB" sz="1900" kern="100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9F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74812349"/>
                  </a:ext>
                </a:extLst>
              </a:tr>
              <a:tr h="525058">
                <a:tc>
                  <a:txBody>
                    <a:bodyPr/>
                    <a:lstStyle/>
                    <a:p>
                      <a:pPr indent="-226695">
                        <a:spcBef>
                          <a:spcPts val="400"/>
                        </a:spcBef>
                        <a:spcAft>
                          <a:spcPts val="400"/>
                        </a:spcAft>
                        <a:buNone/>
                      </a:pPr>
                      <a:r>
                        <a:rPr lang="en-GB" sz="1900" b="1" kern="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Thames Valley</a:t>
                      </a:r>
                      <a:endParaRPr lang="en-GB" sz="1900" kern="100" dirty="0">
                        <a:effectLst/>
                        <a:latin typeface="Arial" panose="020B0604020202020204" pitchFamily="34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F9E9"/>
                    </a:solidFill>
                  </a:tcPr>
                </a:tc>
                <a:tc>
                  <a:txBody>
                    <a:bodyPr/>
                    <a:lstStyle/>
                    <a:p>
                      <a:pPr indent="-226695" algn="ctr">
                        <a:spcBef>
                          <a:spcPts val="400"/>
                        </a:spcBef>
                        <a:spcAft>
                          <a:spcPts val="400"/>
                        </a:spcAft>
                        <a:buNone/>
                      </a:pPr>
                      <a:r>
                        <a:rPr lang="en-GB" sz="1900" b="1" kern="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75.1</a:t>
                      </a:r>
                      <a:endParaRPr lang="en-GB" sz="1900" kern="100" dirty="0">
                        <a:effectLst/>
                        <a:latin typeface="Arial" panose="020B0604020202020204" pitchFamily="34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F9E9"/>
                    </a:solidFill>
                  </a:tcPr>
                </a:tc>
                <a:tc>
                  <a:txBody>
                    <a:bodyPr/>
                    <a:lstStyle/>
                    <a:p>
                      <a:pPr indent="-226695" algn="ctr">
                        <a:spcBef>
                          <a:spcPts val="400"/>
                        </a:spcBef>
                        <a:spcAft>
                          <a:spcPts val="400"/>
                        </a:spcAft>
                        <a:buNone/>
                      </a:pPr>
                      <a:r>
                        <a:rPr lang="en-GB" sz="1900" b="1" kern="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67.4</a:t>
                      </a:r>
                      <a:endParaRPr lang="en-GB" sz="1900" kern="100" dirty="0">
                        <a:effectLst/>
                        <a:latin typeface="Arial" panose="020B0604020202020204" pitchFamily="34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F9E9"/>
                    </a:solidFill>
                  </a:tcPr>
                </a:tc>
                <a:tc>
                  <a:txBody>
                    <a:bodyPr/>
                    <a:lstStyle/>
                    <a:p>
                      <a:pPr indent="-226695" algn="ctr">
                        <a:spcBef>
                          <a:spcPts val="400"/>
                        </a:spcBef>
                        <a:spcAft>
                          <a:spcPts val="400"/>
                        </a:spcAft>
                        <a:buNone/>
                      </a:pPr>
                      <a:r>
                        <a:rPr lang="en-GB" sz="1900" b="1" kern="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46.2</a:t>
                      </a:r>
                      <a:endParaRPr lang="en-GB" sz="1900" kern="100" dirty="0">
                        <a:effectLst/>
                        <a:latin typeface="Arial" panose="020B0604020202020204" pitchFamily="34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F9E9"/>
                    </a:solidFill>
                  </a:tcPr>
                </a:tc>
                <a:tc>
                  <a:txBody>
                    <a:bodyPr/>
                    <a:lstStyle/>
                    <a:p>
                      <a:pPr indent="-226695" algn="ctr">
                        <a:spcBef>
                          <a:spcPts val="400"/>
                        </a:spcBef>
                        <a:spcAft>
                          <a:spcPts val="400"/>
                        </a:spcAft>
                        <a:buNone/>
                      </a:pPr>
                      <a:r>
                        <a:rPr lang="en-GB" sz="1900" b="1" kern="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44.6</a:t>
                      </a:r>
                      <a:endParaRPr lang="en-GB" sz="1900" kern="100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F9E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0440279"/>
                  </a:ext>
                </a:extLst>
              </a:tr>
              <a:tr h="572439">
                <a:tc>
                  <a:txBody>
                    <a:bodyPr/>
                    <a:lstStyle/>
                    <a:p>
                      <a:pPr indent="-226695">
                        <a:spcBef>
                          <a:spcPts val="400"/>
                        </a:spcBef>
                        <a:spcAft>
                          <a:spcPts val="400"/>
                        </a:spcAft>
                        <a:buNone/>
                      </a:pPr>
                      <a:r>
                        <a:rPr lang="en-GB" sz="1900" kern="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Sussex</a:t>
                      </a:r>
                      <a:endParaRPr lang="en-GB" sz="1900" kern="100" dirty="0">
                        <a:effectLst/>
                        <a:latin typeface="Arial" panose="020B0604020202020204" pitchFamily="34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indent="-226695" algn="ctr">
                        <a:spcBef>
                          <a:spcPts val="400"/>
                        </a:spcBef>
                        <a:spcAft>
                          <a:spcPts val="400"/>
                        </a:spcAft>
                        <a:buNone/>
                      </a:pPr>
                      <a:r>
                        <a:rPr lang="en-GB" sz="1900" kern="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74.1</a:t>
                      </a:r>
                      <a:endParaRPr lang="en-GB" sz="1900" kern="100" dirty="0">
                        <a:effectLst/>
                        <a:latin typeface="Arial" panose="020B0604020202020204" pitchFamily="34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indent="-226695" algn="ctr">
                        <a:spcBef>
                          <a:spcPts val="400"/>
                        </a:spcBef>
                        <a:spcAft>
                          <a:spcPts val="400"/>
                        </a:spcAft>
                        <a:buNone/>
                      </a:pPr>
                      <a:r>
                        <a:rPr lang="en-GB" sz="1900" kern="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69.1</a:t>
                      </a:r>
                      <a:endParaRPr lang="en-GB" sz="1900" kern="100" dirty="0">
                        <a:effectLst/>
                        <a:latin typeface="Arial" panose="020B0604020202020204" pitchFamily="34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indent="-226695" algn="ctr">
                        <a:spcBef>
                          <a:spcPts val="400"/>
                        </a:spcBef>
                        <a:spcAft>
                          <a:spcPts val="400"/>
                        </a:spcAft>
                        <a:buNone/>
                      </a:pPr>
                      <a:r>
                        <a:rPr lang="en-GB" sz="1900" kern="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45.9</a:t>
                      </a:r>
                      <a:endParaRPr lang="en-GB" sz="1900" kern="100" dirty="0">
                        <a:effectLst/>
                        <a:latin typeface="Arial" panose="020B0604020202020204" pitchFamily="34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indent="-226695" algn="ctr">
                        <a:spcBef>
                          <a:spcPts val="400"/>
                        </a:spcBef>
                        <a:spcAft>
                          <a:spcPts val="400"/>
                        </a:spcAft>
                        <a:buNone/>
                      </a:pPr>
                      <a:r>
                        <a:rPr lang="en-GB" sz="1900" kern="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42.7</a:t>
                      </a:r>
                      <a:endParaRPr lang="en-GB" sz="1900" kern="100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272433952"/>
                  </a:ext>
                </a:extLst>
              </a:tr>
              <a:tr h="525058">
                <a:tc>
                  <a:txBody>
                    <a:bodyPr/>
                    <a:lstStyle/>
                    <a:p>
                      <a:pPr indent="-226695">
                        <a:spcBef>
                          <a:spcPts val="400"/>
                        </a:spcBef>
                        <a:spcAft>
                          <a:spcPts val="400"/>
                        </a:spcAft>
                        <a:buNone/>
                      </a:pPr>
                      <a:r>
                        <a:rPr lang="en-GB" sz="1900" kern="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Surrey</a:t>
                      </a:r>
                      <a:endParaRPr lang="en-GB" sz="1900" kern="100" dirty="0">
                        <a:effectLst/>
                        <a:latin typeface="Arial" panose="020B0604020202020204" pitchFamily="34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indent="-226695" algn="ctr">
                        <a:spcBef>
                          <a:spcPts val="400"/>
                        </a:spcBef>
                        <a:spcAft>
                          <a:spcPts val="400"/>
                        </a:spcAft>
                        <a:buNone/>
                      </a:pPr>
                      <a:r>
                        <a:rPr lang="en-GB" sz="1900" kern="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76.9</a:t>
                      </a:r>
                      <a:endParaRPr lang="en-GB" sz="1900" kern="100" dirty="0">
                        <a:effectLst/>
                        <a:latin typeface="Arial" panose="020B0604020202020204" pitchFamily="34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indent="-226695" algn="ctr">
                        <a:spcBef>
                          <a:spcPts val="400"/>
                        </a:spcBef>
                        <a:spcAft>
                          <a:spcPts val="400"/>
                        </a:spcAft>
                        <a:buNone/>
                      </a:pPr>
                      <a:r>
                        <a:rPr lang="en-GB" sz="1900" kern="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66.2</a:t>
                      </a:r>
                      <a:endParaRPr lang="en-GB" sz="1900" kern="100" dirty="0">
                        <a:effectLst/>
                        <a:latin typeface="Arial" panose="020B0604020202020204" pitchFamily="34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indent="-226695" algn="ctr">
                        <a:spcBef>
                          <a:spcPts val="400"/>
                        </a:spcBef>
                        <a:spcAft>
                          <a:spcPts val="400"/>
                        </a:spcAft>
                        <a:buNone/>
                      </a:pPr>
                      <a:r>
                        <a:rPr lang="en-GB" sz="1900" kern="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41.3</a:t>
                      </a:r>
                      <a:endParaRPr lang="en-GB" sz="1900" kern="100" dirty="0">
                        <a:effectLst/>
                        <a:latin typeface="Arial" panose="020B0604020202020204" pitchFamily="34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indent="-226695" algn="ctr">
                        <a:spcBef>
                          <a:spcPts val="400"/>
                        </a:spcBef>
                        <a:spcAft>
                          <a:spcPts val="400"/>
                        </a:spcAft>
                        <a:buNone/>
                      </a:pPr>
                      <a:r>
                        <a:rPr lang="en-GB" sz="1900" kern="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37.1</a:t>
                      </a:r>
                      <a:endParaRPr lang="en-GB" sz="1900" kern="100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770522225"/>
                  </a:ext>
                </a:extLst>
              </a:tr>
              <a:tr h="525058">
                <a:tc>
                  <a:txBody>
                    <a:bodyPr/>
                    <a:lstStyle/>
                    <a:p>
                      <a:pPr indent="-226695">
                        <a:spcBef>
                          <a:spcPts val="400"/>
                        </a:spcBef>
                        <a:spcAft>
                          <a:spcPts val="400"/>
                        </a:spcAft>
                        <a:buNone/>
                      </a:pPr>
                      <a:r>
                        <a:rPr lang="en-GB" sz="1900" kern="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Hampshire and IOU</a:t>
                      </a:r>
                      <a:endParaRPr lang="en-GB" sz="1900" kern="100" dirty="0">
                        <a:effectLst/>
                        <a:latin typeface="Arial" panose="020B0604020202020204" pitchFamily="34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indent="-226695" algn="ctr">
                        <a:spcBef>
                          <a:spcPts val="400"/>
                        </a:spcBef>
                        <a:spcAft>
                          <a:spcPts val="400"/>
                        </a:spcAft>
                        <a:buNone/>
                      </a:pPr>
                      <a:r>
                        <a:rPr lang="en-GB" sz="1900" kern="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78.0</a:t>
                      </a:r>
                      <a:endParaRPr lang="en-GB" sz="1900" kern="100" dirty="0">
                        <a:effectLst/>
                        <a:latin typeface="Arial" panose="020B0604020202020204" pitchFamily="34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indent="-226695" algn="ctr">
                        <a:spcBef>
                          <a:spcPts val="400"/>
                        </a:spcBef>
                        <a:spcAft>
                          <a:spcPts val="400"/>
                        </a:spcAft>
                        <a:buNone/>
                      </a:pPr>
                      <a:r>
                        <a:rPr lang="en-GB" sz="1900" kern="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65.5</a:t>
                      </a:r>
                      <a:endParaRPr lang="en-GB" sz="1900" kern="100" dirty="0">
                        <a:effectLst/>
                        <a:latin typeface="Arial" panose="020B0604020202020204" pitchFamily="34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indent="-226695" algn="ctr">
                        <a:spcBef>
                          <a:spcPts val="400"/>
                        </a:spcBef>
                        <a:spcAft>
                          <a:spcPts val="400"/>
                        </a:spcAft>
                        <a:buNone/>
                      </a:pPr>
                      <a:r>
                        <a:rPr lang="en-GB" sz="1900" kern="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44.9</a:t>
                      </a:r>
                      <a:endParaRPr lang="en-GB" sz="1900" kern="100" dirty="0">
                        <a:effectLst/>
                        <a:latin typeface="Arial" panose="020B0604020202020204" pitchFamily="34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indent="-226695" algn="ctr">
                        <a:spcBef>
                          <a:spcPts val="400"/>
                        </a:spcBef>
                        <a:spcAft>
                          <a:spcPts val="400"/>
                        </a:spcAft>
                        <a:buNone/>
                      </a:pPr>
                      <a:r>
                        <a:rPr lang="en-GB" sz="1900" kern="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39.6</a:t>
                      </a:r>
                      <a:endParaRPr lang="en-GB" sz="1900" kern="100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349590633"/>
                  </a:ext>
                </a:extLst>
              </a:tr>
              <a:tr h="525058">
                <a:tc>
                  <a:txBody>
                    <a:bodyPr/>
                    <a:lstStyle/>
                    <a:p>
                      <a:pPr indent="-226695">
                        <a:spcBef>
                          <a:spcPts val="400"/>
                        </a:spcBef>
                        <a:spcAft>
                          <a:spcPts val="400"/>
                        </a:spcAft>
                        <a:buNone/>
                      </a:pPr>
                      <a:r>
                        <a:rPr lang="en-GB" sz="1900" kern="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Kent</a:t>
                      </a:r>
                      <a:endParaRPr lang="en-GB" sz="1900" kern="100" dirty="0">
                        <a:effectLst/>
                        <a:latin typeface="Arial" panose="020B0604020202020204" pitchFamily="34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indent="-226695" algn="ctr">
                        <a:spcBef>
                          <a:spcPts val="400"/>
                        </a:spcBef>
                        <a:spcAft>
                          <a:spcPts val="400"/>
                        </a:spcAft>
                        <a:buNone/>
                      </a:pPr>
                      <a:r>
                        <a:rPr lang="en-GB" sz="1900" kern="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82.4</a:t>
                      </a:r>
                      <a:endParaRPr lang="en-GB" sz="1900" kern="100" dirty="0">
                        <a:effectLst/>
                        <a:latin typeface="Arial" panose="020B0604020202020204" pitchFamily="34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indent="-226695" algn="ctr">
                        <a:spcBef>
                          <a:spcPts val="400"/>
                        </a:spcBef>
                        <a:spcAft>
                          <a:spcPts val="400"/>
                        </a:spcAft>
                        <a:buNone/>
                      </a:pPr>
                      <a:r>
                        <a:rPr lang="en-GB" sz="1900" kern="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65.2</a:t>
                      </a:r>
                      <a:endParaRPr lang="en-GB" sz="1900" kern="100" dirty="0">
                        <a:effectLst/>
                        <a:latin typeface="Arial" panose="020B0604020202020204" pitchFamily="34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indent="-226695" algn="ctr">
                        <a:spcBef>
                          <a:spcPts val="400"/>
                        </a:spcBef>
                        <a:spcAft>
                          <a:spcPts val="400"/>
                        </a:spcAft>
                        <a:buNone/>
                      </a:pPr>
                      <a:r>
                        <a:rPr lang="en-GB" sz="1900" kern="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43.1</a:t>
                      </a:r>
                      <a:endParaRPr lang="en-GB" sz="1900" kern="100" dirty="0">
                        <a:effectLst/>
                        <a:latin typeface="Arial" panose="020B0604020202020204" pitchFamily="34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indent="-226695" algn="ctr">
                        <a:spcBef>
                          <a:spcPts val="400"/>
                        </a:spcBef>
                        <a:spcAft>
                          <a:spcPts val="400"/>
                        </a:spcAft>
                        <a:buNone/>
                      </a:pPr>
                      <a:r>
                        <a:rPr lang="en-GB" sz="1900" kern="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32.5</a:t>
                      </a:r>
                      <a:endParaRPr lang="en-GB" sz="1900" kern="100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663345544"/>
                  </a:ext>
                </a:extLst>
              </a:tr>
              <a:tr h="525058">
                <a:tc>
                  <a:txBody>
                    <a:bodyPr/>
                    <a:lstStyle/>
                    <a:p>
                      <a:pPr indent="-226695">
                        <a:spcBef>
                          <a:spcPts val="400"/>
                        </a:spcBef>
                        <a:spcAft>
                          <a:spcPts val="400"/>
                        </a:spcAft>
                        <a:buNone/>
                      </a:pPr>
                      <a:r>
                        <a:rPr lang="en-GB" sz="1900" b="1" kern="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South East England</a:t>
                      </a:r>
                      <a:endParaRPr lang="en-GB" sz="1900" kern="100" dirty="0">
                        <a:effectLst/>
                        <a:latin typeface="Arial" panose="020B0604020202020204" pitchFamily="34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9F7"/>
                    </a:solidFill>
                  </a:tcPr>
                </a:tc>
                <a:tc>
                  <a:txBody>
                    <a:bodyPr/>
                    <a:lstStyle/>
                    <a:p>
                      <a:pPr indent="-226695" algn="ctr">
                        <a:spcBef>
                          <a:spcPts val="400"/>
                        </a:spcBef>
                        <a:spcAft>
                          <a:spcPts val="400"/>
                        </a:spcAft>
                        <a:buNone/>
                      </a:pPr>
                      <a:r>
                        <a:rPr lang="en-GB" sz="1900" b="1" kern="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76.9</a:t>
                      </a:r>
                      <a:endParaRPr lang="en-GB" sz="1900" kern="100" dirty="0">
                        <a:effectLst/>
                        <a:latin typeface="Arial" panose="020B0604020202020204" pitchFamily="34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9F7"/>
                    </a:solidFill>
                  </a:tcPr>
                </a:tc>
                <a:tc>
                  <a:txBody>
                    <a:bodyPr/>
                    <a:lstStyle/>
                    <a:p>
                      <a:pPr indent="-226695" algn="ctr">
                        <a:spcBef>
                          <a:spcPts val="400"/>
                        </a:spcBef>
                        <a:spcAft>
                          <a:spcPts val="400"/>
                        </a:spcAft>
                        <a:buNone/>
                      </a:pPr>
                      <a:r>
                        <a:rPr lang="en-GB" sz="1900" b="1" kern="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66.9</a:t>
                      </a:r>
                      <a:endParaRPr lang="en-GB" sz="1900" kern="100" dirty="0">
                        <a:effectLst/>
                        <a:latin typeface="Arial" panose="020B0604020202020204" pitchFamily="34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9F7"/>
                    </a:solidFill>
                  </a:tcPr>
                </a:tc>
                <a:tc>
                  <a:txBody>
                    <a:bodyPr/>
                    <a:lstStyle/>
                    <a:p>
                      <a:pPr indent="-226695" algn="ctr">
                        <a:spcBef>
                          <a:spcPts val="400"/>
                        </a:spcBef>
                        <a:spcAft>
                          <a:spcPts val="400"/>
                        </a:spcAft>
                        <a:buNone/>
                      </a:pPr>
                      <a:r>
                        <a:rPr lang="en-GB" sz="1900" b="1" kern="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44.7</a:t>
                      </a:r>
                      <a:endParaRPr lang="en-GB" sz="1900" kern="100" dirty="0">
                        <a:effectLst/>
                        <a:latin typeface="Arial" panose="020B0604020202020204" pitchFamily="34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9F7"/>
                    </a:solidFill>
                  </a:tcPr>
                </a:tc>
                <a:tc>
                  <a:txBody>
                    <a:bodyPr/>
                    <a:lstStyle/>
                    <a:p>
                      <a:pPr indent="-226695" algn="ctr">
                        <a:spcBef>
                          <a:spcPts val="400"/>
                        </a:spcBef>
                        <a:spcAft>
                          <a:spcPts val="400"/>
                        </a:spcAft>
                        <a:buNone/>
                      </a:pPr>
                      <a:r>
                        <a:rPr lang="en-GB" sz="1900" b="1" kern="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40.2</a:t>
                      </a:r>
                      <a:endParaRPr lang="en-GB" sz="1900" kern="100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9F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594159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90596311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EA04C97-9147-2B0A-6368-681BF7A197F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552271"/>
            <a:ext cx="10515600" cy="1325563"/>
          </a:xfrm>
        </p:spPr>
        <p:txBody>
          <a:bodyPr>
            <a:noAutofit/>
          </a:bodyPr>
          <a:lstStyle/>
          <a:p>
            <a:pPr algn="ctr"/>
            <a:r>
              <a:rPr lang="en-GB" sz="4800" b="1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Valuing and investing in both the ‘tangible’ and ‘intangible’ value produced by the voluntary sector</a:t>
            </a:r>
          </a:p>
        </p:txBody>
      </p:sp>
    </p:spTree>
    <p:extLst>
      <p:ext uri="{BB962C8B-B14F-4D97-AF65-F5344CB8AC3E}">
        <p14:creationId xmlns:p14="http://schemas.microsoft.com/office/powerpoint/2010/main" val="322532580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6B7B5EF-736C-F0E5-E9EB-351E6E7F1DC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5329" y="417775"/>
            <a:ext cx="11961340" cy="1325563"/>
          </a:xfrm>
        </p:spPr>
        <p:txBody>
          <a:bodyPr>
            <a:normAutofit fontScale="90000"/>
          </a:bodyPr>
          <a:lstStyle/>
          <a:p>
            <a:pPr algn="ctr"/>
            <a:r>
              <a:rPr lang="en-GB" b="1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The VCSE sector produces value in many ways </a:t>
            </a:r>
            <a:br>
              <a:rPr lang="en-GB" b="1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b="1" i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 some are measurable, some are not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D966E633-8907-11DD-43F4-2A200D46876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47013" y="1743338"/>
            <a:ext cx="9097973" cy="51146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72855736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DE0F59D7-DC0E-93C4-F836-533885D7AAB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057503" y="306130"/>
            <a:ext cx="3134497" cy="6245740"/>
          </a:xfrm>
        </p:spPr>
        <p:txBody>
          <a:bodyPr>
            <a:normAutofit/>
          </a:bodyPr>
          <a:lstStyle/>
          <a:p>
            <a:r>
              <a:rPr lang="en-GB" sz="4000" b="1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Much of the value the VCSE produces on public  health and wellbeing issues sit ‘below the radar’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1D338E2F-E2A8-FF1F-279B-A1E5EF77C29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1211" y="191087"/>
            <a:ext cx="8810367" cy="65077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65396248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EA04C97-9147-2B0A-6368-681BF7A197F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-106702" y="353029"/>
            <a:ext cx="12298701" cy="1325563"/>
          </a:xfrm>
        </p:spPr>
        <p:txBody>
          <a:bodyPr>
            <a:normAutofit fontScale="90000"/>
          </a:bodyPr>
          <a:lstStyle/>
          <a:p>
            <a:pPr algn="ctr"/>
            <a:r>
              <a:rPr lang="en-GB" b="1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Appreciating ‘intangible value’ and supporting VCSE organisations to improve public health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240A2EA-D9C6-2F96-D147-07D96C9B7BA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9493" y="1927654"/>
            <a:ext cx="11292042" cy="4819135"/>
          </a:xfrm>
        </p:spPr>
        <p:txBody>
          <a:bodyPr>
            <a:normAutofit lnSpcReduction="10000"/>
          </a:bodyPr>
          <a:lstStyle/>
          <a:p>
            <a:pPr marL="542925" indent="-542925"/>
            <a:r>
              <a:rPr lang="en-GB" dirty="0">
                <a:solidFill>
                  <a:schemeClr val="tx1">
                    <a:lumMod val="95000"/>
                    <a:lumOff val="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The contribution of the voluntary sector to public health is made in many ways by organisations of many sizes and purposes. </a:t>
            </a:r>
          </a:p>
          <a:p>
            <a:pPr marL="542925" indent="-542925"/>
            <a:r>
              <a:rPr lang="en-GB" dirty="0">
                <a:solidFill>
                  <a:schemeClr val="tx1">
                    <a:lumMod val="95000"/>
                    <a:lumOff val="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Contractual work, which is growing in Thames Valley is funded by public agencies to meet their statutory or strategic objectives.</a:t>
            </a:r>
          </a:p>
          <a:p>
            <a:pPr marL="542925" indent="-542925"/>
            <a:r>
              <a:rPr lang="en-GB" dirty="0">
                <a:solidFill>
                  <a:schemeClr val="tx1">
                    <a:lumMod val="95000"/>
                    <a:lumOff val="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Much of the ‘indirect’ or ‘intangible work’ is funded by the National Lottery, Charitable Trusts and Community Foundations or by other forms of fundraising.</a:t>
            </a:r>
          </a:p>
          <a:p>
            <a:pPr marL="542925" indent="-542925"/>
            <a:r>
              <a:rPr lang="en-GB" dirty="0">
                <a:solidFill>
                  <a:schemeClr val="tx1">
                    <a:lumMod val="95000"/>
                    <a:lumOff val="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Local authorities and the NHS ICB have a bigger role to play in resourcing intangible value produced by the voluntary sector.</a:t>
            </a:r>
          </a:p>
          <a:p>
            <a:pPr marL="542925" indent="-542925"/>
            <a:r>
              <a:rPr lang="en-GB" dirty="0">
                <a:solidFill>
                  <a:schemeClr val="tx1">
                    <a:lumMod val="95000"/>
                    <a:lumOff val="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But they should also use their ‘soft power’ as anchor organisations to influence the encourage investment from other sources.</a:t>
            </a:r>
          </a:p>
        </p:txBody>
      </p:sp>
    </p:spTree>
    <p:extLst>
      <p:ext uri="{BB962C8B-B14F-4D97-AF65-F5344CB8AC3E}">
        <p14:creationId xmlns:p14="http://schemas.microsoft.com/office/powerpoint/2010/main" val="3906952648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5402898B-F675-2696-063B-11C56B4BE55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016043"/>
            <a:ext cx="10515600" cy="2814552"/>
          </a:xfrm>
        </p:spPr>
        <p:txBody>
          <a:bodyPr>
            <a:normAutofit fontScale="90000"/>
          </a:bodyPr>
          <a:lstStyle/>
          <a:p>
            <a:pPr algn="ctr"/>
            <a:r>
              <a:rPr lang="en-GB" sz="2400" b="1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All reports from Third Sector Trends are available here: </a:t>
            </a:r>
            <a:br>
              <a:rPr lang="en-GB" sz="2000" b="1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br>
              <a:rPr lang="en-GB" sz="2000" b="1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  <a:hlinkClick r:id="rId2"/>
              </a:rPr>
            </a:br>
            <a:r>
              <a:rPr lang="en-GB" sz="1800" b="1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  <a:hlinkClick r:id="rId2"/>
              </a:rPr>
              <a:t>https://www.stchads.ac.uk/research/third-sector-trends-in-england-and-wales/publications-from-third-sector-trends/</a:t>
            </a:r>
            <a:br>
              <a:rPr lang="en-GB" sz="1800" b="1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  <a:hlinkClick r:id="rId2"/>
              </a:rPr>
            </a:br>
            <a:br>
              <a:rPr lang="en-GB" sz="1800" b="1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br>
              <a:rPr lang="en-GB" sz="1800" b="1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sz="1800" b="1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Tony Chapman</a:t>
            </a:r>
            <a:br>
              <a:rPr lang="en-GB" sz="1800" b="1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br>
              <a:rPr lang="en-GB" sz="1800" b="1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sz="1800" b="1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St Chad’s College, 18 North Bailey, Durham University, Durham DH1 3RH</a:t>
            </a:r>
            <a:br>
              <a:rPr lang="en-GB" sz="1800" b="1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br>
              <a:rPr lang="en-GB" sz="1800" b="1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sz="1800" b="1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tony.chapman@durham.ac.uk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EB119F72-F61C-6636-1B76-C1DD92732A3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82537" y="4661712"/>
            <a:ext cx="6626926" cy="18594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9116560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729</TotalTime>
  <Words>1358</Words>
  <Application>Microsoft Office PowerPoint</Application>
  <PresentationFormat>Widescreen</PresentationFormat>
  <Paragraphs>342</Paragraphs>
  <Slides>23</Slides>
  <Notes>5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23</vt:i4>
      </vt:variant>
    </vt:vector>
  </HeadingPairs>
  <TitlesOfParts>
    <vt:vector size="29" baseType="lpstr">
      <vt:lpstr>Aptos</vt:lpstr>
      <vt:lpstr>Arial</vt:lpstr>
      <vt:lpstr>Calibri</vt:lpstr>
      <vt:lpstr>Calibri Light</vt:lpstr>
      <vt:lpstr>Wingdings</vt:lpstr>
      <vt:lpstr>Office Theme</vt:lpstr>
      <vt:lpstr>The contribution of the VCSE sector to public health in Thames Valley Key findings from Third Sector Trends</vt:lpstr>
      <vt:lpstr>A comparative study of the voluntary sector</vt:lpstr>
      <vt:lpstr>Sector structure, energy, financial wellbeing and optimism</vt:lpstr>
      <vt:lpstr>The VCSE sector in Thames Valley is large, productive, impactful, confident and resilient</vt:lpstr>
      <vt:lpstr>The VCSE sector in Thames Valley is generally in good financial shape</vt:lpstr>
      <vt:lpstr>PowerPoint Presentation</vt:lpstr>
      <vt:lpstr>Core findings and issues for debate on the contribution of the VCSE to public health and wellbeing</vt:lpstr>
      <vt:lpstr>VCSE sector ‘direct’ interaction with public health agendas</vt:lpstr>
      <vt:lpstr>In most areas, VCSE organisations are becoming more averse to delivering public service contracts [not in East &amp; SE but from very low base]</vt:lpstr>
      <vt:lpstr>PowerPoint Presentation</vt:lpstr>
      <vt:lpstr>Productive intra and inter voluntary sector relationships</vt:lpstr>
      <vt:lpstr>PowerPoint Presentation</vt:lpstr>
      <vt:lpstr>PowerPoint Presentation</vt:lpstr>
      <vt:lpstr>Business support is currently in decline nationally – but not everywhere</vt:lpstr>
      <vt:lpstr>PowerPoint Presentation</vt:lpstr>
      <vt:lpstr>PowerPoint Presentation</vt:lpstr>
      <vt:lpstr>PowerPoint Presentation</vt:lpstr>
      <vt:lpstr>PowerPoint Presentation</vt:lpstr>
      <vt:lpstr>Valuing and investing in both the ‘tangible’ and ‘intangible’ value produced by the voluntary sector</vt:lpstr>
      <vt:lpstr>The VCSE sector produces value in many ways  - some are measurable, some are not</vt:lpstr>
      <vt:lpstr>Much of the value the VCSE produces on public  health and wellbeing issues sit ‘below the radar’</vt:lpstr>
      <vt:lpstr>Appreciating ‘intangible value’ and supporting VCSE organisations to improve public health</vt:lpstr>
      <vt:lpstr>All reports from Third Sector Trends are available here:   https://www.stchads.ac.uk/research/third-sector-trends-in-england-and-wales/publications-from-third-sector-trends/   Tony Chapman  St Chad’s College, 18 North Bailey, Durham University, Durham DH1 3RH  tony.chapman@durham.ac.uk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Third Sector Trends 2022 New findings on sector structure and finances</dc:title>
  <dc:creator>Tony Chapman</dc:creator>
  <cp:lastModifiedBy>A D Chapman</cp:lastModifiedBy>
  <cp:revision>41</cp:revision>
  <dcterms:created xsi:type="dcterms:W3CDTF">2022-12-02T09:18:22Z</dcterms:created>
  <dcterms:modified xsi:type="dcterms:W3CDTF">2026-06-25T08:35:21Z</dcterms:modified>
</cp:coreProperties>
</file>