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6" r:id="rId2"/>
    <p:sldId id="297" r:id="rId3"/>
    <p:sldId id="296" r:id="rId4"/>
    <p:sldId id="300" r:id="rId5"/>
    <p:sldId id="301" r:id="rId6"/>
    <p:sldId id="302" r:id="rId7"/>
    <p:sldId id="305" r:id="rId8"/>
    <p:sldId id="299" r:id="rId9"/>
    <p:sldId id="282" r:id="rId10"/>
    <p:sldId id="283" r:id="rId11"/>
    <p:sldId id="286" r:id="rId12"/>
    <p:sldId id="289" r:id="rId13"/>
    <p:sldId id="287" r:id="rId14"/>
    <p:sldId id="288" r:id="rId15"/>
    <p:sldId id="291" r:id="rId16"/>
    <p:sldId id="265" r:id="rId17"/>
    <p:sldId id="257" r:id="rId18"/>
    <p:sldId id="258" r:id="rId19"/>
    <p:sldId id="259" r:id="rId20"/>
    <p:sldId id="261" r:id="rId21"/>
    <p:sldId id="260" r:id="rId22"/>
    <p:sldId id="263" r:id="rId23"/>
    <p:sldId id="303" r:id="rId24"/>
    <p:sldId id="304" r:id="rId25"/>
  </p:sldIdLst>
  <p:sldSz cx="9144000" cy="6858000" type="screen4x3"/>
  <p:notesSz cx="6808788" cy="99409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60"/>
  </p:normalViewPr>
  <p:slideViewPr>
    <p:cSldViewPr>
      <p:cViewPr varScale="1">
        <p:scale>
          <a:sx n="67" d="100"/>
          <a:sy n="67" d="100"/>
        </p:scale>
        <p:origin x="16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887" cy="498725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297" y="0"/>
            <a:ext cx="2949887" cy="498725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>
              <a:defRPr sz="1200"/>
            </a:lvl1pPr>
          </a:lstStyle>
          <a:p>
            <a:fld id="{84637101-CA5A-48DC-ACD2-0AD12003BF1C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200"/>
            <a:ext cx="2949887" cy="498725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297" y="9442200"/>
            <a:ext cx="2949887" cy="498725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>
              <a:defRPr sz="1200"/>
            </a:lvl1pPr>
          </a:lstStyle>
          <a:p>
            <a:fld id="{00A44C24-9469-4E6B-90D6-0C17AF1BA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121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887" cy="497127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297" y="0"/>
            <a:ext cx="2949887" cy="497127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061A97A-B2C6-4443-9D80-D60F1B05CC6C}" type="datetimeFigureOut">
              <a:rPr lang="en-GB"/>
              <a:pPr>
                <a:defRPr/>
              </a:pPr>
              <a:t>20/09/2018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73638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1" tIns="46090" rIns="92181" bIns="4609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361" y="4721900"/>
            <a:ext cx="5446068" cy="4474136"/>
          </a:xfrm>
          <a:prstGeom prst="rect">
            <a:avLst/>
          </a:prstGeom>
        </p:spPr>
        <p:txBody>
          <a:bodyPr vert="horz" lIns="92181" tIns="46090" rIns="92181" bIns="4609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200"/>
            <a:ext cx="2949887" cy="497126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297" y="9442200"/>
            <a:ext cx="2949887" cy="497126"/>
          </a:xfrm>
          <a:prstGeom prst="rect">
            <a:avLst/>
          </a:prstGeom>
        </p:spPr>
        <p:txBody>
          <a:bodyPr vert="horz" wrap="square" lIns="92181" tIns="46090" rIns="92181" bIns="460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0AB430D-BA96-40F6-818D-A37F18CDFF4E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765605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mbc_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4"/>
          <a:stretch>
            <a:fillRect/>
          </a:stretch>
        </p:blipFill>
        <p:spPr bwMode="auto">
          <a:xfrm>
            <a:off x="5796136" y="116632"/>
            <a:ext cx="3168650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2060848"/>
            <a:ext cx="7772400" cy="21522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3580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027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93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2171700"/>
            <a:ext cx="4038600" cy="3489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2171700"/>
            <a:ext cx="4038600" cy="3489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518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77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77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920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996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222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3008313" cy="670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5"/>
            <a:ext cx="5111750" cy="525658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5861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977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819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4048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660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908397"/>
            <a:ext cx="2057400" cy="496887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908397"/>
            <a:ext cx="6019800" cy="4968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97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836712"/>
            <a:ext cx="8229600" cy="9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171700"/>
            <a:ext cx="8229600" cy="348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Shahda_khan@middlesbrough.gov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76672"/>
            <a:ext cx="8229600" cy="1358478"/>
          </a:xfrm>
        </p:spPr>
        <p:txBody>
          <a:bodyPr/>
          <a:lstStyle/>
          <a:p>
            <a:r>
              <a:rPr lang="en-GB" sz="3600" dirty="0">
                <a:latin typeface="Arial"/>
                <a:cs typeface="Arial"/>
              </a:rPr>
              <a:t>Middlesbrough’s Approach to Resettlement of Refugees and Migrants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3645024"/>
            <a:ext cx="5760640" cy="681236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Shahda Khan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Strategic Cohesion and Migration Manager </a:t>
            </a:r>
          </a:p>
        </p:txBody>
      </p:sp>
    </p:spTree>
    <p:extLst>
      <p:ext uri="{BB962C8B-B14F-4D97-AF65-F5344CB8AC3E}">
        <p14:creationId xmlns:p14="http://schemas.microsoft.com/office/powerpoint/2010/main" val="1260130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836712"/>
            <a:ext cx="8229600" cy="998438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Migration and Integration  2004-2017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Asylum Support Team</a:t>
            </a:r>
          </a:p>
          <a:p>
            <a:r>
              <a:rPr lang="en-US" dirty="0"/>
              <a:t>Cohesion Pathfinder</a:t>
            </a:r>
          </a:p>
          <a:p>
            <a:r>
              <a:rPr lang="en-US" dirty="0"/>
              <a:t>Middlesbrough Cohesion Partnership</a:t>
            </a:r>
          </a:p>
          <a:p>
            <a:r>
              <a:rPr lang="en-US" dirty="0"/>
              <a:t>Middlesbrough Interfaith Network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16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Migration &amp; Integration 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CVF Response </a:t>
            </a:r>
          </a:p>
          <a:p>
            <a:r>
              <a:rPr lang="en-US" dirty="0"/>
              <a:t>Community Hubs</a:t>
            </a:r>
          </a:p>
          <a:p>
            <a:r>
              <a:rPr lang="en-US" dirty="0"/>
              <a:t>EMAT</a:t>
            </a:r>
          </a:p>
          <a:p>
            <a:r>
              <a:rPr lang="en-US" dirty="0"/>
              <a:t>NE Strategic Migration Partnership</a:t>
            </a:r>
          </a:p>
          <a:p>
            <a:r>
              <a:rPr lang="en-US" dirty="0"/>
              <a:t>CMF</a:t>
            </a:r>
          </a:p>
          <a:p>
            <a:r>
              <a:rPr lang="en-US" dirty="0"/>
              <a:t>Stronger Communities Middlesbrough </a:t>
            </a:r>
          </a:p>
        </p:txBody>
      </p:sp>
    </p:spTree>
    <p:extLst>
      <p:ext uri="{BB962C8B-B14F-4D97-AF65-F5344CB8AC3E}">
        <p14:creationId xmlns:p14="http://schemas.microsoft.com/office/powerpoint/2010/main" val="1557102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CVF Sector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TVoS</a:t>
            </a:r>
          </a:p>
          <a:p>
            <a:r>
              <a:rPr lang="en-US" dirty="0"/>
              <a:t>RRF and Cleveland Police</a:t>
            </a:r>
          </a:p>
          <a:p>
            <a:r>
              <a:rPr lang="en-US" dirty="0"/>
              <a:t>mima</a:t>
            </a:r>
          </a:p>
          <a:p>
            <a:r>
              <a:rPr lang="en-US" dirty="0"/>
              <a:t>MEC</a:t>
            </a:r>
          </a:p>
          <a:p>
            <a:r>
              <a:rPr lang="en-US" dirty="0"/>
              <a:t>MFC</a:t>
            </a:r>
          </a:p>
          <a:p>
            <a:r>
              <a:rPr lang="en-US" dirty="0"/>
              <a:t>Teesside University</a:t>
            </a:r>
          </a:p>
        </p:txBody>
      </p:sp>
    </p:spTree>
    <p:extLst>
      <p:ext uri="{BB962C8B-B14F-4D97-AF65-F5344CB8AC3E}">
        <p14:creationId xmlns:p14="http://schemas.microsoft.com/office/powerpoint/2010/main" val="15100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836712"/>
            <a:ext cx="8229600" cy="1152128"/>
          </a:xfrm>
        </p:spPr>
        <p:txBody>
          <a:bodyPr/>
          <a:lstStyle/>
          <a:p>
            <a:r>
              <a:rPr lang="en-US" dirty="0"/>
              <a:t>Hubs and Ethnic Minority Achievement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Range of activities/groups/events</a:t>
            </a:r>
          </a:p>
          <a:p>
            <a:r>
              <a:rPr lang="en-US" dirty="0"/>
              <a:t>Welcome New Arrivals</a:t>
            </a:r>
          </a:p>
          <a:p>
            <a:r>
              <a:rPr lang="en-US" dirty="0"/>
              <a:t>Language Support</a:t>
            </a:r>
          </a:p>
          <a:p>
            <a:r>
              <a:rPr lang="en-US" dirty="0"/>
              <a:t>Drop In Sessions</a:t>
            </a:r>
          </a:p>
          <a:p>
            <a:r>
              <a:rPr lang="en-US" dirty="0"/>
              <a:t>Ongoing Support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51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 Strategic Migration Partnership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Hosted by Middlesbrough Council</a:t>
            </a:r>
          </a:p>
          <a:p>
            <a:r>
              <a:rPr lang="en-US" dirty="0"/>
              <a:t>Link between ‘us’ and the Home Office</a:t>
            </a:r>
          </a:p>
          <a:p>
            <a:r>
              <a:rPr lang="en-US" dirty="0"/>
              <a:t>Thematic Sub Groups</a:t>
            </a:r>
          </a:p>
          <a:p>
            <a:r>
              <a:rPr lang="en-US" dirty="0"/>
              <a:t>Identify and Respond to Emerging Issues </a:t>
            </a:r>
          </a:p>
        </p:txBody>
      </p:sp>
    </p:spTree>
    <p:extLst>
      <p:ext uri="{BB962C8B-B14F-4D97-AF65-F5344CB8AC3E}">
        <p14:creationId xmlns:p14="http://schemas.microsoft.com/office/powerpoint/2010/main" val="2223194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796207"/>
              </p:ext>
            </p:extLst>
          </p:nvPr>
        </p:nvGraphicFramePr>
        <p:xfrm>
          <a:off x="92074" y="188639"/>
          <a:ext cx="8584381" cy="58348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cument" r:id="rId3" imgW="10219791" imgH="7061389" progId="Word.Document.8">
                  <p:embed/>
                </p:oleObj>
              </mc:Choice>
              <mc:Fallback>
                <p:oleObj name="Document" r:id="rId3" imgW="10219791" imgH="7061389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188639"/>
                        <a:ext cx="8584381" cy="58348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3794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620688"/>
            <a:ext cx="8229600" cy="998438"/>
          </a:xfrm>
        </p:spPr>
        <p:txBody>
          <a:bodyPr/>
          <a:lstStyle/>
          <a:p>
            <a:r>
              <a:rPr lang="en-US" dirty="0"/>
              <a:t>CMF Programme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844824"/>
            <a:ext cx="8229600" cy="381620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Three projects:</a:t>
            </a:r>
          </a:p>
          <a:p>
            <a:r>
              <a:rPr lang="en-US" dirty="0"/>
              <a:t>Data Mapping</a:t>
            </a:r>
          </a:p>
          <a:p>
            <a:r>
              <a:rPr lang="en-US" dirty="0"/>
              <a:t>Education </a:t>
            </a:r>
          </a:p>
          <a:p>
            <a:r>
              <a:rPr lang="en-US" dirty="0"/>
              <a:t>Cohesion</a:t>
            </a:r>
          </a:p>
          <a:p>
            <a:r>
              <a:rPr lang="en-US" dirty="0"/>
              <a:t>LASO </a:t>
            </a:r>
          </a:p>
          <a:p>
            <a:r>
              <a:rPr lang="en-US" dirty="0"/>
              <a:t>Independent Evaluation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282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dirty="0"/>
            </a:br>
            <a:r>
              <a:rPr lang="en-GB" dirty="0"/>
              <a:t>Stronger Communities Middlesbrough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SCM focus on  three priority wards, Newport, North Ormesby and Thorntree/Brambles Farm</a:t>
            </a:r>
          </a:p>
          <a:p>
            <a:r>
              <a:rPr lang="en-GB" sz="2400" dirty="0"/>
              <a:t>Primary aim is to work with residents both from the settled and the migrant communities; support them to gain a greater understanding of each other </a:t>
            </a:r>
          </a:p>
          <a:p>
            <a:r>
              <a:rPr lang="en-GB" sz="2400" dirty="0"/>
              <a:t>Also for agencies to have a better understanding of what support local communities need</a:t>
            </a:r>
          </a:p>
          <a:p>
            <a:r>
              <a:rPr lang="en-GB" sz="2400" dirty="0"/>
              <a:t>Recognise the positive contributions of all our communities</a:t>
            </a:r>
          </a:p>
        </p:txBody>
      </p:sp>
    </p:spTree>
    <p:extLst>
      <p:ext uri="{BB962C8B-B14F-4D97-AF65-F5344CB8AC3E}">
        <p14:creationId xmlns:p14="http://schemas.microsoft.com/office/powerpoint/2010/main" val="237310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17"/>
    </mc:Choice>
    <mc:Fallback xmlns="">
      <p:transition spd="slow" advTm="3641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Have We Done to Date?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Connected with  local residents  and organisations </a:t>
            </a:r>
          </a:p>
          <a:p>
            <a:r>
              <a:rPr lang="en-GB" sz="2400" dirty="0"/>
              <a:t>Engaged with local residents who don’t access services </a:t>
            </a:r>
          </a:p>
          <a:p>
            <a:r>
              <a:rPr lang="en-GB" sz="2400" dirty="0"/>
              <a:t>Collaboration with local services and internal colleagues that work with residents   </a:t>
            </a:r>
          </a:p>
          <a:p>
            <a:r>
              <a:rPr lang="en-GB" sz="2400" dirty="0"/>
              <a:t>Hosted a number of CommUnity Conversations</a:t>
            </a:r>
          </a:p>
          <a:p>
            <a:r>
              <a:rPr lang="en-GB" sz="2400" dirty="0"/>
              <a:t>Delivered three funding workshops</a:t>
            </a:r>
          </a:p>
          <a:p>
            <a:r>
              <a:rPr lang="en-GB" sz="2400" dirty="0"/>
              <a:t>Identified residents for Advisory Groups in each ward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32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738"/>
    </mc:Choice>
    <mc:Fallback xmlns="">
      <p:transition spd="slow" advTm="8673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CommUNITY Conversations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Provided a safe open space for local residents to discuss their experiences of living in their neighbourhood &amp; discuss  challenges and concerns</a:t>
            </a:r>
          </a:p>
          <a:p>
            <a:r>
              <a:rPr lang="en-GB" sz="2400" dirty="0"/>
              <a:t>CommUNITY Conversations and the one to one surveys with local residents have supported the development of the orientation presentation</a:t>
            </a:r>
          </a:p>
          <a:p>
            <a:r>
              <a:rPr lang="en-GB" sz="2400" dirty="0"/>
              <a:t>Identified that an online directory is needed of both council departments and external agencies</a:t>
            </a:r>
          </a:p>
        </p:txBody>
      </p:sp>
    </p:spTree>
    <p:extLst>
      <p:ext uri="{BB962C8B-B14F-4D97-AF65-F5344CB8AC3E}">
        <p14:creationId xmlns:p14="http://schemas.microsoft.com/office/powerpoint/2010/main" val="1139067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988" b="10988"/>
          <a:stretch>
            <a:fillRect/>
          </a:stretch>
        </p:blipFill>
        <p:spPr>
          <a:xfrm>
            <a:off x="1792288" y="836711"/>
            <a:ext cx="5486400" cy="4530627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0545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Funding Workshops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Funding is open to Voluntary, Community and faith groups</a:t>
            </a:r>
          </a:p>
          <a:p>
            <a:r>
              <a:rPr lang="en-GB" sz="2400" dirty="0"/>
              <a:t>£20,000 was allocated to each priority wards and each group can apply for up to  £2,000</a:t>
            </a:r>
          </a:p>
          <a:p>
            <a:r>
              <a:rPr lang="en-GB" sz="2400" dirty="0"/>
              <a:t>Workshops are an  opportunity for community groups to gain knowledge on how to apply for grant funding</a:t>
            </a:r>
          </a:p>
          <a:p>
            <a:r>
              <a:rPr lang="en-GB" sz="2400" dirty="0"/>
              <a:t>Equal access regarding funding opportunities essential to address sense of ‘unfairness’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530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Advisory Groups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Stronger Communities Middlesbrough’s aim is to create a </a:t>
            </a:r>
            <a:r>
              <a:rPr lang="en-GB" sz="2400" b="1" dirty="0"/>
              <a:t>fairer</a:t>
            </a:r>
            <a:r>
              <a:rPr lang="en-GB" sz="2400" dirty="0"/>
              <a:t>, </a:t>
            </a:r>
            <a:r>
              <a:rPr lang="en-GB" sz="2400" b="1" dirty="0"/>
              <a:t>safer</a:t>
            </a:r>
            <a:r>
              <a:rPr lang="en-GB" sz="2400" dirty="0"/>
              <a:t>, and </a:t>
            </a:r>
            <a:r>
              <a:rPr lang="en-GB" sz="2400" b="1" dirty="0"/>
              <a:t>stronger</a:t>
            </a:r>
            <a:r>
              <a:rPr lang="en-GB" sz="2400" dirty="0"/>
              <a:t> community for all</a:t>
            </a:r>
          </a:p>
          <a:p>
            <a:r>
              <a:rPr lang="en-GB" sz="2400" dirty="0"/>
              <a:t>Advisory Members  are  key community connectors to help engage and encourage local residents to participate and contribute</a:t>
            </a:r>
          </a:p>
          <a:p>
            <a:r>
              <a:rPr lang="en-GB" sz="2400" dirty="0"/>
              <a:t>Membership is reflective of local communities 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82528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131" b="5131"/>
          <a:stretch>
            <a:fillRect/>
          </a:stretch>
        </p:blipFill>
        <p:spPr>
          <a:xfrm>
            <a:off x="1792288" y="836711"/>
            <a:ext cx="5486400" cy="511256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111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096" y="404664"/>
            <a:ext cx="8229600" cy="1152128"/>
          </a:xfrm>
        </p:spPr>
        <p:txBody>
          <a:bodyPr/>
          <a:lstStyle/>
          <a:p>
            <a:r>
              <a:rPr lang="en-GB" sz="4000" dirty="0"/>
              <a:t>Welcoming New Migrants to Middlesbrough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096" y="1645276"/>
            <a:ext cx="8525392" cy="4087980"/>
          </a:xfrm>
        </p:spPr>
        <p:txBody>
          <a:bodyPr/>
          <a:lstStyle/>
          <a:p>
            <a:pPr marL="0" indent="0" algn="just">
              <a:buNone/>
            </a:pPr>
            <a:r>
              <a:rPr lang="en-GB" sz="3600" dirty="0"/>
              <a:t>Working with new migrants -10 years or less in Middlesbrough:</a:t>
            </a:r>
          </a:p>
          <a:p>
            <a:pPr algn="just"/>
            <a:r>
              <a:rPr lang="en-GB" sz="3600" dirty="0"/>
              <a:t>Orientation Pack</a:t>
            </a:r>
          </a:p>
          <a:p>
            <a:pPr algn="just"/>
            <a:r>
              <a:rPr lang="en-GB" sz="3600" dirty="0"/>
              <a:t>Volunteering</a:t>
            </a:r>
          </a:p>
          <a:p>
            <a:pPr algn="just"/>
            <a:r>
              <a:rPr lang="en-GB" sz="3600" dirty="0"/>
              <a:t>Safeguarding</a:t>
            </a:r>
          </a:p>
          <a:p>
            <a:pPr marL="0" indent="0" algn="just">
              <a:buNone/>
            </a:pPr>
            <a:r>
              <a:rPr lang="en-GB" sz="3600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001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04664"/>
            <a:ext cx="8229600" cy="998438"/>
          </a:xfrm>
        </p:spPr>
        <p:txBody>
          <a:bodyPr/>
          <a:lstStyle/>
          <a:p>
            <a:r>
              <a:rPr lang="en-GB" dirty="0"/>
              <a:t>Orientation Pack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58" y="1628800"/>
            <a:ext cx="8229600" cy="4032448"/>
          </a:xfrm>
        </p:spPr>
        <p:txBody>
          <a:bodyPr/>
          <a:lstStyle/>
          <a:p>
            <a:pPr algn="just"/>
            <a:r>
              <a:rPr lang="en-GB" dirty="0"/>
              <a:t>2 Presentations; SCM and Police</a:t>
            </a:r>
          </a:p>
          <a:p>
            <a:pPr algn="just"/>
            <a:r>
              <a:rPr lang="en-GB" dirty="0"/>
              <a:t>Priority Wards; Central, Newport/Gresham and North Ormesby</a:t>
            </a:r>
          </a:p>
          <a:p>
            <a:pPr algn="just"/>
            <a:r>
              <a:rPr lang="en-GB" dirty="0"/>
              <a:t>Delivered by SCM team, Cleveland Police and volunteer Interpreters</a:t>
            </a:r>
          </a:p>
          <a:p>
            <a:pPr lvl="0"/>
            <a:r>
              <a:rPr lang="en-GB" dirty="0">
                <a:solidFill>
                  <a:srgbClr val="000000"/>
                </a:solidFill>
              </a:rPr>
              <a:t>Include a list of Support Services/key contacts </a:t>
            </a:r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1255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559" y="332656"/>
            <a:ext cx="8229600" cy="998438"/>
          </a:xfrm>
        </p:spPr>
        <p:txBody>
          <a:bodyPr/>
          <a:lstStyle/>
          <a:p>
            <a:r>
              <a:rPr lang="en-GB" dirty="0"/>
              <a:t>SCM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715" y="1331094"/>
            <a:ext cx="8229600" cy="4546178"/>
          </a:xfrm>
        </p:spPr>
        <p:txBody>
          <a:bodyPr/>
          <a:lstStyle/>
          <a:p>
            <a:pPr marL="0" indent="0" algn="just">
              <a:buNone/>
            </a:pPr>
            <a:r>
              <a:rPr lang="en-GB" sz="2800" dirty="0"/>
              <a:t>Provide information on wide range of issues including:</a:t>
            </a:r>
          </a:p>
          <a:p>
            <a:pPr algn="just"/>
            <a:r>
              <a:rPr lang="en-GB" sz="2800" dirty="0"/>
              <a:t>How to register with a GP</a:t>
            </a:r>
          </a:p>
          <a:p>
            <a:pPr algn="just"/>
            <a:r>
              <a:rPr lang="en-GB" sz="2800" dirty="0"/>
              <a:t>Bins and Recycling</a:t>
            </a:r>
          </a:p>
          <a:p>
            <a:pPr algn="just"/>
            <a:r>
              <a:rPr lang="en-GB" sz="2800" dirty="0"/>
              <a:t>Parenting and Safeguarding</a:t>
            </a:r>
          </a:p>
          <a:p>
            <a:pPr algn="just"/>
            <a:r>
              <a:rPr lang="en-GB" sz="2800" dirty="0"/>
              <a:t>Middlesbrough Council Services</a:t>
            </a:r>
          </a:p>
          <a:p>
            <a:pPr algn="just"/>
            <a:r>
              <a:rPr lang="en-GB" sz="2800" dirty="0"/>
              <a:t>Housing Issues</a:t>
            </a:r>
          </a:p>
          <a:p>
            <a:pPr marL="0" indent="0" algn="just">
              <a:buNone/>
            </a:pPr>
            <a:r>
              <a:rPr lang="en-GB" sz="2800" dirty="0"/>
              <a:t>We have consulted with numerous residents  &amp;  R.R.F, MAP, Cleveland Police and volunteers who will be involved in the project</a:t>
            </a:r>
          </a:p>
        </p:txBody>
      </p:sp>
    </p:spTree>
    <p:extLst>
      <p:ext uri="{BB962C8B-B14F-4D97-AF65-F5344CB8AC3E}">
        <p14:creationId xmlns:p14="http://schemas.microsoft.com/office/powerpoint/2010/main" val="3469351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961" y="332656"/>
            <a:ext cx="8229600" cy="998438"/>
          </a:xfrm>
        </p:spPr>
        <p:txBody>
          <a:bodyPr/>
          <a:lstStyle/>
          <a:p>
            <a:r>
              <a:rPr lang="en-GB" dirty="0"/>
              <a:t>Police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796" y="1484784"/>
            <a:ext cx="8229600" cy="417646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An introduction to some UK laws including:</a:t>
            </a:r>
          </a:p>
          <a:p>
            <a:r>
              <a:rPr lang="en-GB" dirty="0"/>
              <a:t>How to contact emergency services</a:t>
            </a:r>
          </a:p>
          <a:p>
            <a:r>
              <a:rPr lang="en-GB" dirty="0"/>
              <a:t>UK laws on Sex and relationships</a:t>
            </a:r>
          </a:p>
          <a:p>
            <a:r>
              <a:rPr lang="en-GB" dirty="0"/>
              <a:t>Driving legally &amp; safely</a:t>
            </a:r>
          </a:p>
          <a:p>
            <a:r>
              <a:rPr lang="en-GB" dirty="0"/>
              <a:t>Domestic Abuse</a:t>
            </a:r>
          </a:p>
          <a:p>
            <a:r>
              <a:rPr lang="en-GB" dirty="0"/>
              <a:t>Equality, Hate Crime and Social Inclusion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6097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096" y="260648"/>
            <a:ext cx="8229600" cy="998438"/>
          </a:xfrm>
        </p:spPr>
        <p:txBody>
          <a:bodyPr/>
          <a:lstStyle/>
          <a:p>
            <a:r>
              <a:rPr lang="en-GB" dirty="0"/>
              <a:t>Volunteers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096" y="1124744"/>
            <a:ext cx="8229600" cy="4364062"/>
          </a:xfrm>
        </p:spPr>
        <p:txBody>
          <a:bodyPr/>
          <a:lstStyle/>
          <a:p>
            <a:r>
              <a:rPr lang="en-GB" dirty="0"/>
              <a:t>Promote volunteering more effectively  to the communities we are working with</a:t>
            </a:r>
          </a:p>
          <a:p>
            <a:r>
              <a:rPr lang="en-GB" dirty="0"/>
              <a:t>Volunteer translators who provide assistance with the delivery of the presentations ( Accreditation) </a:t>
            </a:r>
          </a:p>
          <a:p>
            <a:r>
              <a:rPr lang="en-GB" dirty="0"/>
              <a:t>Create and identify more volunteer opportunities to enable communities to work closely together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493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260648"/>
            <a:ext cx="8229600" cy="998438"/>
          </a:xfrm>
        </p:spPr>
        <p:txBody>
          <a:bodyPr/>
          <a:lstStyle/>
          <a:p>
            <a:r>
              <a:rPr lang="en-GB" dirty="0"/>
              <a:t>Volunteer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832" y="1484784"/>
            <a:ext cx="8229600" cy="3489325"/>
          </a:xfrm>
        </p:spPr>
        <p:txBody>
          <a:bodyPr/>
          <a:lstStyle/>
          <a:p>
            <a:pPr algn="just"/>
            <a:r>
              <a:rPr lang="en-GB" sz="2800" dirty="0"/>
              <a:t>Following discussions with Volunteer organisations, we have created some guidelines as part of a policy  in regards to RAAS (Refugee and Asylum Seeker) Volunteers.</a:t>
            </a:r>
          </a:p>
          <a:p>
            <a:pPr algn="just"/>
            <a:r>
              <a:rPr lang="en-GB" sz="2800" dirty="0"/>
              <a:t>This will be implemented into Middlesbrough Council’s volunteer policy and to support other V.C.S groups to recruit more volunteers from diverse communities.</a:t>
            </a:r>
          </a:p>
          <a:p>
            <a:pPr algn="just"/>
            <a:r>
              <a:rPr lang="en-GB" sz="2800" dirty="0"/>
              <a:t>Welcome any feedback</a:t>
            </a:r>
          </a:p>
        </p:txBody>
      </p:sp>
    </p:spTree>
    <p:extLst>
      <p:ext uri="{BB962C8B-B14F-4D97-AF65-F5344CB8AC3E}">
        <p14:creationId xmlns:p14="http://schemas.microsoft.com/office/powerpoint/2010/main" val="889999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620688"/>
            <a:ext cx="8229600" cy="998438"/>
          </a:xfrm>
        </p:spPr>
        <p:txBody>
          <a:bodyPr/>
          <a:lstStyle/>
          <a:p>
            <a:r>
              <a:rPr lang="en-GB" dirty="0"/>
              <a:t>Safeguarding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619126"/>
            <a:ext cx="8229600" cy="4041899"/>
          </a:xfrm>
        </p:spPr>
        <p:txBody>
          <a:bodyPr/>
          <a:lstStyle/>
          <a:p>
            <a:r>
              <a:rPr lang="en-GB" dirty="0"/>
              <a:t>As part of the Orientation strand we are delivering safeguarding awareness:</a:t>
            </a:r>
          </a:p>
          <a:p>
            <a:r>
              <a:rPr lang="en-GB" dirty="0"/>
              <a:t>Sessions  for communities on relevant issues including child protection, HBV &amp; FGM</a:t>
            </a:r>
          </a:p>
          <a:p>
            <a:r>
              <a:rPr lang="en-GB" dirty="0"/>
              <a:t>Workshops for Practitioners on better understanding needs of new &amp; emerging communities</a:t>
            </a:r>
          </a:p>
        </p:txBody>
      </p:sp>
    </p:spTree>
    <p:extLst>
      <p:ext uri="{BB962C8B-B14F-4D97-AF65-F5344CB8AC3E}">
        <p14:creationId xmlns:p14="http://schemas.microsoft.com/office/powerpoint/2010/main" val="2657397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620688"/>
            <a:ext cx="8229600" cy="1080120"/>
          </a:xfrm>
        </p:spPr>
        <p:txBody>
          <a:bodyPr/>
          <a:lstStyle/>
          <a:p>
            <a:r>
              <a:rPr lang="en-GB" dirty="0"/>
              <a:t>What’s Next?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772816"/>
            <a:ext cx="8229600" cy="3888209"/>
          </a:xfrm>
        </p:spPr>
        <p:txBody>
          <a:bodyPr/>
          <a:lstStyle/>
          <a:p>
            <a:r>
              <a:rPr lang="en-GB" sz="2400" dirty="0"/>
              <a:t>Second round of CommUNITY Conversations</a:t>
            </a:r>
          </a:p>
          <a:p>
            <a:r>
              <a:rPr lang="en-GB" sz="2400" dirty="0"/>
              <a:t>Story Telling Workshops</a:t>
            </a:r>
          </a:p>
          <a:p>
            <a:r>
              <a:rPr lang="en-GB" sz="2400" dirty="0"/>
              <a:t>Conflict Resolution Workshops ( CTM)</a:t>
            </a:r>
          </a:p>
          <a:p>
            <a:r>
              <a:rPr lang="en-GB" sz="2400" dirty="0"/>
              <a:t>Acts of Kindness</a:t>
            </a:r>
          </a:p>
          <a:p>
            <a:r>
              <a:rPr lang="en-GB" sz="2400" dirty="0"/>
              <a:t>Localised Cultural events</a:t>
            </a:r>
          </a:p>
          <a:p>
            <a:r>
              <a:rPr lang="en-GB" sz="2400" dirty="0"/>
              <a:t>Second round of Funding Programme and Workshops </a:t>
            </a:r>
          </a:p>
          <a:p>
            <a:r>
              <a:rPr lang="en-GB" sz="2400" dirty="0"/>
              <a:t>Final round of CommuUNITY Conversations</a:t>
            </a:r>
          </a:p>
          <a:p>
            <a:r>
              <a:rPr lang="en-GB" sz="2400" dirty="0"/>
              <a:t>Award Ceremony- for  all those involved in SCM Project</a:t>
            </a:r>
          </a:p>
          <a:p>
            <a:r>
              <a:rPr lang="en-GB" sz="2400" dirty="0"/>
              <a:t>Learning from SCM to embedded into service delivery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5173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listening, any questions?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dirty="0">
                <a:hlinkClick r:id="rId2"/>
              </a:rPr>
              <a:t>shahda_khan@middlesbrough.gov.uk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993008"/>
      </p:ext>
    </p:extLst>
  </p:cSld>
  <p:clrMapOvr>
    <a:masterClrMapping/>
  </p:clrMapOvr>
</p:sld>
</file>

<file path=ppt/theme/theme1.xml><?xml version="1.0" encoding="utf-8"?>
<a:theme xmlns:a="http://schemas.openxmlformats.org/drawingml/2006/main" name="~2681521">
  <a:themeElements>
    <a:clrScheme name="~268152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~26815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~268152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268152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268152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268152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268152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268152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68152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68152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68152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68152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68152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68152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C:\DOCUME~1\mce143\LOCALS~1\Temp\notes6030C8\~2681521.pot</Template>
  <TotalTime>5285</TotalTime>
  <Words>745</Words>
  <Application>Microsoft Office PowerPoint</Application>
  <PresentationFormat>On-screen Show (4:3)</PresentationFormat>
  <Paragraphs>122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~2681521</vt:lpstr>
      <vt:lpstr>Document</vt:lpstr>
      <vt:lpstr>Middlesbrough’s Approach to Resettlement of Refugees and Migrants</vt:lpstr>
      <vt:lpstr> Migration and Integration  2004-2017 </vt:lpstr>
      <vt:lpstr>Migration &amp; Integration 2018</vt:lpstr>
      <vt:lpstr>CVF Sector Response</vt:lpstr>
      <vt:lpstr>Hubs and Ethnic Minority Achievement Team</vt:lpstr>
      <vt:lpstr>NE Strategic Migration Partnership  </vt:lpstr>
      <vt:lpstr>PowerPoint Presentation</vt:lpstr>
      <vt:lpstr>CMF Programme</vt:lpstr>
      <vt:lpstr> Stronger Communities Middlesbrough </vt:lpstr>
      <vt:lpstr>What Have We Done to Date?</vt:lpstr>
      <vt:lpstr>CommUNITY Conversations</vt:lpstr>
      <vt:lpstr>PowerPoint Presentation</vt:lpstr>
      <vt:lpstr>Funding Workshops </vt:lpstr>
      <vt:lpstr>Advisory Groups </vt:lpstr>
      <vt:lpstr>PowerPoint Presentation</vt:lpstr>
      <vt:lpstr>Welcoming New Migrants to Middlesbrough</vt:lpstr>
      <vt:lpstr>Orientation Pack</vt:lpstr>
      <vt:lpstr>SCM Presentation</vt:lpstr>
      <vt:lpstr>Police Presentation</vt:lpstr>
      <vt:lpstr>Volunteers</vt:lpstr>
      <vt:lpstr>Volunteer Policy</vt:lpstr>
      <vt:lpstr>Safeguarding</vt:lpstr>
      <vt:lpstr>What’s Next?</vt:lpstr>
      <vt:lpstr>Thank you for listening, any questions? </vt:lpstr>
    </vt:vector>
  </TitlesOfParts>
  <Company>IT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mce143</dc:creator>
  <cp:lastModifiedBy>ANTHONY,DAVID CHAPMAN</cp:lastModifiedBy>
  <cp:revision>216</cp:revision>
  <cp:lastPrinted>2018-09-20T09:54:32Z</cp:lastPrinted>
  <dcterms:created xsi:type="dcterms:W3CDTF">2009-12-29T14:19:43Z</dcterms:created>
  <dcterms:modified xsi:type="dcterms:W3CDTF">2018-09-20T12:57:48Z</dcterms:modified>
</cp:coreProperties>
</file>