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23"/>
  </p:notesMasterIdLst>
  <p:handoutMasterIdLst>
    <p:handoutMasterId r:id="rId24"/>
  </p:handoutMasterIdLst>
  <p:sldIdLst>
    <p:sldId id="256" r:id="rId2"/>
    <p:sldId id="267" r:id="rId3"/>
    <p:sldId id="1777" r:id="rId4"/>
    <p:sldId id="1783" r:id="rId5"/>
    <p:sldId id="1782" r:id="rId6"/>
    <p:sldId id="1784" r:id="rId7"/>
    <p:sldId id="257" r:id="rId8"/>
    <p:sldId id="1785" r:id="rId9"/>
    <p:sldId id="1787" r:id="rId10"/>
    <p:sldId id="1788" r:id="rId11"/>
    <p:sldId id="1468" r:id="rId12"/>
    <p:sldId id="1473" r:id="rId13"/>
    <p:sldId id="1795" r:id="rId14"/>
    <p:sldId id="1799" r:id="rId15"/>
    <p:sldId id="1810" r:id="rId16"/>
    <p:sldId id="1809" r:id="rId17"/>
    <p:sldId id="1802" r:id="rId18"/>
    <p:sldId id="1803" r:id="rId19"/>
    <p:sldId id="1790" r:id="rId20"/>
    <p:sldId id="1781" r:id="rId21"/>
    <p:sldId id="1792" r:id="rId22"/>
  </p:sldIdLst>
  <p:sldSz cx="12192000" cy="6858000"/>
  <p:notesSz cx="6745288" cy="98821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tthew Todd" initials="MT" lastIdx="1" clrIdx="0">
    <p:extLst>
      <p:ext uri="{19B8F6BF-5375-455C-9EA6-DF929625EA0E}">
        <p15:presenceInfo xmlns:p15="http://schemas.microsoft.com/office/powerpoint/2012/main" userId="Matthew Tod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33"/>
    <a:srgbClr val="0A49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83" autoAdjust="0"/>
    <p:restoredTop sz="89357" autoAdjust="0"/>
  </p:normalViewPr>
  <p:slideViewPr>
    <p:cSldViewPr snapToGrid="0">
      <p:cViewPr varScale="1">
        <p:scale>
          <a:sx n="98" d="100"/>
          <a:sy n="98" d="100"/>
        </p:scale>
        <p:origin x="954" y="96"/>
      </p:cViewPr>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2102980-D6EF-4111-9577-8727E2E406D5}"/>
              </a:ext>
            </a:extLst>
          </p:cNvPr>
          <p:cNvSpPr>
            <a:spLocks noGrp="1"/>
          </p:cNvSpPr>
          <p:nvPr>
            <p:ph type="hdr" sz="quarter"/>
          </p:nvPr>
        </p:nvSpPr>
        <p:spPr>
          <a:xfrm>
            <a:off x="0" y="0"/>
            <a:ext cx="2922958" cy="495826"/>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E13A4004-4CC1-4925-9583-6D9061B10B76}"/>
              </a:ext>
            </a:extLst>
          </p:cNvPr>
          <p:cNvSpPr>
            <a:spLocks noGrp="1"/>
          </p:cNvSpPr>
          <p:nvPr>
            <p:ph type="dt" sz="quarter" idx="1"/>
          </p:nvPr>
        </p:nvSpPr>
        <p:spPr>
          <a:xfrm>
            <a:off x="3820769" y="0"/>
            <a:ext cx="2922958" cy="495826"/>
          </a:xfrm>
          <a:prstGeom prst="rect">
            <a:avLst/>
          </a:prstGeom>
        </p:spPr>
        <p:txBody>
          <a:bodyPr vert="horz" lIns="91440" tIns="45720" rIns="91440" bIns="45720" rtlCol="0"/>
          <a:lstStyle>
            <a:lvl1pPr algn="r">
              <a:defRPr sz="1200"/>
            </a:lvl1pPr>
          </a:lstStyle>
          <a:p>
            <a:fld id="{BE528745-0A65-4042-AE7E-920D2BE391C6}" type="datetimeFigureOut">
              <a:rPr lang="en-GB" smtClean="0"/>
              <a:t>25/10/2018</a:t>
            </a:fld>
            <a:endParaRPr lang="en-GB"/>
          </a:p>
        </p:txBody>
      </p:sp>
      <p:sp>
        <p:nvSpPr>
          <p:cNvPr id="4" name="Footer Placeholder 3">
            <a:extLst>
              <a:ext uri="{FF2B5EF4-FFF2-40B4-BE49-F238E27FC236}">
                <a16:creationId xmlns:a16="http://schemas.microsoft.com/office/drawing/2014/main" id="{7C7AA52B-C915-4678-AA24-83D98A50A47C}"/>
              </a:ext>
            </a:extLst>
          </p:cNvPr>
          <p:cNvSpPr>
            <a:spLocks noGrp="1"/>
          </p:cNvSpPr>
          <p:nvPr>
            <p:ph type="ftr" sz="quarter" idx="2"/>
          </p:nvPr>
        </p:nvSpPr>
        <p:spPr>
          <a:xfrm>
            <a:off x="0" y="9386364"/>
            <a:ext cx="2922958" cy="49582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B28D6319-55F6-40B6-B843-484C4052543A}"/>
              </a:ext>
            </a:extLst>
          </p:cNvPr>
          <p:cNvSpPr>
            <a:spLocks noGrp="1"/>
          </p:cNvSpPr>
          <p:nvPr>
            <p:ph type="sldNum" sz="quarter" idx="3"/>
          </p:nvPr>
        </p:nvSpPr>
        <p:spPr>
          <a:xfrm>
            <a:off x="3820769" y="9386364"/>
            <a:ext cx="2922958" cy="495825"/>
          </a:xfrm>
          <a:prstGeom prst="rect">
            <a:avLst/>
          </a:prstGeom>
        </p:spPr>
        <p:txBody>
          <a:bodyPr vert="horz" lIns="91440" tIns="45720" rIns="91440" bIns="45720" rtlCol="0" anchor="b"/>
          <a:lstStyle>
            <a:lvl1pPr algn="r">
              <a:defRPr sz="1200"/>
            </a:lvl1pPr>
          </a:lstStyle>
          <a:p>
            <a:fld id="{C6B477DA-9217-4993-B01C-356CCCE52E4C}" type="slidenum">
              <a:rPr lang="en-GB" smtClean="0"/>
              <a:t>‹#›</a:t>
            </a:fld>
            <a:endParaRPr lang="en-GB"/>
          </a:p>
        </p:txBody>
      </p:sp>
    </p:spTree>
    <p:extLst>
      <p:ext uri="{BB962C8B-B14F-4D97-AF65-F5344CB8AC3E}">
        <p14:creationId xmlns:p14="http://schemas.microsoft.com/office/powerpoint/2010/main" val="32629953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2958" cy="49582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20769" y="0"/>
            <a:ext cx="2922958" cy="495826"/>
          </a:xfrm>
          <a:prstGeom prst="rect">
            <a:avLst/>
          </a:prstGeom>
        </p:spPr>
        <p:txBody>
          <a:bodyPr vert="horz" lIns="91440" tIns="45720" rIns="91440" bIns="45720" rtlCol="0"/>
          <a:lstStyle>
            <a:lvl1pPr algn="r">
              <a:defRPr sz="1200"/>
            </a:lvl1pPr>
          </a:lstStyle>
          <a:p>
            <a:fld id="{11D449F4-F4B6-4016-BFE8-6934E30BDC2D}" type="datetimeFigureOut">
              <a:rPr lang="en-GB" smtClean="0"/>
              <a:t>25/10/2018</a:t>
            </a:fld>
            <a:endParaRPr lang="en-GB"/>
          </a:p>
        </p:txBody>
      </p:sp>
      <p:sp>
        <p:nvSpPr>
          <p:cNvPr id="4" name="Slide Image Placeholder 3"/>
          <p:cNvSpPr>
            <a:spLocks noGrp="1" noRot="1" noChangeAspect="1"/>
          </p:cNvSpPr>
          <p:nvPr>
            <p:ph type="sldImg" idx="2"/>
          </p:nvPr>
        </p:nvSpPr>
        <p:spPr>
          <a:xfrm>
            <a:off x="407988" y="1235075"/>
            <a:ext cx="5929312" cy="3335338"/>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4529" y="4755803"/>
            <a:ext cx="5396230" cy="3891112"/>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86364"/>
            <a:ext cx="2922958" cy="49582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20769" y="9386364"/>
            <a:ext cx="2922958" cy="495825"/>
          </a:xfrm>
          <a:prstGeom prst="rect">
            <a:avLst/>
          </a:prstGeom>
        </p:spPr>
        <p:txBody>
          <a:bodyPr vert="horz" lIns="91440" tIns="45720" rIns="91440" bIns="45720" rtlCol="0" anchor="b"/>
          <a:lstStyle>
            <a:lvl1pPr algn="r">
              <a:defRPr sz="1200"/>
            </a:lvl1pPr>
          </a:lstStyle>
          <a:p>
            <a:fld id="{A0A6B6BD-6D49-4BF1-BBD5-8E74480346E7}" type="slidenum">
              <a:rPr lang="en-GB" smtClean="0"/>
              <a:t>‹#›</a:t>
            </a:fld>
            <a:endParaRPr lang="en-GB"/>
          </a:p>
        </p:txBody>
      </p:sp>
    </p:spTree>
    <p:extLst>
      <p:ext uri="{BB962C8B-B14F-4D97-AF65-F5344CB8AC3E}">
        <p14:creationId xmlns:p14="http://schemas.microsoft.com/office/powerpoint/2010/main" val="1500874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1235075"/>
            <a:ext cx="5929312" cy="3335338"/>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0A6B6BD-6D49-4BF1-BBD5-8E74480346E7}" type="slidenum">
              <a:rPr lang="en-GB" smtClean="0"/>
              <a:t>1</a:t>
            </a:fld>
            <a:endParaRPr lang="en-GB"/>
          </a:p>
        </p:txBody>
      </p:sp>
    </p:spTree>
    <p:extLst>
      <p:ext uri="{BB962C8B-B14F-4D97-AF65-F5344CB8AC3E}">
        <p14:creationId xmlns:p14="http://schemas.microsoft.com/office/powerpoint/2010/main" val="599673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1235075"/>
            <a:ext cx="5929312" cy="333533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latin typeface="+mn-lt"/>
                <a:ea typeface="Open Sans" panose="020B0606030504020204" pitchFamily="34" charset="0"/>
                <a:cs typeface="Open Sans" panose="020B0606030504020204" pitchFamily="34" charset="0"/>
              </a:rPr>
              <a:t>Leading independent member and research organisation, realising </a:t>
            </a:r>
            <a:r>
              <a:rPr lang="en-GB" sz="1200" b="1" kern="1200" dirty="0">
                <a:solidFill>
                  <a:schemeClr val="tx1"/>
                </a:solidFill>
                <a:latin typeface="+mn-lt"/>
                <a:ea typeface="Open Sans" panose="020B0606030504020204" pitchFamily="34" charset="0"/>
                <a:cs typeface="Open Sans" panose="020B0606030504020204" pitchFamily="34" charset="0"/>
              </a:rPr>
              <a:t>progressive economics for people and place.</a:t>
            </a:r>
          </a:p>
          <a:p>
            <a:endParaRPr lang="en-GB" dirty="0"/>
          </a:p>
          <a:p>
            <a:endParaRPr lang="en-GB" dirty="0"/>
          </a:p>
        </p:txBody>
      </p:sp>
      <p:sp>
        <p:nvSpPr>
          <p:cNvPr id="4" name="Slide Number Placeholder 3"/>
          <p:cNvSpPr>
            <a:spLocks noGrp="1"/>
          </p:cNvSpPr>
          <p:nvPr>
            <p:ph type="sldNum" sz="quarter" idx="10"/>
          </p:nvPr>
        </p:nvSpPr>
        <p:spPr/>
        <p:txBody>
          <a:bodyPr/>
          <a:lstStyle/>
          <a:p>
            <a:fld id="{A0A6B6BD-6D49-4BF1-BBD5-8E74480346E7}" type="slidenum">
              <a:rPr lang="en-GB" smtClean="0"/>
              <a:t>2</a:t>
            </a:fld>
            <a:endParaRPr lang="en-GB"/>
          </a:p>
        </p:txBody>
      </p:sp>
    </p:spTree>
    <p:extLst>
      <p:ext uri="{BB962C8B-B14F-4D97-AF65-F5344CB8AC3E}">
        <p14:creationId xmlns:p14="http://schemas.microsoft.com/office/powerpoint/2010/main" val="984231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1235075"/>
            <a:ext cx="5929312" cy="3335338"/>
          </a:xfrm>
        </p:spPr>
      </p:sp>
      <p:sp>
        <p:nvSpPr>
          <p:cNvPr id="3" name="Notes Placeholder 2"/>
          <p:cNvSpPr>
            <a:spLocks noGrp="1"/>
          </p:cNvSpPr>
          <p:nvPr>
            <p:ph type="body" idx="1"/>
          </p:nvPr>
        </p:nvSpPr>
        <p:spPr/>
        <p:txBody>
          <a:bodyPr/>
          <a:lstStyle/>
          <a:p>
            <a:r>
              <a:rPr lang="en-GB" sz="1200" b="0" kern="1200" dirty="0">
                <a:solidFill>
                  <a:schemeClr val="tx1"/>
                </a:solidFill>
                <a:effectLst/>
                <a:latin typeface="+mn-lt"/>
                <a:ea typeface="+mn-ea"/>
                <a:cs typeface="+mn-cs"/>
              </a:rPr>
              <a:t>As a fundamental driver of this new approach, local wealth building aims to reorganise and control the local economy so that wealth is not extracted but broadly held and generative, with local roots, so that income is recirculated, communities are put first and people are provided with opportunity, dignity and well-being. Through local wealth building we are seeing a democratic, social and economic movement, which seeks to provide resilience where there is risk and local economic security where there is precarity. </a:t>
            </a:r>
            <a:endParaRPr lang="en-GB" sz="1200" b="1"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Local Wealth Building has a particular focus on the activities of anchor institutions. Anchor institutions are large established organisations, rooted in local communities, which can improve local economic and social wellbeing through the use of their spend, employment practices, and use of land and assets.</a:t>
            </a:r>
            <a:endParaRPr lang="en-GB" sz="1200" b="1"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A0A6B6BD-6D49-4BF1-BBD5-8E74480346E7}" type="slidenum">
              <a:rPr lang="en-GB" smtClean="0"/>
              <a:t>3</a:t>
            </a:fld>
            <a:endParaRPr lang="en-GB"/>
          </a:p>
        </p:txBody>
      </p:sp>
    </p:spTree>
    <p:extLst>
      <p:ext uri="{BB962C8B-B14F-4D97-AF65-F5344CB8AC3E}">
        <p14:creationId xmlns:p14="http://schemas.microsoft.com/office/powerpoint/2010/main" val="22191450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1235075"/>
            <a:ext cx="5929312" cy="333533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0A6B6BD-6D49-4BF1-BBD5-8E74480346E7}" type="slidenum">
              <a:rPr lang="en-GB" smtClean="0"/>
              <a:t>8</a:t>
            </a:fld>
            <a:endParaRPr lang="en-GB"/>
          </a:p>
        </p:txBody>
      </p:sp>
    </p:spTree>
    <p:extLst>
      <p:ext uri="{BB962C8B-B14F-4D97-AF65-F5344CB8AC3E}">
        <p14:creationId xmlns:p14="http://schemas.microsoft.com/office/powerpoint/2010/main" val="33562171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Spatial immobility: these organisations have strong ties to the geographic area in which they are based through invested capital, mission and relationship to customers and employees</a:t>
            </a:r>
          </a:p>
          <a:p>
            <a:endParaRPr lang="en-GB" dirty="0"/>
          </a:p>
          <a:p>
            <a:r>
              <a:rPr lang="en-GB" dirty="0"/>
              <a:t>Size: anchor institutions tend to be large employers and have significant purchasing power. Both these factors influence the level of impact these institutions can have on the local economy</a:t>
            </a:r>
          </a:p>
          <a:p>
            <a:endParaRPr lang="en-GB" dirty="0"/>
          </a:p>
        </p:txBody>
      </p:sp>
      <p:sp>
        <p:nvSpPr>
          <p:cNvPr id="4" name="Slide Number Placeholder 3"/>
          <p:cNvSpPr>
            <a:spLocks noGrp="1"/>
          </p:cNvSpPr>
          <p:nvPr>
            <p:ph type="sldNum" sz="quarter" idx="5"/>
          </p:nvPr>
        </p:nvSpPr>
        <p:spPr/>
        <p:txBody>
          <a:bodyPr/>
          <a:lstStyle/>
          <a:p>
            <a:fld id="{A0A6B6BD-6D49-4BF1-BBD5-8E74480346E7}" type="slidenum">
              <a:rPr lang="en-GB" smtClean="0"/>
              <a:t>10</a:t>
            </a:fld>
            <a:endParaRPr lang="en-GB"/>
          </a:p>
        </p:txBody>
      </p:sp>
    </p:spTree>
    <p:extLst>
      <p:ext uri="{BB962C8B-B14F-4D97-AF65-F5344CB8AC3E}">
        <p14:creationId xmlns:p14="http://schemas.microsoft.com/office/powerpoint/2010/main" val="5213089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At the heart of the Local Wealth Building approach, then, are four strategies for harnessing existing resources to enable local economies to grow and develop from within.</a:t>
            </a:r>
          </a:p>
          <a:p>
            <a:pPr lvl="0"/>
            <a:r>
              <a:rPr lang="en-GB" sz="1200" kern="1200" dirty="0">
                <a:solidFill>
                  <a:schemeClr val="tx1"/>
                </a:solidFill>
                <a:effectLst/>
                <a:latin typeface="+mn-lt"/>
                <a:ea typeface="+mn-ea"/>
                <a:cs typeface="+mn-cs"/>
              </a:rPr>
              <a:t>Procurement - Progressive procurement can develop dense local supply chain of local enterprises, SMEs, employee owned businesses, social enterprises, cooperatives and other forms of community ownership. This type of procurement is locally enriching because these types of businesses are more likely to support local employment and have greater propensity to retain wealth and surplus locally.</a:t>
            </a:r>
          </a:p>
          <a:p>
            <a:pPr lvl="0"/>
            <a:r>
              <a:rPr lang="en-GB" sz="1200" kern="1200" dirty="0">
                <a:solidFill>
                  <a:schemeClr val="tx1"/>
                </a:solidFill>
                <a:effectLst/>
                <a:latin typeface="+mn-lt"/>
                <a:ea typeface="+mn-ea"/>
                <a:cs typeface="+mn-cs"/>
              </a:rPr>
              <a:t>Employment - Often the biggest employers in a place, the approach that Anchors take to employment can have a defining effect on the employment prospects and incomes of local people. Recruitment from lower income areas, commitment to paying the living wage and building progression routes for workers are all examples of the actions Anchors can take to stimulate the local economy and bring social improvements to local communities.</a:t>
            </a:r>
          </a:p>
          <a:p>
            <a:pPr lvl="0"/>
            <a:r>
              <a:rPr lang="en-GB" sz="1200" kern="1200" dirty="0">
                <a:solidFill>
                  <a:schemeClr val="tx1"/>
                </a:solidFill>
                <a:effectLst/>
                <a:latin typeface="+mn-lt"/>
                <a:ea typeface="+mn-ea"/>
                <a:cs typeface="+mn-cs"/>
              </a:rPr>
              <a:t>Land and Assets - Anchors are often major land holders and can support equitable land development (through establishment of Community Land Trusts) and development of under-utilised assets for community use. In terms of financial investments, directing pension funds to local investment priorities can bring transformative capital to locally rooted enterprises.</a:t>
            </a:r>
          </a:p>
          <a:p>
            <a:pPr lvl="0"/>
            <a:r>
              <a:rPr lang="en-GB" sz="1200" kern="1200" dirty="0">
                <a:solidFill>
                  <a:schemeClr val="tx1"/>
                </a:solidFill>
                <a:effectLst/>
                <a:latin typeface="+mn-lt"/>
                <a:ea typeface="+mn-ea"/>
                <a:cs typeface="+mn-cs"/>
              </a:rPr>
              <a:t>Democratic Ownership of the Local Economy - At the heart of Local Wealth Building is the principle that wealth is broadly held. Cooperatives, mutually owned businesses, SMEs, municipally owned companies and local banks enable the wealth generated in a community to stay in that locality and play a vital role in counteracting the extraction of wealth.</a:t>
            </a:r>
          </a:p>
          <a:p>
            <a:endParaRPr lang="en-GB" dirty="0"/>
          </a:p>
        </p:txBody>
      </p:sp>
      <p:sp>
        <p:nvSpPr>
          <p:cNvPr id="4" name="Slide Number Placeholder 3"/>
          <p:cNvSpPr>
            <a:spLocks noGrp="1"/>
          </p:cNvSpPr>
          <p:nvPr>
            <p:ph type="sldNum" sz="quarter" idx="5"/>
          </p:nvPr>
        </p:nvSpPr>
        <p:spPr/>
        <p:txBody>
          <a:bodyPr/>
          <a:lstStyle/>
          <a:p>
            <a:fld id="{A0A6B6BD-6D49-4BF1-BBD5-8E74480346E7}" type="slidenum">
              <a:rPr lang="en-GB" smtClean="0"/>
              <a:t>11</a:t>
            </a:fld>
            <a:endParaRPr lang="en-GB"/>
          </a:p>
        </p:txBody>
      </p:sp>
    </p:spTree>
    <p:extLst>
      <p:ext uri="{BB962C8B-B14F-4D97-AF65-F5344CB8AC3E}">
        <p14:creationId xmlns:p14="http://schemas.microsoft.com/office/powerpoint/2010/main" val="1728733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1235075"/>
            <a:ext cx="5929312" cy="333533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0A6B6BD-6D49-4BF1-BBD5-8E74480346E7}" type="slidenum">
              <a:rPr lang="en-GB" smtClean="0"/>
              <a:t>13</a:t>
            </a:fld>
            <a:endParaRPr lang="en-GB"/>
          </a:p>
        </p:txBody>
      </p:sp>
    </p:spTree>
    <p:extLst>
      <p:ext uri="{BB962C8B-B14F-4D97-AF65-F5344CB8AC3E}">
        <p14:creationId xmlns:p14="http://schemas.microsoft.com/office/powerpoint/2010/main" val="415040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0A6B6BD-6D49-4BF1-BBD5-8E74480346E7}" type="slidenum">
              <a:rPr lang="en-GB" smtClean="0"/>
              <a:t>14</a:t>
            </a:fld>
            <a:endParaRPr lang="en-GB"/>
          </a:p>
        </p:txBody>
      </p:sp>
    </p:spTree>
    <p:extLst>
      <p:ext uri="{BB962C8B-B14F-4D97-AF65-F5344CB8AC3E}">
        <p14:creationId xmlns:p14="http://schemas.microsoft.com/office/powerpoint/2010/main" val="3354553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0A6B6BD-6D49-4BF1-BBD5-8E74480346E7}" type="slidenum">
              <a:rPr lang="en-GB" smtClean="0"/>
              <a:t>17</a:t>
            </a:fld>
            <a:endParaRPr lang="en-GB"/>
          </a:p>
        </p:txBody>
      </p:sp>
    </p:spTree>
    <p:extLst>
      <p:ext uri="{BB962C8B-B14F-4D97-AF65-F5344CB8AC3E}">
        <p14:creationId xmlns:p14="http://schemas.microsoft.com/office/powerpoint/2010/main" val="11279280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1235075"/>
            <a:ext cx="5929312" cy="333533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0A6B6BD-6D49-4BF1-BBD5-8E74480346E7}" type="slidenum">
              <a:rPr lang="en-GB" smtClean="0"/>
              <a:t>19</a:t>
            </a:fld>
            <a:endParaRPr lang="en-GB"/>
          </a:p>
        </p:txBody>
      </p:sp>
    </p:spTree>
    <p:extLst>
      <p:ext uri="{BB962C8B-B14F-4D97-AF65-F5344CB8AC3E}">
        <p14:creationId xmlns:p14="http://schemas.microsoft.com/office/powerpoint/2010/main" val="21207727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1235075"/>
            <a:ext cx="5929312" cy="3335338"/>
          </a:xfrm>
        </p:spPr>
      </p:sp>
      <p:sp>
        <p:nvSpPr>
          <p:cNvPr id="3" name="Notes Placeholder 2"/>
          <p:cNvSpPr>
            <a:spLocks noGrp="1"/>
          </p:cNvSpPr>
          <p:nvPr>
            <p:ph type="body" idx="1"/>
          </p:nvPr>
        </p:nvSpPr>
        <p:spPr/>
        <p:txBody>
          <a:bodyPr/>
          <a:lstStyle/>
          <a:p>
            <a:endParaRPr lang="en-GB" dirty="0"/>
          </a:p>
          <a:p>
            <a:endParaRPr lang="en-GB" dirty="0"/>
          </a:p>
        </p:txBody>
      </p:sp>
      <p:sp>
        <p:nvSpPr>
          <p:cNvPr id="4" name="Slide Number Placeholder 3"/>
          <p:cNvSpPr>
            <a:spLocks noGrp="1"/>
          </p:cNvSpPr>
          <p:nvPr>
            <p:ph type="sldNum" sz="quarter" idx="10"/>
          </p:nvPr>
        </p:nvSpPr>
        <p:spPr/>
        <p:txBody>
          <a:bodyPr/>
          <a:lstStyle/>
          <a:p>
            <a:fld id="{A0A6B6BD-6D49-4BF1-BBD5-8E74480346E7}" type="slidenum">
              <a:rPr lang="en-GB" smtClean="0"/>
              <a:t>20</a:t>
            </a:fld>
            <a:endParaRPr lang="en-GB"/>
          </a:p>
        </p:txBody>
      </p:sp>
    </p:spTree>
    <p:extLst>
      <p:ext uri="{BB962C8B-B14F-4D97-AF65-F5344CB8AC3E}">
        <p14:creationId xmlns:p14="http://schemas.microsoft.com/office/powerpoint/2010/main" val="33032804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87CE203-21D3-4F9C-B28D-FAE7EDFF7D8E}"/>
              </a:ext>
            </a:extLst>
          </p:cNvPr>
          <p:cNvSpPr>
            <a:spLocks noChangeArrowheads="1"/>
          </p:cNvSpPr>
          <p:nvPr userDrawn="1"/>
        </p:nvSpPr>
        <p:spPr bwMode="auto">
          <a:xfrm>
            <a:off x="0" y="-26988"/>
            <a:ext cx="12192000" cy="6884988"/>
          </a:xfrm>
          <a:prstGeom prst="rect">
            <a:avLst/>
          </a:prstGeom>
          <a:solidFill>
            <a:schemeClr val="bg1"/>
          </a:solidFill>
          <a:ln>
            <a:noFill/>
          </a:ln>
          <a:extLst/>
        </p:spPr>
        <p:txBody>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algn="ctr" eaLnBrk="1" hangingPunct="1">
              <a:defRPr/>
            </a:pPr>
            <a:endParaRPr lang="en-GB" altLang="en-US" sz="1800"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0715F3F8-874C-48D6-880A-62B0D91D6982}"/>
              </a:ext>
            </a:extLst>
          </p:cNvPr>
          <p:cNvSpPr>
            <a:spLocks noGrp="1"/>
          </p:cNvSpPr>
          <p:nvPr>
            <p:ph type="sldNum" sz="quarter" idx="12"/>
          </p:nvPr>
        </p:nvSpPr>
        <p:spPr/>
        <p:txBody>
          <a:bodyPr/>
          <a:lstStyle>
            <a:lvl1pPr>
              <a:defRPr>
                <a:latin typeface="Montserrat" panose="02000505000000020004" pitchFamily="2" charset="0"/>
              </a:defRPr>
            </a:lvl1pPr>
          </a:lstStyle>
          <a:p>
            <a:fld id="{579F8914-83D6-4C40-9426-5648F920408B}" type="slidenum">
              <a:rPr lang="en-GB" smtClean="0"/>
              <a:pPr/>
              <a:t>‹#›</a:t>
            </a:fld>
            <a:endParaRPr lang="en-GB" dirty="0"/>
          </a:p>
        </p:txBody>
      </p:sp>
      <p:sp>
        <p:nvSpPr>
          <p:cNvPr id="5" name="Footer Placeholder 4">
            <a:extLst>
              <a:ext uri="{FF2B5EF4-FFF2-40B4-BE49-F238E27FC236}">
                <a16:creationId xmlns:a16="http://schemas.microsoft.com/office/drawing/2014/main" id="{54D73D08-F79E-409C-8CF9-A18425B401B6}"/>
              </a:ext>
            </a:extLst>
          </p:cNvPr>
          <p:cNvSpPr>
            <a:spLocks noGrp="1"/>
          </p:cNvSpPr>
          <p:nvPr>
            <p:ph type="ftr" sz="quarter" idx="11"/>
          </p:nvPr>
        </p:nvSpPr>
        <p:spPr/>
        <p:txBody>
          <a:bodyPr/>
          <a:lstStyle>
            <a:lvl1pPr>
              <a:defRPr>
                <a:latin typeface="Montserrat" panose="02000505000000020004" pitchFamily="2" charset="0"/>
              </a:defRPr>
            </a:lvl1pPr>
          </a:lstStyle>
          <a:p>
            <a:endParaRPr lang="en-GB" dirty="0"/>
          </a:p>
        </p:txBody>
      </p:sp>
      <p:sp>
        <p:nvSpPr>
          <p:cNvPr id="4" name="Date Placeholder 3">
            <a:extLst>
              <a:ext uri="{FF2B5EF4-FFF2-40B4-BE49-F238E27FC236}">
                <a16:creationId xmlns:a16="http://schemas.microsoft.com/office/drawing/2014/main" id="{2A359045-0BEE-48C6-9F81-27EB6EF57303}"/>
              </a:ext>
            </a:extLst>
          </p:cNvPr>
          <p:cNvSpPr>
            <a:spLocks noGrp="1"/>
          </p:cNvSpPr>
          <p:nvPr>
            <p:ph type="dt" sz="half" idx="10"/>
          </p:nvPr>
        </p:nvSpPr>
        <p:spPr/>
        <p:txBody>
          <a:bodyPr/>
          <a:lstStyle>
            <a:lvl1pPr>
              <a:defRPr>
                <a:latin typeface="Montserrat" panose="02000505000000020004" pitchFamily="2" charset="0"/>
              </a:defRPr>
            </a:lvl1pPr>
          </a:lstStyle>
          <a:p>
            <a:fld id="{766702A9-BB1D-4D90-B013-625B7DB091AF}" type="datetimeFigureOut">
              <a:rPr lang="en-GB" smtClean="0"/>
              <a:pPr/>
              <a:t>25/10/2018</a:t>
            </a:fld>
            <a:endParaRPr lang="en-GB" dirty="0"/>
          </a:p>
        </p:txBody>
      </p:sp>
      <p:sp>
        <p:nvSpPr>
          <p:cNvPr id="8" name="Oval 7">
            <a:extLst>
              <a:ext uri="{FF2B5EF4-FFF2-40B4-BE49-F238E27FC236}">
                <a16:creationId xmlns:a16="http://schemas.microsoft.com/office/drawing/2014/main" id="{47723F89-8DB1-4926-A1FA-E41EDFE2000F}"/>
              </a:ext>
            </a:extLst>
          </p:cNvPr>
          <p:cNvSpPr/>
          <p:nvPr userDrawn="1"/>
        </p:nvSpPr>
        <p:spPr>
          <a:xfrm>
            <a:off x="3396000" y="464681"/>
            <a:ext cx="5400000" cy="5400000"/>
          </a:xfrm>
          <a:prstGeom prst="ellipse">
            <a:avLst/>
          </a:prstGeom>
          <a:solidFill>
            <a:srgbClr val="0A4958"/>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1"/>
          </a:p>
        </p:txBody>
      </p:sp>
      <p:sp>
        <p:nvSpPr>
          <p:cNvPr id="2" name="Title 1">
            <a:extLst>
              <a:ext uri="{FF2B5EF4-FFF2-40B4-BE49-F238E27FC236}">
                <a16:creationId xmlns:a16="http://schemas.microsoft.com/office/drawing/2014/main" id="{734CD781-0FA1-4BF8-AABB-0E1A063B51C1}"/>
              </a:ext>
            </a:extLst>
          </p:cNvPr>
          <p:cNvSpPr>
            <a:spLocks noGrp="1"/>
          </p:cNvSpPr>
          <p:nvPr>
            <p:ph type="ctrTitle" hasCustomPrompt="1"/>
          </p:nvPr>
        </p:nvSpPr>
        <p:spPr>
          <a:xfrm>
            <a:off x="1524000" y="464681"/>
            <a:ext cx="9144000" cy="3045282"/>
          </a:xfrm>
        </p:spPr>
        <p:txBody>
          <a:bodyPr anchor="b">
            <a:normAutofit/>
          </a:bodyPr>
          <a:lstStyle>
            <a:lvl1pPr algn="ctr">
              <a:defRPr sz="3300">
                <a:solidFill>
                  <a:schemeClr val="bg1"/>
                </a:solidFill>
                <a:latin typeface="Montserrat" panose="02000505000000020004" pitchFamily="2" charset="0"/>
              </a:defRPr>
            </a:lvl1pPr>
          </a:lstStyle>
          <a:p>
            <a:r>
              <a:rPr lang="en-US" dirty="0"/>
              <a:t>Click to </a:t>
            </a:r>
            <a:br>
              <a:rPr lang="en-US" dirty="0"/>
            </a:br>
            <a:r>
              <a:rPr lang="en-US" dirty="0"/>
              <a:t>edit Master </a:t>
            </a:r>
            <a:br>
              <a:rPr lang="en-US" dirty="0"/>
            </a:br>
            <a:r>
              <a:rPr lang="en-US" dirty="0"/>
              <a:t>title style</a:t>
            </a:r>
            <a:endParaRPr lang="en-GB" dirty="0"/>
          </a:p>
        </p:txBody>
      </p:sp>
      <p:sp>
        <p:nvSpPr>
          <p:cNvPr id="3" name="Subtitle 2">
            <a:extLst>
              <a:ext uri="{FF2B5EF4-FFF2-40B4-BE49-F238E27FC236}">
                <a16:creationId xmlns:a16="http://schemas.microsoft.com/office/drawing/2014/main" id="{A342C4A3-C525-4020-BFB1-FEE9DF57D493}"/>
              </a:ext>
            </a:extLst>
          </p:cNvPr>
          <p:cNvSpPr>
            <a:spLocks noGrp="1"/>
          </p:cNvSpPr>
          <p:nvPr>
            <p:ph type="subTitle" idx="1"/>
          </p:nvPr>
        </p:nvSpPr>
        <p:spPr>
          <a:xfrm>
            <a:off x="1524000" y="3973100"/>
            <a:ext cx="9144000" cy="1655762"/>
          </a:xfrm>
        </p:spPr>
        <p:txBody>
          <a:bodyPr>
            <a:normAutofit/>
          </a:bodyPr>
          <a:lstStyle>
            <a:lvl1pPr marL="0" indent="0" algn="ctr">
              <a:buNone/>
              <a:defRPr sz="27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Click to edit Master subtitle style</a:t>
            </a:r>
            <a:endParaRPr lang="en-GB" dirty="0"/>
          </a:p>
        </p:txBody>
      </p:sp>
      <p:cxnSp>
        <p:nvCxnSpPr>
          <p:cNvPr id="10" name="Straight Connector 9">
            <a:extLst>
              <a:ext uri="{FF2B5EF4-FFF2-40B4-BE49-F238E27FC236}">
                <a16:creationId xmlns:a16="http://schemas.microsoft.com/office/drawing/2014/main" id="{873C2443-CD64-4AE7-A0E4-E20FD3B6AB16}"/>
              </a:ext>
            </a:extLst>
          </p:cNvPr>
          <p:cNvCxnSpPr/>
          <p:nvPr userDrawn="1"/>
        </p:nvCxnSpPr>
        <p:spPr>
          <a:xfrm>
            <a:off x="4399723" y="3723861"/>
            <a:ext cx="3657600" cy="0"/>
          </a:xfrm>
          <a:prstGeom prst="line">
            <a:avLst/>
          </a:prstGeom>
          <a:ln>
            <a:solidFill>
              <a:schemeClr val="bg1"/>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3166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F8B15-2ED9-4C35-9129-E7AD05DA914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B642550-1D43-4F51-AA46-96D4F788F59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FBB9AFB-B578-40FC-8724-A9BDB29EA13C}"/>
              </a:ext>
            </a:extLst>
          </p:cNvPr>
          <p:cNvSpPr>
            <a:spLocks noGrp="1"/>
          </p:cNvSpPr>
          <p:nvPr>
            <p:ph type="dt" sz="half" idx="10"/>
          </p:nvPr>
        </p:nvSpPr>
        <p:spPr/>
        <p:txBody>
          <a:bodyPr/>
          <a:lstStyle/>
          <a:p>
            <a:fld id="{766702A9-BB1D-4D90-B013-625B7DB091AF}" type="datetimeFigureOut">
              <a:rPr lang="en-GB" smtClean="0"/>
              <a:t>25/10/2018</a:t>
            </a:fld>
            <a:endParaRPr lang="en-GB"/>
          </a:p>
        </p:txBody>
      </p:sp>
      <p:sp>
        <p:nvSpPr>
          <p:cNvPr id="5" name="Footer Placeholder 4">
            <a:extLst>
              <a:ext uri="{FF2B5EF4-FFF2-40B4-BE49-F238E27FC236}">
                <a16:creationId xmlns:a16="http://schemas.microsoft.com/office/drawing/2014/main" id="{1C092913-81E8-4EFC-90E7-3D3F0CB538F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8BFA234-46F6-4D88-AFF2-FDD818A92FF2}"/>
              </a:ext>
            </a:extLst>
          </p:cNvPr>
          <p:cNvSpPr>
            <a:spLocks noGrp="1"/>
          </p:cNvSpPr>
          <p:nvPr>
            <p:ph type="sldNum" sz="quarter" idx="12"/>
          </p:nvPr>
        </p:nvSpPr>
        <p:spPr/>
        <p:txBody>
          <a:bodyPr/>
          <a:lstStyle/>
          <a:p>
            <a:fld id="{579F8914-83D6-4C40-9426-5648F920408B}" type="slidenum">
              <a:rPr lang="en-GB" smtClean="0"/>
              <a:t>‹#›</a:t>
            </a:fld>
            <a:endParaRPr lang="en-GB"/>
          </a:p>
        </p:txBody>
      </p:sp>
    </p:spTree>
    <p:extLst>
      <p:ext uri="{BB962C8B-B14F-4D97-AF65-F5344CB8AC3E}">
        <p14:creationId xmlns:p14="http://schemas.microsoft.com/office/powerpoint/2010/main" val="2339267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FA59A-23EC-4CD2-B464-533CCD4875AA}"/>
              </a:ext>
            </a:extLst>
          </p:cNvPr>
          <p:cNvSpPr>
            <a:spLocks noGrp="1"/>
          </p:cNvSpPr>
          <p:nvPr>
            <p:ph type="title"/>
          </p:nvPr>
        </p:nvSpPr>
        <p:spPr>
          <a:xfrm>
            <a:off x="831851" y="2040835"/>
            <a:ext cx="10515600" cy="2521640"/>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30C179A-3254-4406-8C8B-CB9EC8E88702}"/>
              </a:ext>
            </a:extLst>
          </p:cNvPr>
          <p:cNvSpPr>
            <a:spLocks noGrp="1"/>
          </p:cNvSpPr>
          <p:nvPr>
            <p:ph type="body" idx="1"/>
          </p:nvPr>
        </p:nvSpPr>
        <p:spPr>
          <a:xfrm>
            <a:off x="831851" y="4589469"/>
            <a:ext cx="10515600" cy="1500187"/>
          </a:xfrm>
        </p:spPr>
        <p:txBody>
          <a:bodyPr/>
          <a:lstStyle>
            <a:lvl1pPr marL="0" indent="0">
              <a:buNone/>
              <a:defRPr sz="1800">
                <a:solidFill>
                  <a:schemeClr val="tx1">
                    <a:tint val="75000"/>
                  </a:schemeClr>
                </a:solidFill>
              </a:defRPr>
            </a:lvl1pPr>
            <a:lvl2pPr marL="342891" indent="0">
              <a:buNone/>
              <a:defRPr sz="1500">
                <a:solidFill>
                  <a:schemeClr val="tx1">
                    <a:tint val="75000"/>
                  </a:schemeClr>
                </a:solidFill>
              </a:defRPr>
            </a:lvl2pPr>
            <a:lvl3pPr marL="685783" indent="0">
              <a:buNone/>
              <a:defRPr sz="1351">
                <a:solidFill>
                  <a:schemeClr val="tx1">
                    <a:tint val="75000"/>
                  </a:schemeClr>
                </a:solidFill>
              </a:defRPr>
            </a:lvl3pPr>
            <a:lvl4pPr marL="1028674"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9" indent="0">
              <a:buNone/>
              <a:defRPr sz="1200">
                <a:solidFill>
                  <a:schemeClr val="tx1">
                    <a:tint val="75000"/>
                  </a:schemeClr>
                </a:solidFill>
              </a:defRPr>
            </a:lvl7pPr>
            <a:lvl8pPr marL="2400240" indent="0">
              <a:buNone/>
              <a:defRPr sz="1200">
                <a:solidFill>
                  <a:schemeClr val="tx1">
                    <a:tint val="75000"/>
                  </a:schemeClr>
                </a:solidFill>
              </a:defRPr>
            </a:lvl8pPr>
            <a:lvl9pPr marL="2743131"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76CCF1B-4388-4672-971E-E08CA5D778A8}"/>
              </a:ext>
            </a:extLst>
          </p:cNvPr>
          <p:cNvSpPr>
            <a:spLocks noGrp="1"/>
          </p:cNvSpPr>
          <p:nvPr>
            <p:ph type="dt" sz="half" idx="10"/>
          </p:nvPr>
        </p:nvSpPr>
        <p:spPr/>
        <p:txBody>
          <a:bodyPr/>
          <a:lstStyle/>
          <a:p>
            <a:fld id="{766702A9-BB1D-4D90-B013-625B7DB091AF}" type="datetimeFigureOut">
              <a:rPr lang="en-GB" smtClean="0"/>
              <a:t>25/10/2018</a:t>
            </a:fld>
            <a:endParaRPr lang="en-GB" dirty="0"/>
          </a:p>
        </p:txBody>
      </p:sp>
      <p:sp>
        <p:nvSpPr>
          <p:cNvPr id="5" name="Footer Placeholder 4">
            <a:extLst>
              <a:ext uri="{FF2B5EF4-FFF2-40B4-BE49-F238E27FC236}">
                <a16:creationId xmlns:a16="http://schemas.microsoft.com/office/drawing/2014/main" id="{972F7E6A-1F30-4616-81C6-26367DA661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1D3249-AF68-424C-9C13-23C92C813057}"/>
              </a:ext>
            </a:extLst>
          </p:cNvPr>
          <p:cNvSpPr>
            <a:spLocks noGrp="1"/>
          </p:cNvSpPr>
          <p:nvPr>
            <p:ph type="sldNum" sz="quarter" idx="12"/>
          </p:nvPr>
        </p:nvSpPr>
        <p:spPr/>
        <p:txBody>
          <a:bodyPr/>
          <a:lstStyle/>
          <a:p>
            <a:fld id="{579F8914-83D6-4C40-9426-5648F920408B}" type="slidenum">
              <a:rPr lang="en-GB" smtClean="0"/>
              <a:t>‹#›</a:t>
            </a:fld>
            <a:endParaRPr lang="en-GB"/>
          </a:p>
        </p:txBody>
      </p:sp>
    </p:spTree>
    <p:extLst>
      <p:ext uri="{BB962C8B-B14F-4D97-AF65-F5344CB8AC3E}">
        <p14:creationId xmlns:p14="http://schemas.microsoft.com/office/powerpoint/2010/main" val="1008479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0A3D2-9676-44E0-A368-AF6E722DD27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5B35339-F87A-4657-9B20-A463F229BCDC}"/>
              </a:ext>
            </a:extLst>
          </p:cNvPr>
          <p:cNvSpPr>
            <a:spLocks noGrp="1"/>
          </p:cNvSpPr>
          <p:nvPr>
            <p:ph sz="half" idx="1"/>
          </p:nvPr>
        </p:nvSpPr>
        <p:spPr>
          <a:xfrm>
            <a:off x="838200" y="2001079"/>
            <a:ext cx="5181600" cy="417588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6D98AC6-D2EE-4B1B-BDED-EF19F5ADE531}"/>
              </a:ext>
            </a:extLst>
          </p:cNvPr>
          <p:cNvSpPr>
            <a:spLocks noGrp="1"/>
          </p:cNvSpPr>
          <p:nvPr>
            <p:ph sz="half" idx="2"/>
          </p:nvPr>
        </p:nvSpPr>
        <p:spPr>
          <a:xfrm>
            <a:off x="6172200" y="2001077"/>
            <a:ext cx="5181600" cy="41758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a:extLst>
              <a:ext uri="{FF2B5EF4-FFF2-40B4-BE49-F238E27FC236}">
                <a16:creationId xmlns:a16="http://schemas.microsoft.com/office/drawing/2014/main" id="{1732EA35-1B6A-48A7-962B-626C5AA59658}"/>
              </a:ext>
            </a:extLst>
          </p:cNvPr>
          <p:cNvSpPr>
            <a:spLocks noGrp="1"/>
          </p:cNvSpPr>
          <p:nvPr>
            <p:ph type="dt" sz="half" idx="10"/>
          </p:nvPr>
        </p:nvSpPr>
        <p:spPr/>
        <p:txBody>
          <a:bodyPr/>
          <a:lstStyle/>
          <a:p>
            <a:fld id="{766702A9-BB1D-4D90-B013-625B7DB091AF}" type="datetimeFigureOut">
              <a:rPr lang="en-GB" smtClean="0"/>
              <a:t>25/10/2018</a:t>
            </a:fld>
            <a:endParaRPr lang="en-GB"/>
          </a:p>
        </p:txBody>
      </p:sp>
      <p:sp>
        <p:nvSpPr>
          <p:cNvPr id="6" name="Footer Placeholder 5">
            <a:extLst>
              <a:ext uri="{FF2B5EF4-FFF2-40B4-BE49-F238E27FC236}">
                <a16:creationId xmlns:a16="http://schemas.microsoft.com/office/drawing/2014/main" id="{D97F1D07-13FC-4FEB-AE73-E40991699FF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191270B-F5A6-4C9A-A5AC-25CA7DD6207F}"/>
              </a:ext>
            </a:extLst>
          </p:cNvPr>
          <p:cNvSpPr>
            <a:spLocks noGrp="1"/>
          </p:cNvSpPr>
          <p:nvPr>
            <p:ph type="sldNum" sz="quarter" idx="12"/>
          </p:nvPr>
        </p:nvSpPr>
        <p:spPr/>
        <p:txBody>
          <a:bodyPr/>
          <a:lstStyle/>
          <a:p>
            <a:fld id="{579F8914-83D6-4C40-9426-5648F920408B}" type="slidenum">
              <a:rPr lang="en-GB" smtClean="0"/>
              <a:t>‹#›</a:t>
            </a:fld>
            <a:endParaRPr lang="en-GB"/>
          </a:p>
        </p:txBody>
      </p:sp>
    </p:spTree>
    <p:extLst>
      <p:ext uri="{BB962C8B-B14F-4D97-AF65-F5344CB8AC3E}">
        <p14:creationId xmlns:p14="http://schemas.microsoft.com/office/powerpoint/2010/main" val="3433687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6B1A9-46A8-4C7E-8B17-F563D3E6BE4C}"/>
              </a:ext>
            </a:extLst>
          </p:cNvPr>
          <p:cNvSpPr>
            <a:spLocks noGrp="1"/>
          </p:cNvSpPr>
          <p:nvPr>
            <p:ph type="title"/>
          </p:nvPr>
        </p:nvSpPr>
        <p:spPr>
          <a:xfrm>
            <a:off x="1881809" y="365129"/>
            <a:ext cx="9473579" cy="1325563"/>
          </a:xfrm>
        </p:spPr>
        <p:txBody>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33C1489F-11DD-4A3A-A614-C3C671AF7578}"/>
              </a:ext>
            </a:extLst>
          </p:cNvPr>
          <p:cNvSpPr>
            <a:spLocks noGrp="1"/>
          </p:cNvSpPr>
          <p:nvPr>
            <p:ph type="body" idx="1"/>
          </p:nvPr>
        </p:nvSpPr>
        <p:spPr>
          <a:xfrm>
            <a:off x="839789" y="1681163"/>
            <a:ext cx="5157787" cy="823912"/>
          </a:xfrm>
        </p:spPr>
        <p:txBody>
          <a:bodyPr anchor="b"/>
          <a:lstStyle>
            <a:lvl1pPr marL="0" indent="0">
              <a:buNone/>
              <a:defRPr sz="1800" b="1"/>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0198C141-BF9B-466A-890A-DCBBAE842574}"/>
              </a:ext>
            </a:extLst>
          </p:cNvPr>
          <p:cNvSpPr>
            <a:spLocks noGrp="1"/>
          </p:cNvSpPr>
          <p:nvPr>
            <p:ph sz="half" idx="2"/>
          </p:nvPr>
        </p:nvSpPr>
        <p:spPr>
          <a:xfrm>
            <a:off x="839789" y="2671767"/>
            <a:ext cx="5157787" cy="35179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a:extLst>
              <a:ext uri="{FF2B5EF4-FFF2-40B4-BE49-F238E27FC236}">
                <a16:creationId xmlns:a16="http://schemas.microsoft.com/office/drawing/2014/main" id="{6AF9A17C-D1CC-4CD5-B885-E8C910F4BA32}"/>
              </a:ext>
            </a:extLst>
          </p:cNvPr>
          <p:cNvSpPr>
            <a:spLocks noGrp="1"/>
          </p:cNvSpPr>
          <p:nvPr>
            <p:ph type="body" sz="quarter" idx="3"/>
          </p:nvPr>
        </p:nvSpPr>
        <p:spPr>
          <a:xfrm>
            <a:off x="6172203" y="1681163"/>
            <a:ext cx="5183188" cy="823912"/>
          </a:xfrm>
        </p:spPr>
        <p:txBody>
          <a:bodyPr anchor="b"/>
          <a:lstStyle>
            <a:lvl1pPr marL="0" indent="0">
              <a:buNone/>
              <a:defRPr sz="1800" b="1"/>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C7128A88-3113-4572-8AB9-B03C26B143D0}"/>
              </a:ext>
            </a:extLst>
          </p:cNvPr>
          <p:cNvSpPr>
            <a:spLocks noGrp="1"/>
          </p:cNvSpPr>
          <p:nvPr>
            <p:ph sz="quarter" idx="4"/>
          </p:nvPr>
        </p:nvSpPr>
        <p:spPr>
          <a:xfrm>
            <a:off x="6172203" y="2671761"/>
            <a:ext cx="5183188" cy="351790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Date Placeholder 6">
            <a:extLst>
              <a:ext uri="{FF2B5EF4-FFF2-40B4-BE49-F238E27FC236}">
                <a16:creationId xmlns:a16="http://schemas.microsoft.com/office/drawing/2014/main" id="{0091E73F-E669-4450-8669-7D4F23D7BEF1}"/>
              </a:ext>
            </a:extLst>
          </p:cNvPr>
          <p:cNvSpPr>
            <a:spLocks noGrp="1"/>
          </p:cNvSpPr>
          <p:nvPr>
            <p:ph type="dt" sz="half" idx="10"/>
          </p:nvPr>
        </p:nvSpPr>
        <p:spPr/>
        <p:txBody>
          <a:bodyPr/>
          <a:lstStyle/>
          <a:p>
            <a:fld id="{766702A9-BB1D-4D90-B013-625B7DB091AF}" type="datetimeFigureOut">
              <a:rPr lang="en-GB" smtClean="0"/>
              <a:t>25/10/2018</a:t>
            </a:fld>
            <a:endParaRPr lang="en-GB"/>
          </a:p>
        </p:txBody>
      </p:sp>
      <p:sp>
        <p:nvSpPr>
          <p:cNvPr id="8" name="Footer Placeholder 7">
            <a:extLst>
              <a:ext uri="{FF2B5EF4-FFF2-40B4-BE49-F238E27FC236}">
                <a16:creationId xmlns:a16="http://schemas.microsoft.com/office/drawing/2014/main" id="{56B226F2-BAA3-4B9C-ABCE-AE5235DD1F8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913DB6F-86E9-43C8-A435-3673BA8073EB}"/>
              </a:ext>
            </a:extLst>
          </p:cNvPr>
          <p:cNvSpPr>
            <a:spLocks noGrp="1"/>
          </p:cNvSpPr>
          <p:nvPr>
            <p:ph type="sldNum" sz="quarter" idx="12"/>
          </p:nvPr>
        </p:nvSpPr>
        <p:spPr/>
        <p:txBody>
          <a:bodyPr/>
          <a:lstStyle/>
          <a:p>
            <a:fld id="{579F8914-83D6-4C40-9426-5648F920408B}" type="slidenum">
              <a:rPr lang="en-GB" smtClean="0"/>
              <a:t>‹#›</a:t>
            </a:fld>
            <a:endParaRPr lang="en-GB"/>
          </a:p>
        </p:txBody>
      </p:sp>
    </p:spTree>
    <p:extLst>
      <p:ext uri="{BB962C8B-B14F-4D97-AF65-F5344CB8AC3E}">
        <p14:creationId xmlns:p14="http://schemas.microsoft.com/office/powerpoint/2010/main" val="2244564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BEC4A-8949-408F-9F03-C2CFE7EF334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BF046C6-4BAB-4DEF-A3E1-7B25A4925908}"/>
              </a:ext>
            </a:extLst>
          </p:cNvPr>
          <p:cNvSpPr>
            <a:spLocks noGrp="1"/>
          </p:cNvSpPr>
          <p:nvPr>
            <p:ph type="dt" sz="half" idx="10"/>
          </p:nvPr>
        </p:nvSpPr>
        <p:spPr/>
        <p:txBody>
          <a:bodyPr/>
          <a:lstStyle/>
          <a:p>
            <a:fld id="{766702A9-BB1D-4D90-B013-625B7DB091AF}" type="datetimeFigureOut">
              <a:rPr lang="en-GB" smtClean="0"/>
              <a:t>25/10/2018</a:t>
            </a:fld>
            <a:endParaRPr lang="en-GB"/>
          </a:p>
        </p:txBody>
      </p:sp>
      <p:sp>
        <p:nvSpPr>
          <p:cNvPr id="4" name="Footer Placeholder 3">
            <a:extLst>
              <a:ext uri="{FF2B5EF4-FFF2-40B4-BE49-F238E27FC236}">
                <a16:creationId xmlns:a16="http://schemas.microsoft.com/office/drawing/2014/main" id="{25891E7D-84B0-4633-BE3E-36D212AD7AF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9C5E550-E309-4B46-B91F-6A267495BF16}"/>
              </a:ext>
            </a:extLst>
          </p:cNvPr>
          <p:cNvSpPr>
            <a:spLocks noGrp="1"/>
          </p:cNvSpPr>
          <p:nvPr>
            <p:ph type="sldNum" sz="quarter" idx="12"/>
          </p:nvPr>
        </p:nvSpPr>
        <p:spPr/>
        <p:txBody>
          <a:bodyPr/>
          <a:lstStyle/>
          <a:p>
            <a:fld id="{579F8914-83D6-4C40-9426-5648F920408B}" type="slidenum">
              <a:rPr lang="en-GB" smtClean="0"/>
              <a:t>‹#›</a:t>
            </a:fld>
            <a:endParaRPr lang="en-GB"/>
          </a:p>
        </p:txBody>
      </p:sp>
    </p:spTree>
    <p:extLst>
      <p:ext uri="{BB962C8B-B14F-4D97-AF65-F5344CB8AC3E}">
        <p14:creationId xmlns:p14="http://schemas.microsoft.com/office/powerpoint/2010/main" val="3686772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BE6336-5C79-4D20-9536-423B6E41D02D}"/>
              </a:ext>
            </a:extLst>
          </p:cNvPr>
          <p:cNvSpPr>
            <a:spLocks noGrp="1"/>
          </p:cNvSpPr>
          <p:nvPr>
            <p:ph type="dt" sz="half" idx="10"/>
          </p:nvPr>
        </p:nvSpPr>
        <p:spPr/>
        <p:txBody>
          <a:bodyPr/>
          <a:lstStyle/>
          <a:p>
            <a:fld id="{766702A9-BB1D-4D90-B013-625B7DB091AF}" type="datetimeFigureOut">
              <a:rPr lang="en-GB" smtClean="0"/>
              <a:t>25/10/2018</a:t>
            </a:fld>
            <a:endParaRPr lang="en-GB"/>
          </a:p>
        </p:txBody>
      </p:sp>
      <p:sp>
        <p:nvSpPr>
          <p:cNvPr id="3" name="Footer Placeholder 2">
            <a:extLst>
              <a:ext uri="{FF2B5EF4-FFF2-40B4-BE49-F238E27FC236}">
                <a16:creationId xmlns:a16="http://schemas.microsoft.com/office/drawing/2014/main" id="{22823165-D160-4EF5-88DA-D764C5F3151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6A22871-9985-44B7-BC80-C9856EF652DF}"/>
              </a:ext>
            </a:extLst>
          </p:cNvPr>
          <p:cNvSpPr>
            <a:spLocks noGrp="1"/>
          </p:cNvSpPr>
          <p:nvPr>
            <p:ph type="sldNum" sz="quarter" idx="12"/>
          </p:nvPr>
        </p:nvSpPr>
        <p:spPr/>
        <p:txBody>
          <a:bodyPr/>
          <a:lstStyle/>
          <a:p>
            <a:fld id="{579F8914-83D6-4C40-9426-5648F920408B}" type="slidenum">
              <a:rPr lang="en-GB" smtClean="0"/>
              <a:t>‹#›</a:t>
            </a:fld>
            <a:endParaRPr lang="en-GB"/>
          </a:p>
        </p:txBody>
      </p:sp>
    </p:spTree>
    <p:extLst>
      <p:ext uri="{BB962C8B-B14F-4D97-AF65-F5344CB8AC3E}">
        <p14:creationId xmlns:p14="http://schemas.microsoft.com/office/powerpoint/2010/main" val="1657706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AC458-173C-46F8-A930-608103F33AFA}"/>
              </a:ext>
            </a:extLst>
          </p:cNvPr>
          <p:cNvSpPr>
            <a:spLocks noGrp="1"/>
          </p:cNvSpPr>
          <p:nvPr>
            <p:ph type="title"/>
          </p:nvPr>
        </p:nvSpPr>
        <p:spPr>
          <a:xfrm>
            <a:off x="1908317" y="0"/>
            <a:ext cx="9445487" cy="1338470"/>
          </a:xfrm>
        </p:spPr>
        <p:txBody>
          <a:bodyPr anchor="b"/>
          <a:lstStyle>
            <a:lvl1pPr>
              <a:defRPr sz="2400"/>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028B37EE-59B0-4928-B952-016C9FDE92FD}"/>
              </a:ext>
            </a:extLst>
          </p:cNvPr>
          <p:cNvSpPr>
            <a:spLocks noGrp="1"/>
          </p:cNvSpPr>
          <p:nvPr>
            <p:ph idx="1"/>
          </p:nvPr>
        </p:nvSpPr>
        <p:spPr>
          <a:xfrm>
            <a:off x="5183188" y="2057400"/>
            <a:ext cx="6172200" cy="380365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96B7217-3FB0-49EA-A727-DC630912EE87}"/>
              </a:ext>
            </a:extLst>
          </p:cNvPr>
          <p:cNvSpPr>
            <a:spLocks noGrp="1"/>
          </p:cNvSpPr>
          <p:nvPr>
            <p:ph type="body" sz="half" idx="2"/>
          </p:nvPr>
        </p:nvSpPr>
        <p:spPr>
          <a:xfrm>
            <a:off x="839788" y="2057400"/>
            <a:ext cx="3932237" cy="3811588"/>
          </a:xfrm>
        </p:spPr>
        <p:txBody>
          <a:bodyPr/>
          <a:lstStyle>
            <a:lvl1pPr marL="0" indent="0">
              <a:buNone/>
              <a:defRPr sz="1200"/>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lvl="0"/>
            <a:r>
              <a:rPr lang="en-US"/>
              <a:t>Edit Master text styles</a:t>
            </a:r>
          </a:p>
        </p:txBody>
      </p:sp>
      <p:sp>
        <p:nvSpPr>
          <p:cNvPr id="5" name="Date Placeholder 4">
            <a:extLst>
              <a:ext uri="{FF2B5EF4-FFF2-40B4-BE49-F238E27FC236}">
                <a16:creationId xmlns:a16="http://schemas.microsoft.com/office/drawing/2014/main" id="{683175B1-0A8A-4007-B8DB-4997E1818F87}"/>
              </a:ext>
            </a:extLst>
          </p:cNvPr>
          <p:cNvSpPr>
            <a:spLocks noGrp="1"/>
          </p:cNvSpPr>
          <p:nvPr>
            <p:ph type="dt" sz="half" idx="10"/>
          </p:nvPr>
        </p:nvSpPr>
        <p:spPr/>
        <p:txBody>
          <a:bodyPr/>
          <a:lstStyle/>
          <a:p>
            <a:fld id="{766702A9-BB1D-4D90-B013-625B7DB091AF}" type="datetimeFigureOut">
              <a:rPr lang="en-GB" smtClean="0"/>
              <a:t>25/10/2018</a:t>
            </a:fld>
            <a:endParaRPr lang="en-GB"/>
          </a:p>
        </p:txBody>
      </p:sp>
      <p:sp>
        <p:nvSpPr>
          <p:cNvPr id="6" name="Footer Placeholder 5">
            <a:extLst>
              <a:ext uri="{FF2B5EF4-FFF2-40B4-BE49-F238E27FC236}">
                <a16:creationId xmlns:a16="http://schemas.microsoft.com/office/drawing/2014/main" id="{3304E023-CAB1-4BF8-839C-CCC2D67616A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78375D7-986D-41B8-BA3A-6802B70215CA}"/>
              </a:ext>
            </a:extLst>
          </p:cNvPr>
          <p:cNvSpPr>
            <a:spLocks noGrp="1"/>
          </p:cNvSpPr>
          <p:nvPr>
            <p:ph type="sldNum" sz="quarter" idx="12"/>
          </p:nvPr>
        </p:nvSpPr>
        <p:spPr/>
        <p:txBody>
          <a:bodyPr/>
          <a:lstStyle/>
          <a:p>
            <a:fld id="{579F8914-83D6-4C40-9426-5648F920408B}" type="slidenum">
              <a:rPr lang="en-GB" smtClean="0"/>
              <a:t>‹#›</a:t>
            </a:fld>
            <a:endParaRPr lang="en-GB"/>
          </a:p>
        </p:txBody>
      </p:sp>
    </p:spTree>
    <p:extLst>
      <p:ext uri="{BB962C8B-B14F-4D97-AF65-F5344CB8AC3E}">
        <p14:creationId xmlns:p14="http://schemas.microsoft.com/office/powerpoint/2010/main" val="1217498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F706F-1CB5-4444-A334-64F26D3A7114}"/>
              </a:ext>
            </a:extLst>
          </p:cNvPr>
          <p:cNvSpPr>
            <a:spLocks noGrp="1"/>
          </p:cNvSpPr>
          <p:nvPr>
            <p:ph type="title"/>
          </p:nvPr>
        </p:nvSpPr>
        <p:spPr>
          <a:xfrm>
            <a:off x="1762541" y="384316"/>
            <a:ext cx="10190923" cy="957125"/>
          </a:xfrm>
        </p:spPr>
        <p:txBody>
          <a:bodyPr anchor="b"/>
          <a:lstStyle>
            <a:lvl1pPr>
              <a:defRPr sz="2400"/>
            </a:lvl1pPr>
          </a:lstStyle>
          <a:p>
            <a:r>
              <a:rPr lang="en-US"/>
              <a:t>Click to edit Master title style</a:t>
            </a:r>
            <a:endParaRPr lang="en-GB" dirty="0"/>
          </a:p>
        </p:txBody>
      </p:sp>
      <p:sp>
        <p:nvSpPr>
          <p:cNvPr id="3" name="Picture Placeholder 2">
            <a:extLst>
              <a:ext uri="{FF2B5EF4-FFF2-40B4-BE49-F238E27FC236}">
                <a16:creationId xmlns:a16="http://schemas.microsoft.com/office/drawing/2014/main" id="{647C7052-C82F-4B03-8FDF-72A4189765D8}"/>
              </a:ext>
            </a:extLst>
          </p:cNvPr>
          <p:cNvSpPr>
            <a:spLocks noGrp="1"/>
          </p:cNvSpPr>
          <p:nvPr>
            <p:ph type="pic" idx="1"/>
          </p:nvPr>
        </p:nvSpPr>
        <p:spPr>
          <a:xfrm>
            <a:off x="5183191" y="1828800"/>
            <a:ext cx="7008812" cy="5029200"/>
          </a:xfrm>
        </p:spPr>
        <p:txBody>
          <a:bodyPr/>
          <a:lstStyle>
            <a:lvl1pPr marL="0" indent="0">
              <a:buNone/>
              <a:defRPr sz="2400"/>
            </a:lvl1pPr>
            <a:lvl2pPr marL="342891" indent="0">
              <a:buNone/>
              <a:defRPr sz="2100"/>
            </a:lvl2pPr>
            <a:lvl3pPr marL="685783" indent="0">
              <a:buNone/>
              <a:defRPr sz="1800"/>
            </a:lvl3pPr>
            <a:lvl4pPr marL="1028674" indent="0">
              <a:buNone/>
              <a:defRPr sz="1500"/>
            </a:lvl4pPr>
            <a:lvl5pPr marL="1371566" indent="0">
              <a:buNone/>
              <a:defRPr sz="1500"/>
            </a:lvl5pPr>
            <a:lvl6pPr marL="1714457" indent="0">
              <a:buNone/>
              <a:defRPr sz="1500"/>
            </a:lvl6pPr>
            <a:lvl7pPr marL="2057349" indent="0">
              <a:buNone/>
              <a:defRPr sz="1500"/>
            </a:lvl7pPr>
            <a:lvl8pPr marL="2400240" indent="0">
              <a:buNone/>
              <a:defRPr sz="1500"/>
            </a:lvl8pPr>
            <a:lvl9pPr marL="2743131" indent="0">
              <a:buNone/>
              <a:defRPr sz="1500"/>
            </a:lvl9pPr>
          </a:lstStyle>
          <a:p>
            <a:r>
              <a:rPr lang="en-US"/>
              <a:t>Click icon to add picture</a:t>
            </a:r>
            <a:endParaRPr lang="en-GB" dirty="0"/>
          </a:p>
        </p:txBody>
      </p:sp>
      <p:sp>
        <p:nvSpPr>
          <p:cNvPr id="4" name="Text Placeholder 3">
            <a:extLst>
              <a:ext uri="{FF2B5EF4-FFF2-40B4-BE49-F238E27FC236}">
                <a16:creationId xmlns:a16="http://schemas.microsoft.com/office/drawing/2014/main" id="{35E24267-D626-4F9F-B5C2-A63CB7E35230}"/>
              </a:ext>
            </a:extLst>
          </p:cNvPr>
          <p:cNvSpPr>
            <a:spLocks noGrp="1"/>
          </p:cNvSpPr>
          <p:nvPr>
            <p:ph type="body" sz="half" idx="2"/>
          </p:nvPr>
        </p:nvSpPr>
        <p:spPr>
          <a:xfrm>
            <a:off x="839788" y="2057400"/>
            <a:ext cx="3932237" cy="3811588"/>
          </a:xfrm>
        </p:spPr>
        <p:txBody>
          <a:bodyPr/>
          <a:lstStyle>
            <a:lvl1pPr marL="0" indent="0">
              <a:buNone/>
              <a:defRPr sz="1200"/>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lvl="0"/>
            <a:r>
              <a:rPr lang="en-US"/>
              <a:t>Edit Master text styles</a:t>
            </a:r>
          </a:p>
        </p:txBody>
      </p:sp>
      <p:sp>
        <p:nvSpPr>
          <p:cNvPr id="5" name="Date Placeholder 4">
            <a:extLst>
              <a:ext uri="{FF2B5EF4-FFF2-40B4-BE49-F238E27FC236}">
                <a16:creationId xmlns:a16="http://schemas.microsoft.com/office/drawing/2014/main" id="{619A110E-14E5-4296-94D4-11597B851076}"/>
              </a:ext>
            </a:extLst>
          </p:cNvPr>
          <p:cNvSpPr>
            <a:spLocks noGrp="1"/>
          </p:cNvSpPr>
          <p:nvPr>
            <p:ph type="dt" sz="half" idx="10"/>
          </p:nvPr>
        </p:nvSpPr>
        <p:spPr/>
        <p:txBody>
          <a:bodyPr/>
          <a:lstStyle/>
          <a:p>
            <a:fld id="{766702A9-BB1D-4D90-B013-625B7DB091AF}" type="datetimeFigureOut">
              <a:rPr lang="en-GB" smtClean="0"/>
              <a:t>25/10/2018</a:t>
            </a:fld>
            <a:endParaRPr lang="en-GB"/>
          </a:p>
        </p:txBody>
      </p:sp>
      <p:sp>
        <p:nvSpPr>
          <p:cNvPr id="6" name="Footer Placeholder 5">
            <a:extLst>
              <a:ext uri="{FF2B5EF4-FFF2-40B4-BE49-F238E27FC236}">
                <a16:creationId xmlns:a16="http://schemas.microsoft.com/office/drawing/2014/main" id="{2F6F3CF2-816E-4EB9-AF32-352F965CEA54}"/>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F847377-3FCD-42F2-BCA9-BD431487A5B5}"/>
              </a:ext>
            </a:extLst>
          </p:cNvPr>
          <p:cNvSpPr>
            <a:spLocks noGrp="1"/>
          </p:cNvSpPr>
          <p:nvPr>
            <p:ph type="sldNum" sz="quarter" idx="12"/>
          </p:nvPr>
        </p:nvSpPr>
        <p:spPr/>
        <p:txBody>
          <a:bodyPr/>
          <a:lstStyle/>
          <a:p>
            <a:fld id="{579F8914-83D6-4C40-9426-5648F920408B}" type="slidenum">
              <a:rPr lang="en-GB" smtClean="0"/>
              <a:t>‹#›</a:t>
            </a:fld>
            <a:endParaRPr lang="en-GB"/>
          </a:p>
        </p:txBody>
      </p:sp>
    </p:spTree>
    <p:extLst>
      <p:ext uri="{BB962C8B-B14F-4D97-AF65-F5344CB8AC3E}">
        <p14:creationId xmlns:p14="http://schemas.microsoft.com/office/powerpoint/2010/main" val="1399585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CF8AB-C569-4EE6-B09B-22906E55CA20}"/>
              </a:ext>
            </a:extLst>
          </p:cNvPr>
          <p:cNvSpPr>
            <a:spLocks noGrp="1"/>
          </p:cNvSpPr>
          <p:nvPr>
            <p:ph type="title"/>
          </p:nvPr>
        </p:nvSpPr>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2496F387-2468-4D82-B1F4-5751877831B3}"/>
              </a:ext>
            </a:extLst>
          </p:cNvPr>
          <p:cNvSpPr>
            <a:spLocks noGrp="1"/>
          </p:cNvSpPr>
          <p:nvPr>
            <p:ph type="dt" sz="half" idx="10"/>
          </p:nvPr>
        </p:nvSpPr>
        <p:spPr/>
        <p:txBody>
          <a:bodyPr/>
          <a:lstStyle/>
          <a:p>
            <a:fld id="{766702A9-BB1D-4D90-B013-625B7DB091AF}" type="datetimeFigureOut">
              <a:rPr lang="en-GB" smtClean="0"/>
              <a:t>25/10/2018</a:t>
            </a:fld>
            <a:endParaRPr lang="en-GB"/>
          </a:p>
        </p:txBody>
      </p:sp>
      <p:sp>
        <p:nvSpPr>
          <p:cNvPr id="5" name="Footer Placeholder 4">
            <a:extLst>
              <a:ext uri="{FF2B5EF4-FFF2-40B4-BE49-F238E27FC236}">
                <a16:creationId xmlns:a16="http://schemas.microsoft.com/office/drawing/2014/main" id="{29DFA038-1965-451E-B054-DE417FE1AE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D4FA17-DAD4-425D-A43D-8DCD951347F5}"/>
              </a:ext>
            </a:extLst>
          </p:cNvPr>
          <p:cNvSpPr>
            <a:spLocks noGrp="1"/>
          </p:cNvSpPr>
          <p:nvPr>
            <p:ph type="sldNum" sz="quarter" idx="12"/>
          </p:nvPr>
        </p:nvSpPr>
        <p:spPr/>
        <p:txBody>
          <a:bodyPr/>
          <a:lstStyle/>
          <a:p>
            <a:fld id="{579F8914-83D6-4C40-9426-5648F920408B}" type="slidenum">
              <a:rPr lang="en-GB" smtClean="0"/>
              <a:t>‹#›</a:t>
            </a:fld>
            <a:endParaRPr lang="en-GB"/>
          </a:p>
        </p:txBody>
      </p:sp>
    </p:spTree>
    <p:extLst>
      <p:ext uri="{BB962C8B-B14F-4D97-AF65-F5344CB8AC3E}">
        <p14:creationId xmlns:p14="http://schemas.microsoft.com/office/powerpoint/2010/main" val="1178841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29441F1-F1EF-46A9-91E9-9D6BECA43343}"/>
              </a:ext>
            </a:extLst>
          </p:cNvPr>
          <p:cNvSpPr>
            <a:spLocks noGrp="1"/>
          </p:cNvSpPr>
          <p:nvPr>
            <p:ph type="dt" sz="half" idx="10"/>
          </p:nvPr>
        </p:nvSpPr>
        <p:spPr/>
        <p:txBody>
          <a:bodyPr/>
          <a:lstStyle/>
          <a:p>
            <a:fld id="{766702A9-BB1D-4D90-B013-625B7DB091AF}" type="datetimeFigureOut">
              <a:rPr lang="en-GB" smtClean="0"/>
              <a:t>25/10/2018</a:t>
            </a:fld>
            <a:endParaRPr lang="en-GB"/>
          </a:p>
        </p:txBody>
      </p:sp>
      <p:sp>
        <p:nvSpPr>
          <p:cNvPr id="5" name="Footer Placeholder 4">
            <a:extLst>
              <a:ext uri="{FF2B5EF4-FFF2-40B4-BE49-F238E27FC236}">
                <a16:creationId xmlns:a16="http://schemas.microsoft.com/office/drawing/2014/main" id="{1BE1EDFB-DCE1-4457-9E05-8789426B679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E66662D-51A9-4557-B278-119E6F1686F0}"/>
              </a:ext>
            </a:extLst>
          </p:cNvPr>
          <p:cNvSpPr>
            <a:spLocks noGrp="1"/>
          </p:cNvSpPr>
          <p:nvPr>
            <p:ph type="sldNum" sz="quarter" idx="12"/>
          </p:nvPr>
        </p:nvSpPr>
        <p:spPr/>
        <p:txBody>
          <a:bodyPr/>
          <a:lstStyle/>
          <a:p>
            <a:fld id="{579F8914-83D6-4C40-9426-5648F920408B}" type="slidenum">
              <a:rPr lang="en-GB" smtClean="0"/>
              <a:t>‹#›</a:t>
            </a:fld>
            <a:endParaRPr lang="en-GB"/>
          </a:p>
        </p:txBody>
      </p:sp>
    </p:spTree>
    <p:extLst>
      <p:ext uri="{BB962C8B-B14F-4D97-AF65-F5344CB8AC3E}">
        <p14:creationId xmlns:p14="http://schemas.microsoft.com/office/powerpoint/2010/main" val="1921551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94471D0-2048-4270-8793-0FF6001C690A}"/>
              </a:ext>
            </a:extLst>
          </p:cNvPr>
          <p:cNvSpPr>
            <a:spLocks noGrp="1"/>
          </p:cNvSpPr>
          <p:nvPr>
            <p:ph type="body" idx="1"/>
          </p:nvPr>
        </p:nvSpPr>
        <p:spPr>
          <a:xfrm>
            <a:off x="838200" y="2082804"/>
            <a:ext cx="10515600" cy="409416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FED27563-E021-46D7-A937-02094210F49E}"/>
              </a:ext>
            </a:extLst>
          </p:cNvPr>
          <p:cNvSpPr>
            <a:spLocks noGrp="1"/>
          </p:cNvSpPr>
          <p:nvPr>
            <p:ph type="dt" sz="half" idx="2"/>
          </p:nvPr>
        </p:nvSpPr>
        <p:spPr>
          <a:xfrm>
            <a:off x="838200" y="6356356"/>
            <a:ext cx="2743200" cy="365125"/>
          </a:xfrm>
          <a:prstGeom prst="rect">
            <a:avLst/>
          </a:prstGeom>
        </p:spPr>
        <p:txBody>
          <a:bodyPr vert="horz" lIns="91440" tIns="45720" rIns="91440" bIns="45720" rtlCol="0" anchor="ctr"/>
          <a:lstStyle>
            <a:lvl1pPr algn="l">
              <a:defRPr sz="900">
                <a:solidFill>
                  <a:schemeClr val="tx1">
                    <a:tint val="75000"/>
                  </a:schemeClr>
                </a:solidFill>
                <a:latin typeface="Montserrat" panose="02000505000000020004" pitchFamily="2" charset="0"/>
              </a:defRPr>
            </a:lvl1pPr>
          </a:lstStyle>
          <a:p>
            <a:fld id="{766702A9-BB1D-4D90-B013-625B7DB091AF}" type="datetimeFigureOut">
              <a:rPr lang="en-GB" smtClean="0"/>
              <a:pPr/>
              <a:t>25/10/2018</a:t>
            </a:fld>
            <a:endParaRPr lang="en-GB" dirty="0"/>
          </a:p>
        </p:txBody>
      </p:sp>
      <p:sp>
        <p:nvSpPr>
          <p:cNvPr id="5" name="Footer Placeholder 4">
            <a:extLst>
              <a:ext uri="{FF2B5EF4-FFF2-40B4-BE49-F238E27FC236}">
                <a16:creationId xmlns:a16="http://schemas.microsoft.com/office/drawing/2014/main" id="{2FCFA3BC-C4D9-403A-8D6D-3F252B9E6CAD}"/>
              </a:ext>
            </a:extLst>
          </p:cNvPr>
          <p:cNvSpPr>
            <a:spLocks noGrp="1"/>
          </p:cNvSpPr>
          <p:nvPr>
            <p:ph type="ftr" sz="quarter" idx="3"/>
          </p:nvPr>
        </p:nvSpPr>
        <p:spPr>
          <a:xfrm>
            <a:off x="4038600" y="6356356"/>
            <a:ext cx="4114800" cy="365125"/>
          </a:xfrm>
          <a:prstGeom prst="rect">
            <a:avLst/>
          </a:prstGeom>
        </p:spPr>
        <p:txBody>
          <a:bodyPr vert="horz" lIns="91440" tIns="45720" rIns="91440" bIns="45720" rtlCol="0" anchor="ctr"/>
          <a:lstStyle>
            <a:lvl1pPr algn="ctr">
              <a:defRPr sz="900">
                <a:solidFill>
                  <a:schemeClr val="tx1">
                    <a:tint val="75000"/>
                  </a:schemeClr>
                </a:solidFill>
                <a:latin typeface="Montserrat" panose="02000505000000020004" pitchFamily="2" charset="0"/>
              </a:defRPr>
            </a:lvl1pPr>
          </a:lstStyle>
          <a:p>
            <a:endParaRPr lang="en-GB" dirty="0"/>
          </a:p>
        </p:txBody>
      </p:sp>
      <p:sp>
        <p:nvSpPr>
          <p:cNvPr id="6" name="Slide Number Placeholder 5">
            <a:extLst>
              <a:ext uri="{FF2B5EF4-FFF2-40B4-BE49-F238E27FC236}">
                <a16:creationId xmlns:a16="http://schemas.microsoft.com/office/drawing/2014/main" id="{DE06A421-FBF2-4F1B-99B3-7FEB26104A9B}"/>
              </a:ext>
            </a:extLst>
          </p:cNvPr>
          <p:cNvSpPr>
            <a:spLocks noGrp="1"/>
          </p:cNvSpPr>
          <p:nvPr>
            <p:ph type="sldNum" sz="quarter" idx="4"/>
          </p:nvPr>
        </p:nvSpPr>
        <p:spPr>
          <a:xfrm>
            <a:off x="8610600" y="6356356"/>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anose="02000505000000020004" pitchFamily="2" charset="0"/>
              </a:defRPr>
            </a:lvl1pPr>
          </a:lstStyle>
          <a:p>
            <a:fld id="{579F8914-83D6-4C40-9426-5648F920408B}" type="slidenum">
              <a:rPr lang="en-GB" smtClean="0"/>
              <a:pPr/>
              <a:t>‹#›</a:t>
            </a:fld>
            <a:endParaRPr lang="en-GB" dirty="0"/>
          </a:p>
        </p:txBody>
      </p:sp>
      <p:sp>
        <p:nvSpPr>
          <p:cNvPr id="7" name="Rectangle 6">
            <a:extLst>
              <a:ext uri="{FF2B5EF4-FFF2-40B4-BE49-F238E27FC236}">
                <a16:creationId xmlns:a16="http://schemas.microsoft.com/office/drawing/2014/main" id="{17563087-2DC1-4959-95F1-0A58C7B5C6A7}"/>
              </a:ext>
            </a:extLst>
          </p:cNvPr>
          <p:cNvSpPr>
            <a:spLocks noChangeArrowheads="1"/>
          </p:cNvSpPr>
          <p:nvPr userDrawn="1"/>
        </p:nvSpPr>
        <p:spPr bwMode="auto">
          <a:xfrm>
            <a:off x="0" y="-26989"/>
            <a:ext cx="12192000" cy="1852613"/>
          </a:xfrm>
          <a:prstGeom prst="rect">
            <a:avLst/>
          </a:prstGeom>
          <a:solidFill>
            <a:srgbClr val="0A4958"/>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algn="ctr" eaLnBrk="1" hangingPunct="1">
              <a:defRPr/>
            </a:pPr>
            <a:endParaRPr lang="en-GB" altLang="en-US" sz="1800" dirty="0">
              <a:latin typeface="Times New Roman" panose="02020603050405020304" pitchFamily="18" charset="0"/>
            </a:endParaRPr>
          </a:p>
        </p:txBody>
      </p:sp>
      <p:sp>
        <p:nvSpPr>
          <p:cNvPr id="2" name="Title Placeholder 1">
            <a:extLst>
              <a:ext uri="{FF2B5EF4-FFF2-40B4-BE49-F238E27FC236}">
                <a16:creationId xmlns:a16="http://schemas.microsoft.com/office/drawing/2014/main" id="{23711608-DC2E-4FCF-816D-04B0B27C70BB}"/>
              </a:ext>
            </a:extLst>
          </p:cNvPr>
          <p:cNvSpPr>
            <a:spLocks noGrp="1"/>
          </p:cNvSpPr>
          <p:nvPr>
            <p:ph type="title"/>
          </p:nvPr>
        </p:nvSpPr>
        <p:spPr>
          <a:xfrm>
            <a:off x="1974573" y="365125"/>
            <a:ext cx="9379227" cy="1278145"/>
          </a:xfrm>
          <a:prstGeom prst="rect">
            <a:avLst/>
          </a:prstGeom>
        </p:spPr>
        <p:txBody>
          <a:bodyPr vert="horz" lIns="91440" tIns="45720" rIns="91440" bIns="45720" rtlCol="0" anchor="ctr">
            <a:normAutofit/>
          </a:bodyPr>
          <a:lstStyle/>
          <a:p>
            <a:r>
              <a:rPr lang="en-US"/>
              <a:t>Click to edit Master title style</a:t>
            </a:r>
            <a:endParaRPr lang="en-GB" dirty="0"/>
          </a:p>
        </p:txBody>
      </p:sp>
      <p:pic>
        <p:nvPicPr>
          <p:cNvPr id="9" name="Picture 8">
            <a:extLst>
              <a:ext uri="{FF2B5EF4-FFF2-40B4-BE49-F238E27FC236}">
                <a16:creationId xmlns:a16="http://schemas.microsoft.com/office/drawing/2014/main" id="{F066F2D9-078D-4C5B-8578-88EE6A9B4F88}"/>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51352" y="-123065"/>
            <a:ext cx="2077279" cy="2077278"/>
          </a:xfrm>
          <a:prstGeom prst="rect">
            <a:avLst/>
          </a:prstGeom>
        </p:spPr>
      </p:pic>
    </p:spTree>
    <p:extLst>
      <p:ext uri="{BB962C8B-B14F-4D97-AF65-F5344CB8AC3E}">
        <p14:creationId xmlns:p14="http://schemas.microsoft.com/office/powerpoint/2010/main" val="4091808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783" rtl="0" eaLnBrk="1" latinLnBrk="0" hangingPunct="1">
        <a:lnSpc>
          <a:spcPct val="90000"/>
        </a:lnSpc>
        <a:spcBef>
          <a:spcPct val="0"/>
        </a:spcBef>
        <a:buNone/>
        <a:defRPr sz="2851" kern="1200">
          <a:solidFill>
            <a:schemeClr val="bg1"/>
          </a:solidFill>
          <a:latin typeface="Montserrat" panose="02000505000000020004" pitchFamily="2" charset="0"/>
          <a:ea typeface="+mj-ea"/>
          <a:cs typeface="+mj-cs"/>
        </a:defRPr>
      </a:lvl1pPr>
    </p:titleStyle>
    <p:bodyStyle>
      <a:lvl1pPr marL="171446" indent="-171446" algn="l" defTabSz="685783" rtl="0" eaLnBrk="1" latinLnBrk="0" hangingPunct="1">
        <a:lnSpc>
          <a:spcPct val="90000"/>
        </a:lnSpc>
        <a:spcBef>
          <a:spcPts val="751"/>
        </a:spcBef>
        <a:buClr>
          <a:srgbClr val="E2219B"/>
        </a:buClr>
        <a:buFont typeface="Arial" panose="020B0604020202020204" pitchFamily="34" charset="0"/>
        <a:buChar char="•"/>
        <a:defRPr sz="2100"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1pPr>
      <a:lvl2pPr marL="514338" indent="-171446" algn="l" defTabSz="685783" rtl="0" eaLnBrk="1" latinLnBrk="0" hangingPunct="1">
        <a:lnSpc>
          <a:spcPct val="90000"/>
        </a:lnSpc>
        <a:spcBef>
          <a:spcPts val="375"/>
        </a:spcBef>
        <a:buClr>
          <a:srgbClr val="E2219B"/>
        </a:buClr>
        <a:buFont typeface="Arial" panose="020B0604020202020204" pitchFamily="34" charset="0"/>
        <a:buChar char="•"/>
        <a:defRPr sz="1800"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2pPr>
      <a:lvl3pPr marL="857229" indent="-171446" algn="l" defTabSz="685783" rtl="0" eaLnBrk="1" latinLnBrk="0" hangingPunct="1">
        <a:lnSpc>
          <a:spcPct val="90000"/>
        </a:lnSpc>
        <a:spcBef>
          <a:spcPts val="375"/>
        </a:spcBef>
        <a:buClr>
          <a:srgbClr val="E2219B"/>
        </a:buClr>
        <a:buFont typeface="Arial" panose="020B0604020202020204" pitchFamily="34" charset="0"/>
        <a:buChar char="•"/>
        <a:defRPr sz="1500"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3pPr>
      <a:lvl4pPr marL="1200121" indent="-171446" algn="l" defTabSz="685783" rtl="0" eaLnBrk="1" latinLnBrk="0" hangingPunct="1">
        <a:lnSpc>
          <a:spcPct val="90000"/>
        </a:lnSpc>
        <a:spcBef>
          <a:spcPts val="375"/>
        </a:spcBef>
        <a:buClr>
          <a:srgbClr val="E2219B"/>
        </a:buClr>
        <a:buFont typeface="Arial" panose="020B0604020202020204" pitchFamily="34" charset="0"/>
        <a:buChar char="•"/>
        <a:defRPr sz="1351"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4pPr>
      <a:lvl5pPr marL="1543012" indent="-171446" algn="l" defTabSz="685783" rtl="0" eaLnBrk="1" latinLnBrk="0" hangingPunct="1">
        <a:lnSpc>
          <a:spcPct val="90000"/>
        </a:lnSpc>
        <a:spcBef>
          <a:spcPts val="375"/>
        </a:spcBef>
        <a:buClr>
          <a:srgbClr val="E2219B"/>
        </a:buClr>
        <a:buFont typeface="Arial" panose="020B0604020202020204" pitchFamily="34" charset="0"/>
        <a:buChar char="•"/>
        <a:defRPr sz="1351"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5pPr>
      <a:lvl6pPr marL="1885904"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p:bodyStyle>
    <p:otherStyle>
      <a:defPPr>
        <a:defRPr lang="en-US"/>
      </a:defPPr>
      <a:lvl1pPr marL="0" algn="l" defTabSz="685783" rtl="0" eaLnBrk="1" latinLnBrk="0" hangingPunct="1">
        <a:defRPr sz="1351" kern="1200">
          <a:solidFill>
            <a:schemeClr val="tx1"/>
          </a:solidFill>
          <a:latin typeface="+mn-lt"/>
          <a:ea typeface="+mn-ea"/>
          <a:cs typeface="+mn-cs"/>
        </a:defRPr>
      </a:lvl1pPr>
      <a:lvl2pPr marL="342891" algn="l" defTabSz="685783" rtl="0" eaLnBrk="1" latinLnBrk="0" hangingPunct="1">
        <a:defRPr sz="1351" kern="1200">
          <a:solidFill>
            <a:schemeClr val="tx1"/>
          </a:solidFill>
          <a:latin typeface="+mn-lt"/>
          <a:ea typeface="+mn-ea"/>
          <a:cs typeface="+mn-cs"/>
        </a:defRPr>
      </a:lvl2pPr>
      <a:lvl3pPr marL="685783" algn="l" defTabSz="685783" rtl="0" eaLnBrk="1" latinLnBrk="0" hangingPunct="1">
        <a:defRPr sz="1351" kern="1200">
          <a:solidFill>
            <a:schemeClr val="tx1"/>
          </a:solidFill>
          <a:latin typeface="+mn-lt"/>
          <a:ea typeface="+mn-ea"/>
          <a:cs typeface="+mn-cs"/>
        </a:defRPr>
      </a:lvl3pPr>
      <a:lvl4pPr marL="1028674" algn="l" defTabSz="685783" rtl="0" eaLnBrk="1" latinLnBrk="0" hangingPunct="1">
        <a:defRPr sz="1351" kern="1200">
          <a:solidFill>
            <a:schemeClr val="tx1"/>
          </a:solidFill>
          <a:latin typeface="+mn-lt"/>
          <a:ea typeface="+mn-ea"/>
          <a:cs typeface="+mn-cs"/>
        </a:defRPr>
      </a:lvl4pPr>
      <a:lvl5pPr marL="1371566" algn="l" defTabSz="685783" rtl="0" eaLnBrk="1" latinLnBrk="0" hangingPunct="1">
        <a:defRPr sz="1351" kern="1200">
          <a:solidFill>
            <a:schemeClr val="tx1"/>
          </a:solidFill>
          <a:latin typeface="+mn-lt"/>
          <a:ea typeface="+mn-ea"/>
          <a:cs typeface="+mn-cs"/>
        </a:defRPr>
      </a:lvl5pPr>
      <a:lvl6pPr marL="1714457" algn="l" defTabSz="685783" rtl="0" eaLnBrk="1" latinLnBrk="0" hangingPunct="1">
        <a:defRPr sz="1351" kern="1200">
          <a:solidFill>
            <a:schemeClr val="tx1"/>
          </a:solidFill>
          <a:latin typeface="+mn-lt"/>
          <a:ea typeface="+mn-ea"/>
          <a:cs typeface="+mn-cs"/>
        </a:defRPr>
      </a:lvl6pPr>
      <a:lvl7pPr marL="2057349" algn="l" defTabSz="685783" rtl="0" eaLnBrk="1" latinLnBrk="0" hangingPunct="1">
        <a:defRPr sz="1351" kern="1200">
          <a:solidFill>
            <a:schemeClr val="tx1"/>
          </a:solidFill>
          <a:latin typeface="+mn-lt"/>
          <a:ea typeface="+mn-ea"/>
          <a:cs typeface="+mn-cs"/>
        </a:defRPr>
      </a:lvl7pPr>
      <a:lvl8pPr marL="2400240" algn="l" defTabSz="685783" rtl="0" eaLnBrk="1" latinLnBrk="0" hangingPunct="1">
        <a:defRPr sz="1351" kern="1200">
          <a:solidFill>
            <a:schemeClr val="tx1"/>
          </a:solidFill>
          <a:latin typeface="+mn-lt"/>
          <a:ea typeface="+mn-ea"/>
          <a:cs typeface="+mn-cs"/>
        </a:defRPr>
      </a:lvl8pPr>
      <a:lvl9pPr marL="2743131" algn="l" defTabSz="685783"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8.jpg"/><Relationship Id="rId4" Type="http://schemas.openxmlformats.org/officeDocument/2006/relationships/image" Target="../media/image17.jpg"/></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 Id="rId9" Type="http://schemas.openxmlformats.org/officeDocument/2006/relationships/image" Target="../media/image15.png"/></Relationships>
</file>

<file path=ppt/slides/_rels/slide1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5617B-7BD6-4423-9412-20746D51443C}"/>
              </a:ext>
            </a:extLst>
          </p:cNvPr>
          <p:cNvSpPr>
            <a:spLocks noGrp="1"/>
          </p:cNvSpPr>
          <p:nvPr>
            <p:ph type="ctrTitle"/>
          </p:nvPr>
        </p:nvSpPr>
        <p:spPr>
          <a:xfrm>
            <a:off x="2667000" y="1241479"/>
            <a:ext cx="6858000" cy="2283963"/>
          </a:xfrm>
        </p:spPr>
        <p:txBody>
          <a:bodyPr>
            <a:normAutofit/>
          </a:bodyPr>
          <a:lstStyle/>
          <a:p>
            <a:r>
              <a:rPr lang="en-GB" sz="3200" b="1" dirty="0"/>
              <a:t>Anchor Institutions </a:t>
            </a:r>
            <a:br>
              <a:rPr lang="en-GB" sz="3200" b="1" dirty="0"/>
            </a:br>
            <a:r>
              <a:rPr lang="en-GB" sz="1600" b="1" dirty="0"/>
              <a:t>&amp; </a:t>
            </a:r>
            <a:br>
              <a:rPr lang="en-GB" sz="3200" b="1" dirty="0"/>
            </a:br>
            <a:r>
              <a:rPr lang="en-GB" sz="3200" b="1" dirty="0"/>
              <a:t>Community Businesses </a:t>
            </a:r>
            <a:endParaRPr lang="en-GB" sz="2800" dirty="0"/>
          </a:p>
        </p:txBody>
      </p:sp>
      <p:pic>
        <p:nvPicPr>
          <p:cNvPr id="7" name="Picture 6">
            <a:extLst>
              <a:ext uri="{FF2B5EF4-FFF2-40B4-BE49-F238E27FC236}">
                <a16:creationId xmlns:a16="http://schemas.microsoft.com/office/drawing/2014/main" id="{BCEFDAA5-7BFE-4968-892B-753595075F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4464" y="854229"/>
            <a:ext cx="1743075" cy="1743075"/>
          </a:xfrm>
          <a:prstGeom prst="rect">
            <a:avLst/>
          </a:prstGeom>
        </p:spPr>
      </p:pic>
      <p:sp>
        <p:nvSpPr>
          <p:cNvPr id="5" name="Subtitle 2">
            <a:extLst>
              <a:ext uri="{FF2B5EF4-FFF2-40B4-BE49-F238E27FC236}">
                <a16:creationId xmlns:a16="http://schemas.microsoft.com/office/drawing/2014/main" id="{D59F5911-5203-48C4-851D-474DDE00DA53}"/>
              </a:ext>
            </a:extLst>
          </p:cNvPr>
          <p:cNvSpPr txBox="1">
            <a:spLocks/>
          </p:cNvSpPr>
          <p:nvPr/>
        </p:nvSpPr>
        <p:spPr>
          <a:xfrm>
            <a:off x="5050100" y="3908591"/>
            <a:ext cx="2091800" cy="1344525"/>
          </a:xfrm>
          <a:prstGeom prst="rect">
            <a:avLst/>
          </a:prstGeom>
        </p:spPr>
        <p:txBody>
          <a:bodyPr vert="horz" lIns="91440" tIns="45720" rIns="91440" bIns="45720" rtlCol="0">
            <a:normAutofit/>
          </a:bodyPr>
          <a:lstStyle>
            <a:lvl1pPr marL="0" indent="0" algn="ctr" defTabSz="685800" rtl="0" eaLnBrk="1" latinLnBrk="0" hangingPunct="1">
              <a:lnSpc>
                <a:spcPct val="90000"/>
              </a:lnSpc>
              <a:spcBef>
                <a:spcPts val="750"/>
              </a:spcBef>
              <a:buClr>
                <a:srgbClr val="E2219B"/>
              </a:buClr>
              <a:buFont typeface="Arial" panose="020B0604020202020204" pitchFamily="34" charset="0"/>
              <a:buNone/>
              <a:defRPr sz="27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342900" indent="0" algn="ctr" defTabSz="685800" rtl="0" eaLnBrk="1" latinLnBrk="0" hangingPunct="1">
              <a:lnSpc>
                <a:spcPct val="90000"/>
              </a:lnSpc>
              <a:spcBef>
                <a:spcPts val="375"/>
              </a:spcBef>
              <a:buClr>
                <a:srgbClr val="E2219B"/>
              </a:buClr>
              <a:buFont typeface="Arial" panose="020B0604020202020204" pitchFamily="34" charset="0"/>
              <a:buNone/>
              <a:defRPr sz="1500"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2pPr>
            <a:lvl3pPr marL="685800" indent="0" algn="ctr" defTabSz="685800" rtl="0" eaLnBrk="1" latinLnBrk="0" hangingPunct="1">
              <a:lnSpc>
                <a:spcPct val="90000"/>
              </a:lnSpc>
              <a:spcBef>
                <a:spcPts val="375"/>
              </a:spcBef>
              <a:buClr>
                <a:srgbClr val="E2219B"/>
              </a:buClr>
              <a:buFont typeface="Arial" panose="020B0604020202020204" pitchFamily="34" charset="0"/>
              <a:buNone/>
              <a:defRPr sz="1350"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3pPr>
            <a:lvl4pPr marL="1028700" indent="0" algn="ctr" defTabSz="685800" rtl="0" eaLnBrk="1" latinLnBrk="0" hangingPunct="1">
              <a:lnSpc>
                <a:spcPct val="90000"/>
              </a:lnSpc>
              <a:spcBef>
                <a:spcPts val="375"/>
              </a:spcBef>
              <a:buClr>
                <a:srgbClr val="E2219B"/>
              </a:buClr>
              <a:buFont typeface="Arial" panose="020B0604020202020204" pitchFamily="34" charset="0"/>
              <a:buNone/>
              <a:defRPr sz="1200"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4pPr>
            <a:lvl5pPr marL="1371600" indent="0" algn="ctr" defTabSz="685800" rtl="0" eaLnBrk="1" latinLnBrk="0" hangingPunct="1">
              <a:lnSpc>
                <a:spcPct val="90000"/>
              </a:lnSpc>
              <a:spcBef>
                <a:spcPts val="375"/>
              </a:spcBef>
              <a:buClr>
                <a:srgbClr val="E2219B"/>
              </a:buClr>
              <a:buFont typeface="Arial" panose="020B0604020202020204" pitchFamily="34" charset="0"/>
              <a:buNone/>
              <a:defRPr sz="1200"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spcBef>
                <a:spcPts val="0"/>
              </a:spcBef>
            </a:pPr>
            <a:r>
              <a:rPr lang="en-GB" sz="1600" b="1" dirty="0"/>
              <a:t>Stuart MacDonald</a:t>
            </a:r>
          </a:p>
          <a:p>
            <a:pPr>
              <a:spcBef>
                <a:spcPts val="0"/>
              </a:spcBef>
            </a:pPr>
            <a:r>
              <a:rPr lang="en-GB" sz="1600" dirty="0"/>
              <a:t>Associate Director</a:t>
            </a:r>
          </a:p>
          <a:p>
            <a:pPr>
              <a:spcBef>
                <a:spcPts val="0"/>
              </a:spcBef>
            </a:pPr>
            <a:r>
              <a:rPr lang="en-GB" sz="1600" b="1" dirty="0"/>
              <a:t>Grace Brown</a:t>
            </a:r>
          </a:p>
          <a:p>
            <a:pPr>
              <a:spcBef>
                <a:spcPts val="0"/>
              </a:spcBef>
            </a:pPr>
            <a:r>
              <a:rPr lang="en-GB" sz="1600" dirty="0"/>
              <a:t>Researcher</a:t>
            </a:r>
          </a:p>
          <a:p>
            <a:pPr>
              <a:spcBef>
                <a:spcPts val="0"/>
              </a:spcBef>
            </a:pPr>
            <a:r>
              <a:rPr lang="en-GB" sz="1600" b="1" dirty="0"/>
              <a:t>CLES</a:t>
            </a:r>
          </a:p>
          <a:p>
            <a:endParaRPr lang="en-GB" dirty="0"/>
          </a:p>
        </p:txBody>
      </p:sp>
    </p:spTree>
    <p:extLst>
      <p:ext uri="{BB962C8B-B14F-4D97-AF65-F5344CB8AC3E}">
        <p14:creationId xmlns:p14="http://schemas.microsoft.com/office/powerpoint/2010/main" val="2594664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32EB7-4B5E-4697-87F5-766970F112A3}"/>
              </a:ext>
            </a:extLst>
          </p:cNvPr>
          <p:cNvSpPr>
            <a:spLocks noGrp="1"/>
          </p:cNvSpPr>
          <p:nvPr>
            <p:ph type="title"/>
          </p:nvPr>
        </p:nvSpPr>
        <p:spPr/>
        <p:txBody>
          <a:bodyPr>
            <a:normAutofit/>
          </a:bodyPr>
          <a:lstStyle/>
          <a:p>
            <a:r>
              <a:rPr lang="en-GB" sz="3200" dirty="0"/>
              <a:t>About CLES</a:t>
            </a:r>
          </a:p>
        </p:txBody>
      </p:sp>
      <p:pic>
        <p:nvPicPr>
          <p:cNvPr id="9" name="Picture 8">
            <a:extLst>
              <a:ext uri="{FF2B5EF4-FFF2-40B4-BE49-F238E27FC236}">
                <a16:creationId xmlns:a16="http://schemas.microsoft.com/office/drawing/2014/main" id="{55FDCA25-0E98-4A92-9AFF-DB89FBEB2792}"/>
              </a:ext>
            </a:extLst>
          </p:cNvPr>
          <p:cNvPicPr>
            <a:picLocks noChangeAspect="1"/>
          </p:cNvPicPr>
          <p:nvPr/>
        </p:nvPicPr>
        <p:blipFill rotWithShape="1">
          <a:blip r:embed="rId3">
            <a:extLst>
              <a:ext uri="{28A0092B-C50C-407E-A947-70E740481C1C}">
                <a14:useLocalDpi xmlns:a14="http://schemas.microsoft.com/office/drawing/2010/main" val="0"/>
              </a:ext>
            </a:extLst>
          </a:blip>
          <a:srcRect l="9416" t="32375" r="9462" b="31517"/>
          <a:stretch/>
        </p:blipFill>
        <p:spPr>
          <a:xfrm>
            <a:off x="1187909" y="3428998"/>
            <a:ext cx="3553301" cy="1054411"/>
          </a:xfrm>
          <a:prstGeom prst="rect">
            <a:avLst/>
          </a:prstGeom>
        </p:spPr>
      </p:pic>
      <p:sp>
        <p:nvSpPr>
          <p:cNvPr id="11" name="Content Placeholder 10">
            <a:extLst>
              <a:ext uri="{FF2B5EF4-FFF2-40B4-BE49-F238E27FC236}">
                <a16:creationId xmlns:a16="http://schemas.microsoft.com/office/drawing/2014/main" id="{4D446B04-A84D-4722-89BC-E3D2073E6B76}"/>
              </a:ext>
            </a:extLst>
          </p:cNvPr>
          <p:cNvSpPr>
            <a:spLocks noGrp="1"/>
          </p:cNvSpPr>
          <p:nvPr>
            <p:ph idx="1"/>
          </p:nvPr>
        </p:nvSpPr>
        <p:spPr>
          <a:xfrm>
            <a:off x="5049163" y="3428999"/>
            <a:ext cx="6320771" cy="1054411"/>
          </a:xfrm>
        </p:spPr>
        <p:txBody>
          <a:bodyPr>
            <a:normAutofit/>
          </a:bodyPr>
          <a:lstStyle/>
          <a:p>
            <a:pPr marL="0" indent="0">
              <a:lnSpc>
                <a:spcPct val="100000"/>
              </a:lnSpc>
              <a:spcBef>
                <a:spcPts val="900"/>
              </a:spcBef>
              <a:buNone/>
            </a:pPr>
            <a:r>
              <a:rPr lang="en-GB" dirty="0">
                <a:latin typeface="Open Sans" panose="020B0606030504020204" pitchFamily="34" charset="0"/>
                <a:cs typeface="Open Sans" panose="020B0606030504020204" pitchFamily="34" charset="0"/>
              </a:rPr>
              <a:t>Through our work we aim to achieve social justice, good local economies and effective public services for everyone everywhere.</a:t>
            </a:r>
          </a:p>
        </p:txBody>
      </p:sp>
    </p:spTree>
    <p:extLst>
      <p:ext uri="{BB962C8B-B14F-4D97-AF65-F5344CB8AC3E}">
        <p14:creationId xmlns:p14="http://schemas.microsoft.com/office/powerpoint/2010/main" val="3301241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14E317-580B-4435-9AB5-60DA78EED9A3}"/>
              </a:ext>
            </a:extLst>
          </p:cNvPr>
          <p:cNvSpPr/>
          <p:nvPr/>
        </p:nvSpPr>
        <p:spPr>
          <a:xfrm>
            <a:off x="0" y="1808447"/>
            <a:ext cx="12192000" cy="5143500"/>
          </a:xfrm>
          <a:prstGeom prst="rect">
            <a:avLst/>
          </a:prstGeom>
          <a:solidFill>
            <a:srgbClr val="0A49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1"/>
          </a:p>
        </p:txBody>
      </p:sp>
      <p:sp>
        <p:nvSpPr>
          <p:cNvPr id="4" name="Oval 3">
            <a:extLst>
              <a:ext uri="{FF2B5EF4-FFF2-40B4-BE49-F238E27FC236}">
                <a16:creationId xmlns:a16="http://schemas.microsoft.com/office/drawing/2014/main" id="{B8F5BD54-1F0F-4D34-8D35-3137B1B90C4D}"/>
              </a:ext>
            </a:extLst>
          </p:cNvPr>
          <p:cNvSpPr/>
          <p:nvPr/>
        </p:nvSpPr>
        <p:spPr>
          <a:xfrm>
            <a:off x="4062780" y="1213644"/>
            <a:ext cx="4055453" cy="405545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1"/>
          </a:p>
        </p:txBody>
      </p:sp>
      <p:sp>
        <p:nvSpPr>
          <p:cNvPr id="10" name="Title 1">
            <a:extLst>
              <a:ext uri="{FF2B5EF4-FFF2-40B4-BE49-F238E27FC236}">
                <a16:creationId xmlns:a16="http://schemas.microsoft.com/office/drawing/2014/main" id="{D60EB4C5-753E-4992-92C0-F5F6EFC41FE6}"/>
              </a:ext>
            </a:extLst>
          </p:cNvPr>
          <p:cNvSpPr txBox="1">
            <a:spLocks/>
          </p:cNvSpPr>
          <p:nvPr/>
        </p:nvSpPr>
        <p:spPr>
          <a:xfrm>
            <a:off x="2661506" y="1765084"/>
            <a:ext cx="6858000" cy="2586832"/>
          </a:xfrm>
          <a:prstGeom prst="rect">
            <a:avLst/>
          </a:prstGeom>
        </p:spPr>
        <p:txBody>
          <a:bodyPr vert="horz" lIns="68580" tIns="34291" rIns="68580" bIns="34291" rtlCol="0" anchor="b">
            <a:normAutofit/>
          </a:bodyPr>
          <a:lstStyle>
            <a:lvl1pPr algn="l" defTabSz="914400" rtl="0" eaLnBrk="1" latinLnBrk="0" hangingPunct="1">
              <a:lnSpc>
                <a:spcPct val="90000"/>
              </a:lnSpc>
              <a:spcBef>
                <a:spcPct val="0"/>
              </a:spcBef>
              <a:buNone/>
              <a:defRPr sz="3800" kern="1200">
                <a:solidFill>
                  <a:schemeClr val="bg1"/>
                </a:solidFill>
                <a:latin typeface="Montserrat" panose="02000505000000020004" pitchFamily="2" charset="0"/>
                <a:ea typeface="+mj-ea"/>
                <a:cs typeface="+mj-cs"/>
              </a:defRPr>
            </a:lvl1pPr>
          </a:lstStyle>
          <a:p>
            <a:pPr algn="ctr"/>
            <a:endParaRPr lang="en-GB" sz="3000" b="1" dirty="0">
              <a:solidFill>
                <a:srgbClr val="0A4958"/>
              </a:solidFill>
            </a:endParaRPr>
          </a:p>
          <a:p>
            <a:pPr algn="ctr"/>
            <a:endParaRPr lang="en-GB" sz="3000" b="1" dirty="0">
              <a:solidFill>
                <a:srgbClr val="0A4958"/>
              </a:solidFill>
            </a:endParaRPr>
          </a:p>
          <a:p>
            <a:pPr algn="ctr"/>
            <a:r>
              <a:rPr lang="en-GB" sz="3000" b="1" dirty="0">
                <a:solidFill>
                  <a:srgbClr val="0A4958"/>
                </a:solidFill>
              </a:rPr>
              <a:t>Why a new </a:t>
            </a:r>
          </a:p>
          <a:p>
            <a:pPr algn="ctr"/>
            <a:r>
              <a:rPr lang="en-GB" sz="3000" b="1" dirty="0">
                <a:solidFill>
                  <a:srgbClr val="0A4958"/>
                </a:solidFill>
              </a:rPr>
              <a:t>approach is </a:t>
            </a:r>
          </a:p>
          <a:p>
            <a:pPr algn="ctr"/>
            <a:r>
              <a:rPr lang="en-GB" sz="3000" b="1" dirty="0">
                <a:solidFill>
                  <a:srgbClr val="0A4958"/>
                </a:solidFill>
              </a:rPr>
              <a:t>needed</a:t>
            </a:r>
            <a:br>
              <a:rPr lang="en-GB" sz="2400" dirty="0">
                <a:solidFill>
                  <a:srgbClr val="0A4958"/>
                </a:solidFill>
              </a:rPr>
            </a:br>
            <a:endParaRPr lang="en-GB" sz="2400" dirty="0">
              <a:solidFill>
                <a:srgbClr val="0A4958"/>
              </a:solidFill>
            </a:endParaRPr>
          </a:p>
        </p:txBody>
      </p:sp>
      <p:sp>
        <p:nvSpPr>
          <p:cNvPr id="13" name="Subtitle 2">
            <a:extLst>
              <a:ext uri="{FF2B5EF4-FFF2-40B4-BE49-F238E27FC236}">
                <a16:creationId xmlns:a16="http://schemas.microsoft.com/office/drawing/2014/main" id="{48CC0719-CACF-45EA-90CD-849B9BF49062}"/>
              </a:ext>
            </a:extLst>
          </p:cNvPr>
          <p:cNvSpPr txBox="1">
            <a:spLocks/>
          </p:cNvSpPr>
          <p:nvPr/>
        </p:nvSpPr>
        <p:spPr>
          <a:xfrm>
            <a:off x="5042251" y="4399623"/>
            <a:ext cx="2107504" cy="580699"/>
          </a:xfrm>
          <a:prstGeom prst="rect">
            <a:avLst/>
          </a:prstGeom>
        </p:spPr>
        <p:txBody>
          <a:bodyPr vert="horz" lIns="68580" tIns="34291" rIns="68580" bIns="34291" rtlCol="0">
            <a:normAutofit/>
          </a:bodyPr>
          <a:lstStyle>
            <a:lvl1pPr marL="0" indent="0" algn="ctr" defTabSz="914400" rtl="0" eaLnBrk="1" latinLnBrk="0" hangingPunct="1">
              <a:lnSpc>
                <a:spcPct val="90000"/>
              </a:lnSpc>
              <a:spcBef>
                <a:spcPts val="1000"/>
              </a:spcBef>
              <a:buClr>
                <a:srgbClr val="E2219B"/>
              </a:buClr>
              <a:buFont typeface="Arial" panose="020B0604020202020204" pitchFamily="34" charset="0"/>
              <a:buNone/>
              <a:defRPr sz="36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defTabSz="914400" rtl="0" eaLnBrk="1" latinLnBrk="0" hangingPunct="1">
              <a:lnSpc>
                <a:spcPct val="90000"/>
              </a:lnSpc>
              <a:spcBef>
                <a:spcPts val="500"/>
              </a:spcBef>
              <a:buClr>
                <a:srgbClr val="E2219B"/>
              </a:buClr>
              <a:buFont typeface="Arial" panose="020B0604020202020204" pitchFamily="34" charset="0"/>
              <a:buNone/>
              <a:defRPr sz="2000"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2pPr>
            <a:lvl3pPr marL="914400" indent="0" algn="ctr" defTabSz="914400" rtl="0" eaLnBrk="1" latinLnBrk="0" hangingPunct="1">
              <a:lnSpc>
                <a:spcPct val="90000"/>
              </a:lnSpc>
              <a:spcBef>
                <a:spcPts val="500"/>
              </a:spcBef>
              <a:buClr>
                <a:srgbClr val="E2219B"/>
              </a:buClr>
              <a:buFont typeface="Arial" panose="020B0604020202020204" pitchFamily="34" charset="0"/>
              <a:buNone/>
              <a:defRPr sz="1800"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3pPr>
            <a:lvl4pPr marL="1371600" indent="0" algn="ctr" defTabSz="914400" rtl="0" eaLnBrk="1" latinLnBrk="0" hangingPunct="1">
              <a:lnSpc>
                <a:spcPct val="90000"/>
              </a:lnSpc>
              <a:spcBef>
                <a:spcPts val="500"/>
              </a:spcBef>
              <a:buClr>
                <a:srgbClr val="E2219B"/>
              </a:buClr>
              <a:buFont typeface="Arial" panose="020B0604020202020204" pitchFamily="34" charset="0"/>
              <a:buNone/>
              <a:defRPr sz="1600"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4pPr>
            <a:lvl5pPr marL="1828800" indent="0" algn="ctr" defTabSz="914400" rtl="0" eaLnBrk="1" latinLnBrk="0" hangingPunct="1">
              <a:lnSpc>
                <a:spcPct val="90000"/>
              </a:lnSpc>
              <a:spcBef>
                <a:spcPts val="500"/>
              </a:spcBef>
              <a:buClr>
                <a:srgbClr val="E2219B"/>
              </a:buClr>
              <a:buFont typeface="Arial" panose="020B0604020202020204" pitchFamily="34" charset="0"/>
              <a:buNone/>
              <a:defRPr sz="1600"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200" dirty="0"/>
              <a:t>David Burch</a:t>
            </a:r>
          </a:p>
          <a:p>
            <a:r>
              <a:rPr lang="en-GB" sz="1200" dirty="0"/>
              <a:t>Researcher</a:t>
            </a:r>
            <a:endParaRPr lang="en-GB" sz="2700" dirty="0"/>
          </a:p>
        </p:txBody>
      </p:sp>
    </p:spTree>
    <p:extLst>
      <p:ext uri="{BB962C8B-B14F-4D97-AF65-F5344CB8AC3E}">
        <p14:creationId xmlns:p14="http://schemas.microsoft.com/office/powerpoint/2010/main" val="1743212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F8E78-D75F-45D8-AB67-4D00E60ED1C9}"/>
              </a:ext>
            </a:extLst>
          </p:cNvPr>
          <p:cNvSpPr>
            <a:spLocks noGrp="1"/>
          </p:cNvSpPr>
          <p:nvPr>
            <p:ph type="title"/>
          </p:nvPr>
        </p:nvSpPr>
        <p:spPr/>
        <p:txBody>
          <a:bodyPr/>
          <a:lstStyle/>
          <a:p>
            <a:r>
              <a:rPr lang="en-GB" dirty="0"/>
              <a:t>Economic development is failing</a:t>
            </a:r>
          </a:p>
        </p:txBody>
      </p:sp>
      <p:sp>
        <p:nvSpPr>
          <p:cNvPr id="4" name="Text Box 8">
            <a:extLst>
              <a:ext uri="{FF2B5EF4-FFF2-40B4-BE49-F238E27FC236}">
                <a16:creationId xmlns:a16="http://schemas.microsoft.com/office/drawing/2014/main" id="{F411F3C2-2B19-4179-B6C5-F5285AD53A8E}"/>
              </a:ext>
            </a:extLst>
          </p:cNvPr>
          <p:cNvSpPr txBox="1">
            <a:spLocks noGrp="1" noChangeArrowheads="1"/>
          </p:cNvSpPr>
          <p:nvPr>
            <p:ph idx="1"/>
          </p:nvPr>
        </p:nvSpPr>
        <p:spPr bwMode="auto">
          <a:xfrm>
            <a:off x="552449" y="2361366"/>
            <a:ext cx="10605407" cy="5206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GB" altLang="en-US" sz="900" dirty="0">
                <a:latin typeface="Open Sans" panose="020B0606030504020204" pitchFamily="34" charset="0"/>
                <a:ea typeface="Open Sans" panose="020B0606030504020204" pitchFamily="34" charset="0"/>
                <a:cs typeface="Open Sans" panose="020B0606030504020204" pitchFamily="34" charset="0"/>
              </a:rPr>
              <a:t>  </a:t>
            </a:r>
            <a:endParaRPr lang="en-GB" altLang="en-US" sz="800" dirty="0">
              <a:latin typeface="Open Sans" panose="020B0606030504020204" pitchFamily="34" charset="0"/>
              <a:ea typeface="Open Sans" panose="020B0606030504020204" pitchFamily="34" charset="0"/>
              <a:cs typeface="Open Sans" panose="020B0606030504020204" pitchFamily="34" charset="0"/>
            </a:endParaRPr>
          </a:p>
          <a:p>
            <a:pPr>
              <a:lnSpc>
                <a:spcPct val="100000"/>
              </a:lnSpc>
              <a:spcBef>
                <a:spcPts val="0"/>
              </a:spcBef>
            </a:pPr>
            <a:r>
              <a:rPr lang="en-GB" altLang="en-US" sz="2000" dirty="0">
                <a:latin typeface="Open Sans" panose="020B0606030504020204" pitchFamily="34" charset="0"/>
                <a:ea typeface="Open Sans" panose="020B0606030504020204" pitchFamily="34" charset="0"/>
                <a:cs typeface="Open Sans" panose="020B0606030504020204" pitchFamily="34" charset="0"/>
              </a:rPr>
              <a:t>Success is measured in terms of increases in GVA, competitiveness</a:t>
            </a:r>
            <a:r>
              <a:rPr lang="en-GB" altLang="en-US" sz="2000" dirty="0">
                <a:latin typeface="Open Sans" panose="020B0606030504020204" pitchFamily="34" charset="0"/>
                <a:cs typeface="Open Sans" panose="020B0606030504020204" pitchFamily="34" charset="0"/>
              </a:rPr>
              <a:t>, job creation, reduction in employment, however:</a:t>
            </a:r>
          </a:p>
          <a:p>
            <a:pPr lvl="1">
              <a:lnSpc>
                <a:spcPct val="100000"/>
              </a:lnSpc>
              <a:spcBef>
                <a:spcPts val="0"/>
              </a:spcBef>
            </a:pPr>
            <a:r>
              <a:rPr lang="en-GB" altLang="en-US" sz="1800" dirty="0">
                <a:latin typeface="Open Sans" panose="020B0606030504020204" pitchFamily="34" charset="0"/>
                <a:cs typeface="Open Sans" panose="020B0606030504020204" pitchFamily="34" charset="0"/>
              </a:rPr>
              <a:t>Little emphasis on who gets the jobs, how much they are paid or the extent to which inequality is reduced</a:t>
            </a:r>
          </a:p>
          <a:p>
            <a:pPr lvl="1">
              <a:lnSpc>
                <a:spcPct val="100000"/>
              </a:lnSpc>
              <a:spcBef>
                <a:spcPts val="0"/>
              </a:spcBef>
            </a:pPr>
            <a:r>
              <a:rPr lang="en-GB" altLang="en-US" sz="1800" dirty="0">
                <a:latin typeface="Open Sans" panose="020B0606030504020204" pitchFamily="34" charset="0"/>
                <a:cs typeface="Open Sans" panose="020B0606030504020204" pitchFamily="34" charset="0"/>
              </a:rPr>
              <a:t>Economic development focused on attracting inward investment from outside of the local economy, meaning that profits from local production are extracted</a:t>
            </a:r>
          </a:p>
          <a:p>
            <a:pPr eaLnBrk="1" hangingPunct="1">
              <a:lnSpc>
                <a:spcPct val="100000"/>
              </a:lnSpc>
              <a:spcBef>
                <a:spcPts val="0"/>
              </a:spcBef>
              <a:buFontTx/>
              <a:buNone/>
            </a:pPr>
            <a:endParaRPr lang="en-GB" altLang="en-US" sz="2000" dirty="0">
              <a:latin typeface="Open Sans" panose="020B0606030504020204" pitchFamily="34" charset="0"/>
              <a:ea typeface="Open Sans" panose="020B0606030504020204" pitchFamily="34" charset="0"/>
              <a:cs typeface="Open Sans" panose="020B0606030504020204" pitchFamily="34" charset="0"/>
            </a:endParaRPr>
          </a:p>
          <a:p>
            <a:pPr>
              <a:lnSpc>
                <a:spcPct val="100000"/>
              </a:lnSpc>
              <a:spcBef>
                <a:spcPts val="0"/>
              </a:spcBef>
            </a:pPr>
            <a:r>
              <a:rPr lang="en-GB" altLang="en-US" sz="2000" dirty="0">
                <a:latin typeface="Open Sans" panose="020B0606030504020204" pitchFamily="34" charset="0"/>
                <a:ea typeface="Open Sans" panose="020B0606030504020204" pitchFamily="34" charset="0"/>
                <a:cs typeface="Open Sans" panose="020B0606030504020204" pitchFamily="34" charset="0"/>
              </a:rPr>
              <a:t>The prevailing model of local economic development has failed </a:t>
            </a:r>
            <a:r>
              <a:rPr lang="en-GB" altLang="en-US" sz="2000" dirty="0">
                <a:latin typeface="Open Sans" panose="020B0606030504020204" pitchFamily="34" charset="0"/>
                <a:cs typeface="Open Sans" panose="020B0606030504020204" pitchFamily="34" charset="0"/>
              </a:rPr>
              <a:t>to engage with questions around the distribution of wealth:</a:t>
            </a:r>
          </a:p>
          <a:p>
            <a:pPr lvl="1">
              <a:lnSpc>
                <a:spcPct val="100000"/>
              </a:lnSpc>
              <a:spcBef>
                <a:spcPts val="0"/>
              </a:spcBef>
            </a:pPr>
            <a:r>
              <a:rPr lang="en-GB" altLang="en-US" sz="1800" dirty="0">
                <a:latin typeface="Open Sans" panose="020B0606030504020204" pitchFamily="34" charset="0"/>
                <a:ea typeface="Open Sans" panose="020B0606030504020204" pitchFamily="34" charset="0"/>
                <a:cs typeface="Open Sans" panose="020B0606030504020204" pitchFamily="34" charset="0"/>
              </a:rPr>
              <a:t>Who owns it?</a:t>
            </a:r>
          </a:p>
          <a:p>
            <a:pPr lvl="1">
              <a:lnSpc>
                <a:spcPct val="100000"/>
              </a:lnSpc>
              <a:spcBef>
                <a:spcPts val="0"/>
              </a:spcBef>
            </a:pPr>
            <a:r>
              <a:rPr lang="en-GB" altLang="en-US" sz="1800" dirty="0">
                <a:latin typeface="Open Sans" panose="020B0606030504020204" pitchFamily="34" charset="0"/>
                <a:ea typeface="Open Sans" panose="020B0606030504020204" pitchFamily="34" charset="0"/>
                <a:cs typeface="Open Sans" panose="020B0606030504020204" pitchFamily="34" charset="0"/>
              </a:rPr>
              <a:t>Who has power over it?</a:t>
            </a:r>
          </a:p>
          <a:p>
            <a:pPr lvl="1">
              <a:lnSpc>
                <a:spcPct val="100000"/>
              </a:lnSpc>
              <a:spcBef>
                <a:spcPts val="0"/>
              </a:spcBef>
            </a:pPr>
            <a:r>
              <a:rPr lang="en-GB" altLang="en-US" sz="1800" dirty="0">
                <a:latin typeface="Open Sans" panose="020B0606030504020204" pitchFamily="34" charset="0"/>
                <a:ea typeface="Open Sans" panose="020B0606030504020204" pitchFamily="34" charset="0"/>
                <a:cs typeface="Open Sans" panose="020B0606030504020204" pitchFamily="34" charset="0"/>
              </a:rPr>
              <a:t>Who benefits from it?</a:t>
            </a:r>
          </a:p>
          <a:p>
            <a:pPr eaLnBrk="1" hangingPunct="1">
              <a:lnSpc>
                <a:spcPct val="100000"/>
              </a:lnSpc>
              <a:spcBef>
                <a:spcPts val="0"/>
              </a:spcBef>
              <a:buFontTx/>
              <a:buNone/>
            </a:pPr>
            <a:endParaRPr lang="en-GB" altLang="en-US" sz="300" dirty="0">
              <a:latin typeface="Open Sans" panose="020B0606030504020204" pitchFamily="34" charset="0"/>
              <a:ea typeface="Open Sans" panose="020B0606030504020204" pitchFamily="34" charset="0"/>
              <a:cs typeface="Open Sans" panose="020B0606030504020204" pitchFamily="34" charset="0"/>
            </a:endParaRPr>
          </a:p>
          <a:p>
            <a:pPr eaLnBrk="1" hangingPunct="1">
              <a:spcBef>
                <a:spcPct val="50000"/>
              </a:spcBef>
              <a:buFontTx/>
              <a:buNone/>
            </a:pPr>
            <a:endParaRPr lang="en-GB" altLang="en-US" sz="2400" dirty="0">
              <a:latin typeface="Open Sans" panose="020B0606030504020204" pitchFamily="34" charset="0"/>
              <a:ea typeface="Open Sans" panose="020B0606030504020204" pitchFamily="34" charset="0"/>
              <a:cs typeface="Open Sans" panose="020B0606030504020204" pitchFamily="34" charset="0"/>
            </a:endParaRPr>
          </a:p>
          <a:p>
            <a:pPr eaLnBrk="1" hangingPunct="1">
              <a:spcBef>
                <a:spcPct val="50000"/>
              </a:spcBef>
              <a:buFontTx/>
              <a:buNone/>
            </a:pPr>
            <a:endParaRPr lang="en-GB" altLang="en-US" sz="2000" dirty="0">
              <a:latin typeface="Open Sans" panose="020B0606030504020204" pitchFamily="34" charset="0"/>
              <a:ea typeface="Open Sans" panose="020B0606030504020204" pitchFamily="34" charset="0"/>
              <a:cs typeface="Open Sans" panose="020B0606030504020204" pitchFamily="34" charset="0"/>
            </a:endParaRPr>
          </a:p>
          <a:p>
            <a:pPr eaLnBrk="1" hangingPunct="1">
              <a:spcBef>
                <a:spcPct val="50000"/>
              </a:spcBef>
              <a:buFontTx/>
              <a:buNone/>
            </a:pPr>
            <a:endParaRPr lang="en-GB" altLang="en-US"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67788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9BB5D-FB40-4280-96A6-40EACE44A00E}"/>
              </a:ext>
            </a:extLst>
          </p:cNvPr>
          <p:cNvSpPr>
            <a:spLocks noGrp="1"/>
          </p:cNvSpPr>
          <p:nvPr>
            <p:ph type="title"/>
          </p:nvPr>
        </p:nvSpPr>
        <p:spPr/>
        <p:txBody>
          <a:bodyPr/>
          <a:lstStyle/>
          <a:p>
            <a:r>
              <a:rPr lang="en-GB" dirty="0"/>
              <a:t>Living standards are falling</a:t>
            </a:r>
          </a:p>
        </p:txBody>
      </p:sp>
      <p:pic>
        <p:nvPicPr>
          <p:cNvPr id="4" name="Picture 3">
            <a:extLst>
              <a:ext uri="{FF2B5EF4-FFF2-40B4-BE49-F238E27FC236}">
                <a16:creationId xmlns:a16="http://schemas.microsoft.com/office/drawing/2014/main" id="{7376B191-D6D6-42EA-A3AB-51EDEB7206AF}"/>
              </a:ext>
            </a:extLst>
          </p:cNvPr>
          <p:cNvPicPr>
            <a:picLocks noChangeAspect="1"/>
          </p:cNvPicPr>
          <p:nvPr/>
        </p:nvPicPr>
        <p:blipFill rotWithShape="1">
          <a:blip r:embed="rId2"/>
          <a:stretch/>
        </p:blipFill>
        <p:spPr>
          <a:xfrm>
            <a:off x="7121915" y="365125"/>
            <a:ext cx="4939468" cy="60524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Content Placeholder 3">
            <a:extLst>
              <a:ext uri="{FF2B5EF4-FFF2-40B4-BE49-F238E27FC236}">
                <a16:creationId xmlns:a16="http://schemas.microsoft.com/office/drawing/2014/main" id="{4817F416-63B5-4E9D-BF66-D24E19666997}"/>
              </a:ext>
            </a:extLst>
          </p:cNvPr>
          <p:cNvPicPr>
            <a:picLocks noChangeAspect="1"/>
          </p:cNvPicPr>
          <p:nvPr/>
        </p:nvPicPr>
        <p:blipFill>
          <a:blip r:embed="rId3"/>
          <a:stretch>
            <a:fillRect/>
          </a:stretch>
        </p:blipFill>
        <p:spPr>
          <a:xfrm>
            <a:off x="463848" y="2291971"/>
            <a:ext cx="6208365" cy="38802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51190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17AB1-09B8-4845-AEA9-F85407191F74}"/>
              </a:ext>
            </a:extLst>
          </p:cNvPr>
          <p:cNvSpPr>
            <a:spLocks noGrp="1"/>
          </p:cNvSpPr>
          <p:nvPr>
            <p:ph type="title"/>
          </p:nvPr>
        </p:nvSpPr>
        <p:spPr/>
        <p:txBody>
          <a:bodyPr/>
          <a:lstStyle/>
          <a:p>
            <a:r>
              <a:rPr lang="en-GB" dirty="0"/>
              <a:t>Life expectancy is falling in some places</a:t>
            </a:r>
          </a:p>
        </p:txBody>
      </p:sp>
      <p:pic>
        <p:nvPicPr>
          <p:cNvPr id="2050" name="Picture 2" descr="https://images.theconversation.com/files/196209/original/file-20171123-18012-5q9bkl.jpg?ixlib=rb-1.1.0&amp;q=45&amp;auto=format&amp;w=754&amp;fit=clip">
            <a:extLst>
              <a:ext uri="{FF2B5EF4-FFF2-40B4-BE49-F238E27FC236}">
                <a16:creationId xmlns:a16="http://schemas.microsoft.com/office/drawing/2014/main" id="{37A51E65-CD9B-4475-B544-806C8B46A9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932" y="2281238"/>
            <a:ext cx="7181850" cy="36671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9EE793E-9896-49BF-B004-01926ECD064E}"/>
              </a:ext>
            </a:extLst>
          </p:cNvPr>
          <p:cNvPicPr>
            <a:picLocks noChangeAspect="1"/>
          </p:cNvPicPr>
          <p:nvPr/>
        </p:nvPicPr>
        <p:blipFill>
          <a:blip r:embed="rId3"/>
          <a:stretch>
            <a:fillRect/>
          </a:stretch>
        </p:blipFill>
        <p:spPr>
          <a:xfrm>
            <a:off x="8109856" y="2352690"/>
            <a:ext cx="3588203" cy="1959456"/>
          </a:xfrm>
          <a:prstGeom prst="rect">
            <a:avLst/>
          </a:prstGeom>
        </p:spPr>
      </p:pic>
      <p:sp>
        <p:nvSpPr>
          <p:cNvPr id="5" name="Rectangle 4">
            <a:extLst>
              <a:ext uri="{FF2B5EF4-FFF2-40B4-BE49-F238E27FC236}">
                <a16:creationId xmlns:a16="http://schemas.microsoft.com/office/drawing/2014/main" id="{7C65893E-1982-434E-BEA4-019AD314E417}"/>
              </a:ext>
            </a:extLst>
          </p:cNvPr>
          <p:cNvSpPr/>
          <p:nvPr/>
        </p:nvSpPr>
        <p:spPr>
          <a:xfrm>
            <a:off x="8381998" y="3779029"/>
            <a:ext cx="3101070" cy="1200329"/>
          </a:xfrm>
          <a:prstGeom prst="rect">
            <a:avLst/>
          </a:prstGeom>
        </p:spPr>
        <p:txBody>
          <a:bodyPr wrap="square">
            <a:spAutoFit/>
          </a:bodyPr>
          <a:lstStyle/>
          <a:p>
            <a:pPr algn="just"/>
            <a:r>
              <a:rPr lang="en-GB" b="1" dirty="0">
                <a:latin typeface="Montserrat" panose="02000505000000020004" pitchFamily="2" charset="0"/>
              </a:rPr>
              <a:t>How difference in life expectancy in Hartlepool can be 12 years within just one mile!</a:t>
            </a:r>
          </a:p>
        </p:txBody>
      </p:sp>
    </p:spTree>
    <p:extLst>
      <p:ext uri="{BB962C8B-B14F-4D97-AF65-F5344CB8AC3E}">
        <p14:creationId xmlns:p14="http://schemas.microsoft.com/office/powerpoint/2010/main" val="1276636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D1AD2-422A-4390-B5B8-0ED7EC133C2F}"/>
              </a:ext>
            </a:extLst>
          </p:cNvPr>
          <p:cNvSpPr>
            <a:spLocks noGrp="1"/>
          </p:cNvSpPr>
          <p:nvPr>
            <p:ph type="title"/>
          </p:nvPr>
        </p:nvSpPr>
        <p:spPr/>
        <p:txBody>
          <a:bodyPr/>
          <a:lstStyle/>
          <a:p>
            <a:r>
              <a:rPr lang="en-GB" dirty="0"/>
              <a:t>Local wealth building</a:t>
            </a:r>
          </a:p>
        </p:txBody>
      </p:sp>
      <p:grpSp>
        <p:nvGrpSpPr>
          <p:cNvPr id="10" name="Group 9">
            <a:extLst>
              <a:ext uri="{FF2B5EF4-FFF2-40B4-BE49-F238E27FC236}">
                <a16:creationId xmlns:a16="http://schemas.microsoft.com/office/drawing/2014/main" id="{71631314-4DF0-4171-A9E3-643DC48505B5}"/>
              </a:ext>
            </a:extLst>
          </p:cNvPr>
          <p:cNvGrpSpPr/>
          <p:nvPr/>
        </p:nvGrpSpPr>
        <p:grpSpPr>
          <a:xfrm>
            <a:off x="1078173" y="2168614"/>
            <a:ext cx="9657958" cy="4042134"/>
            <a:chOff x="1078173" y="2168614"/>
            <a:chExt cx="9657958" cy="4042134"/>
          </a:xfrm>
        </p:grpSpPr>
        <p:sp>
          <p:nvSpPr>
            <p:cNvPr id="5" name="TextBox 4">
              <a:extLst>
                <a:ext uri="{FF2B5EF4-FFF2-40B4-BE49-F238E27FC236}">
                  <a16:creationId xmlns:a16="http://schemas.microsoft.com/office/drawing/2014/main" id="{1C05523D-60B3-43B6-9214-B7F4540449EC}"/>
                </a:ext>
              </a:extLst>
            </p:cNvPr>
            <p:cNvSpPr txBox="1"/>
            <p:nvPr/>
          </p:nvSpPr>
          <p:spPr bwMode="auto">
            <a:xfrm>
              <a:off x="1078173" y="2370267"/>
              <a:ext cx="3333359" cy="3493264"/>
            </a:xfrm>
            <a:prstGeom prst="rect">
              <a:avLst/>
            </a:prstGeom>
            <a:noFill/>
            <a:ln w="9525">
              <a:noFill/>
              <a:miter lim="800000"/>
              <a:headEnd/>
              <a:tailEnd/>
            </a:ln>
          </p:spPr>
          <p:txBody>
            <a:bodyPr wrap="square" rtlCol="0">
              <a:spAutoFit/>
            </a:bodyPr>
            <a:lstStyle/>
            <a:p>
              <a:pPr marL="457200" indent="-457200" algn="ctr">
                <a:spcBef>
                  <a:spcPct val="50000"/>
                </a:spcBef>
              </a:pPr>
              <a:r>
                <a:rPr lang="en-GB" sz="3200" b="1" dirty="0">
                  <a:latin typeface="Montserrat" panose="02000505000000020004" pitchFamily="2" charset="0"/>
                </a:rPr>
                <a:t>The challenge</a:t>
              </a:r>
            </a:p>
            <a:p>
              <a:pPr marL="457200" indent="-457200" algn="ctr">
                <a:spcBef>
                  <a:spcPct val="50000"/>
                </a:spcBef>
              </a:pPr>
              <a:r>
                <a:rPr lang="en-GB" b="1" dirty="0">
                  <a:latin typeface="Montserrat" panose="02000505000000020004" pitchFamily="2" charset="0"/>
                </a:rPr>
                <a:t>Poverty</a:t>
              </a:r>
            </a:p>
            <a:p>
              <a:pPr marL="457200" indent="-457200" algn="ctr">
                <a:spcBef>
                  <a:spcPct val="50000"/>
                </a:spcBef>
              </a:pPr>
              <a:r>
                <a:rPr lang="en-GB" b="1" dirty="0">
                  <a:latin typeface="Montserrat" panose="02000505000000020004" pitchFamily="2" charset="0"/>
                </a:rPr>
                <a:t>Low wages</a:t>
              </a:r>
            </a:p>
            <a:p>
              <a:pPr marL="457200" indent="-457200" algn="ctr">
                <a:spcBef>
                  <a:spcPct val="50000"/>
                </a:spcBef>
              </a:pPr>
              <a:r>
                <a:rPr lang="en-GB" b="1" dirty="0">
                  <a:latin typeface="Montserrat" panose="02000505000000020004" pitchFamily="2" charset="0"/>
                </a:rPr>
                <a:t>Inequality</a:t>
              </a:r>
            </a:p>
            <a:p>
              <a:pPr marL="457200" indent="-457200" algn="ctr">
                <a:spcBef>
                  <a:spcPct val="50000"/>
                </a:spcBef>
              </a:pPr>
              <a:r>
                <a:rPr lang="en-GB" b="1" dirty="0">
                  <a:latin typeface="Montserrat" panose="02000505000000020004" pitchFamily="2" charset="0"/>
                </a:rPr>
                <a:t>Under-employment</a:t>
              </a:r>
            </a:p>
            <a:p>
              <a:pPr marL="457200" indent="-457200" algn="ctr">
                <a:spcBef>
                  <a:spcPct val="50000"/>
                </a:spcBef>
              </a:pPr>
              <a:r>
                <a:rPr lang="en-GB" b="1" dirty="0">
                  <a:latin typeface="Montserrat" panose="02000505000000020004" pitchFamily="2" charset="0"/>
                </a:rPr>
                <a:t>No local development</a:t>
              </a:r>
            </a:p>
            <a:p>
              <a:pPr marL="457200" indent="-457200" algn="ctr">
                <a:spcBef>
                  <a:spcPct val="50000"/>
                </a:spcBef>
              </a:pPr>
              <a:r>
                <a:rPr lang="en-GB" b="1" dirty="0">
                  <a:latin typeface="Montserrat" panose="02000505000000020004" pitchFamily="2" charset="0"/>
                </a:rPr>
                <a:t>Benefits few local people</a:t>
              </a:r>
            </a:p>
            <a:p>
              <a:pPr marL="457200" indent="-457200" algn="ctr">
                <a:spcBef>
                  <a:spcPct val="50000"/>
                </a:spcBef>
              </a:pPr>
              <a:r>
                <a:rPr lang="en-GB" b="1" dirty="0">
                  <a:latin typeface="Montserrat" panose="02000505000000020004" pitchFamily="2" charset="0"/>
                </a:rPr>
                <a:t>Dispersed supply chains</a:t>
              </a:r>
            </a:p>
          </p:txBody>
        </p:sp>
        <p:sp>
          <p:nvSpPr>
            <p:cNvPr id="6" name="TextBox 5">
              <a:extLst>
                <a:ext uri="{FF2B5EF4-FFF2-40B4-BE49-F238E27FC236}">
                  <a16:creationId xmlns:a16="http://schemas.microsoft.com/office/drawing/2014/main" id="{6CB6D58A-A1E2-4B4F-8F71-70B422735595}"/>
                </a:ext>
              </a:extLst>
            </p:cNvPr>
            <p:cNvSpPr txBox="1"/>
            <p:nvPr/>
          </p:nvSpPr>
          <p:spPr bwMode="auto">
            <a:xfrm>
              <a:off x="7535732" y="2370267"/>
              <a:ext cx="3200399" cy="3493264"/>
            </a:xfrm>
            <a:prstGeom prst="rect">
              <a:avLst/>
            </a:prstGeom>
            <a:noFill/>
            <a:ln w="9525">
              <a:noFill/>
              <a:miter lim="800000"/>
              <a:headEnd/>
              <a:tailEnd/>
            </a:ln>
          </p:spPr>
          <p:txBody>
            <a:bodyPr wrap="square" rtlCol="0">
              <a:spAutoFit/>
            </a:bodyPr>
            <a:lstStyle/>
            <a:p>
              <a:pPr marL="457200" indent="-457200" algn="ctr">
                <a:spcBef>
                  <a:spcPct val="50000"/>
                </a:spcBef>
              </a:pPr>
              <a:r>
                <a:rPr lang="en-GB" sz="3200" b="1" dirty="0">
                  <a:latin typeface="Montserrat" panose="02000505000000020004" pitchFamily="2" charset="0"/>
                </a:rPr>
                <a:t>More inclusive</a:t>
              </a:r>
            </a:p>
            <a:p>
              <a:pPr marL="457200" indent="-457200" algn="ctr">
                <a:spcBef>
                  <a:spcPct val="50000"/>
                </a:spcBef>
              </a:pPr>
              <a:r>
                <a:rPr lang="en-GB" b="1" dirty="0">
                  <a:latin typeface="Montserrat" panose="02000505000000020004" pitchFamily="2" charset="0"/>
                </a:rPr>
                <a:t>Prosperity</a:t>
              </a:r>
            </a:p>
            <a:p>
              <a:pPr marL="457200" indent="-457200" algn="ctr">
                <a:spcBef>
                  <a:spcPct val="50000"/>
                </a:spcBef>
              </a:pPr>
              <a:r>
                <a:rPr lang="en-GB" b="1" dirty="0">
                  <a:latin typeface="Montserrat" panose="02000505000000020004" pitchFamily="2" charset="0"/>
                </a:rPr>
                <a:t>Living wages</a:t>
              </a:r>
            </a:p>
            <a:p>
              <a:pPr marL="457200" indent="-457200" algn="ctr">
                <a:spcBef>
                  <a:spcPct val="50000"/>
                </a:spcBef>
              </a:pPr>
              <a:r>
                <a:rPr lang="en-GB" b="1" dirty="0">
                  <a:latin typeface="Montserrat" panose="02000505000000020004" pitchFamily="2" charset="0"/>
                </a:rPr>
                <a:t>Equality</a:t>
              </a:r>
            </a:p>
            <a:p>
              <a:pPr marL="457200" indent="-457200" algn="ctr">
                <a:spcBef>
                  <a:spcPct val="50000"/>
                </a:spcBef>
              </a:pPr>
              <a:r>
                <a:rPr lang="en-GB" b="1" dirty="0">
                  <a:latin typeface="Montserrat" panose="02000505000000020004" pitchFamily="2" charset="0"/>
                </a:rPr>
                <a:t>Decent jobs</a:t>
              </a:r>
            </a:p>
            <a:p>
              <a:pPr marL="457200" indent="-457200" algn="ctr">
                <a:spcBef>
                  <a:spcPct val="50000"/>
                </a:spcBef>
              </a:pPr>
              <a:r>
                <a:rPr lang="en-GB" b="1" dirty="0">
                  <a:latin typeface="Montserrat" panose="02000505000000020004" pitchFamily="2" charset="0"/>
                </a:rPr>
                <a:t>Develop from within</a:t>
              </a:r>
            </a:p>
            <a:p>
              <a:pPr marL="457200" indent="-457200" algn="ctr">
                <a:spcBef>
                  <a:spcPct val="50000"/>
                </a:spcBef>
              </a:pPr>
              <a:r>
                <a:rPr lang="en-GB" b="1" dirty="0">
                  <a:latin typeface="Montserrat" panose="02000505000000020004" pitchFamily="2" charset="0"/>
                </a:rPr>
                <a:t>Distributed wealth</a:t>
              </a:r>
            </a:p>
            <a:p>
              <a:pPr marL="457200" indent="-457200" algn="ctr">
                <a:spcBef>
                  <a:spcPct val="50000"/>
                </a:spcBef>
              </a:pPr>
              <a:r>
                <a:rPr lang="en-GB" b="1" dirty="0">
                  <a:latin typeface="Montserrat" panose="02000505000000020004" pitchFamily="2" charset="0"/>
                </a:rPr>
                <a:t>Local supply chains</a:t>
              </a:r>
            </a:p>
          </p:txBody>
        </p:sp>
        <p:grpSp>
          <p:nvGrpSpPr>
            <p:cNvPr id="9" name="Group 8">
              <a:extLst>
                <a:ext uri="{FF2B5EF4-FFF2-40B4-BE49-F238E27FC236}">
                  <a16:creationId xmlns:a16="http://schemas.microsoft.com/office/drawing/2014/main" id="{A4A4E02B-695A-40F6-88B5-D4D8442407E9}"/>
                </a:ext>
              </a:extLst>
            </p:cNvPr>
            <p:cNvGrpSpPr/>
            <p:nvPr/>
          </p:nvGrpSpPr>
          <p:grpSpPr>
            <a:xfrm>
              <a:off x="4487732" y="2168614"/>
              <a:ext cx="3048000" cy="4042134"/>
              <a:chOff x="4487732" y="2168614"/>
              <a:chExt cx="3048000" cy="4042134"/>
            </a:xfrm>
          </p:grpSpPr>
          <p:sp>
            <p:nvSpPr>
              <p:cNvPr id="4" name="Rectangle 3">
                <a:extLst>
                  <a:ext uri="{FF2B5EF4-FFF2-40B4-BE49-F238E27FC236}">
                    <a16:creationId xmlns:a16="http://schemas.microsoft.com/office/drawing/2014/main" id="{B6E1B5A8-BB78-4EA0-AE19-C04BE8B56C66}"/>
                  </a:ext>
                </a:extLst>
              </p:cNvPr>
              <p:cNvSpPr/>
              <p:nvPr/>
            </p:nvSpPr>
            <p:spPr bwMode="auto">
              <a:xfrm>
                <a:off x="4716333" y="2641053"/>
                <a:ext cx="2590799" cy="3569695"/>
              </a:xfrm>
              <a:prstGeom prst="rect">
                <a:avLst/>
              </a:prstGeom>
              <a:solidFill>
                <a:srgbClr val="C6E4E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New Roman" pitchFamily="18" charset="0"/>
                </a:endParaRPr>
              </a:p>
            </p:txBody>
          </p:sp>
          <p:sp>
            <p:nvSpPr>
              <p:cNvPr id="7" name="TextBox 6">
                <a:extLst>
                  <a:ext uri="{FF2B5EF4-FFF2-40B4-BE49-F238E27FC236}">
                    <a16:creationId xmlns:a16="http://schemas.microsoft.com/office/drawing/2014/main" id="{BF847085-5472-4FC7-97B5-B9E552211132}"/>
                  </a:ext>
                </a:extLst>
              </p:cNvPr>
              <p:cNvSpPr txBox="1"/>
              <p:nvPr/>
            </p:nvSpPr>
            <p:spPr bwMode="auto">
              <a:xfrm>
                <a:off x="4487732" y="3038993"/>
                <a:ext cx="3048000" cy="2723823"/>
              </a:xfrm>
              <a:prstGeom prst="rect">
                <a:avLst/>
              </a:prstGeom>
              <a:noFill/>
              <a:ln w="9525">
                <a:noFill/>
                <a:miter lim="800000"/>
                <a:headEnd/>
                <a:tailEnd/>
              </a:ln>
            </p:spPr>
            <p:txBody>
              <a:bodyPr wrap="square" rtlCol="0">
                <a:spAutoFit/>
              </a:bodyPr>
              <a:lstStyle/>
              <a:p>
                <a:pPr marL="457200" indent="-457200" algn="ctr">
                  <a:spcBef>
                    <a:spcPct val="50000"/>
                  </a:spcBef>
                </a:pPr>
                <a:r>
                  <a:rPr lang="en-GB" b="1" dirty="0">
                    <a:latin typeface="Montserrat" panose="02000505000000020004" pitchFamily="2" charset="0"/>
                  </a:rPr>
                  <a:t>Businesses</a:t>
                </a:r>
              </a:p>
              <a:p>
                <a:pPr marL="457200" indent="-457200" algn="ctr">
                  <a:spcBef>
                    <a:spcPct val="50000"/>
                  </a:spcBef>
                </a:pPr>
                <a:r>
                  <a:rPr lang="en-GB" b="1" dirty="0">
                    <a:latin typeface="Montserrat" panose="02000505000000020004" pitchFamily="2" charset="0"/>
                  </a:rPr>
                  <a:t>Social sector</a:t>
                </a:r>
              </a:p>
              <a:p>
                <a:pPr marL="457200" indent="-457200" algn="ctr">
                  <a:spcBef>
                    <a:spcPct val="50000"/>
                  </a:spcBef>
                </a:pPr>
                <a:r>
                  <a:rPr lang="en-GB" b="1" dirty="0">
                    <a:latin typeface="Montserrat" panose="02000505000000020004" pitchFamily="2" charset="0"/>
                  </a:rPr>
                  <a:t>Public sector</a:t>
                </a:r>
              </a:p>
              <a:p>
                <a:pPr algn="ctr">
                  <a:spcBef>
                    <a:spcPct val="50000"/>
                  </a:spcBef>
                </a:pPr>
                <a:r>
                  <a:rPr lang="en-GB" b="1" dirty="0">
                    <a:latin typeface="Montserrat" panose="02000505000000020004" pitchFamily="2" charset="0"/>
                  </a:rPr>
                  <a:t>Land and property holdings</a:t>
                </a:r>
              </a:p>
              <a:p>
                <a:pPr marL="457200" indent="-457200" algn="ctr">
                  <a:spcBef>
                    <a:spcPct val="50000"/>
                  </a:spcBef>
                </a:pPr>
                <a:r>
                  <a:rPr lang="en-GB" b="1" dirty="0">
                    <a:latin typeface="Montserrat" panose="02000505000000020004" pitchFamily="2" charset="0"/>
                  </a:rPr>
                  <a:t>Pension funds</a:t>
                </a:r>
              </a:p>
              <a:p>
                <a:pPr marL="457200" indent="-457200" algn="ctr">
                  <a:spcBef>
                    <a:spcPct val="50000"/>
                  </a:spcBef>
                </a:pPr>
                <a:r>
                  <a:rPr lang="en-GB" b="1" dirty="0">
                    <a:latin typeface="Montserrat" panose="02000505000000020004" pitchFamily="2" charset="0"/>
                  </a:rPr>
                  <a:t>Social innovation</a:t>
                </a:r>
              </a:p>
            </p:txBody>
          </p:sp>
          <p:sp>
            <p:nvSpPr>
              <p:cNvPr id="8" name="Arrow: Right 7">
                <a:extLst>
                  <a:ext uri="{FF2B5EF4-FFF2-40B4-BE49-F238E27FC236}">
                    <a16:creationId xmlns:a16="http://schemas.microsoft.com/office/drawing/2014/main" id="{BB18B0C2-906E-486E-8820-4F2DB786C790}"/>
                  </a:ext>
                </a:extLst>
              </p:cNvPr>
              <p:cNvSpPr/>
              <p:nvPr/>
            </p:nvSpPr>
            <p:spPr bwMode="auto">
              <a:xfrm>
                <a:off x="4716333" y="2168614"/>
                <a:ext cx="2590799" cy="944880"/>
              </a:xfrm>
              <a:prstGeom prst="rightArrow">
                <a:avLst/>
              </a:prstGeom>
              <a:solidFill>
                <a:srgbClr val="0A4958"/>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a:ln>
                      <a:noFill/>
                    </a:ln>
                    <a:solidFill>
                      <a:schemeClr val="bg1"/>
                    </a:solidFill>
                    <a:effectLst/>
                    <a:latin typeface="Montserrat" panose="02000505000000020004" pitchFamily="2" charset="0"/>
                  </a:rPr>
                  <a:t>Change agents</a:t>
                </a:r>
              </a:p>
            </p:txBody>
          </p:sp>
        </p:grpSp>
      </p:grpSp>
    </p:spTree>
    <p:extLst>
      <p:ext uri="{BB962C8B-B14F-4D97-AF65-F5344CB8AC3E}">
        <p14:creationId xmlns:p14="http://schemas.microsoft.com/office/powerpoint/2010/main" val="2574625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14E317-580B-4435-9AB5-60DA78EED9A3}"/>
              </a:ext>
            </a:extLst>
          </p:cNvPr>
          <p:cNvSpPr/>
          <p:nvPr/>
        </p:nvSpPr>
        <p:spPr>
          <a:xfrm>
            <a:off x="0" y="1808447"/>
            <a:ext cx="12192000" cy="5143500"/>
          </a:xfrm>
          <a:prstGeom prst="rect">
            <a:avLst/>
          </a:prstGeom>
          <a:solidFill>
            <a:srgbClr val="0A49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1"/>
          </a:p>
        </p:txBody>
      </p:sp>
      <p:sp>
        <p:nvSpPr>
          <p:cNvPr id="4" name="Oval 3">
            <a:extLst>
              <a:ext uri="{FF2B5EF4-FFF2-40B4-BE49-F238E27FC236}">
                <a16:creationId xmlns:a16="http://schemas.microsoft.com/office/drawing/2014/main" id="{B8F5BD54-1F0F-4D34-8D35-3137B1B90C4D}"/>
              </a:ext>
            </a:extLst>
          </p:cNvPr>
          <p:cNvSpPr/>
          <p:nvPr/>
        </p:nvSpPr>
        <p:spPr>
          <a:xfrm>
            <a:off x="4062780" y="1213644"/>
            <a:ext cx="4055453" cy="405545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1"/>
          </a:p>
        </p:txBody>
      </p:sp>
      <p:sp>
        <p:nvSpPr>
          <p:cNvPr id="10" name="Title 1">
            <a:extLst>
              <a:ext uri="{FF2B5EF4-FFF2-40B4-BE49-F238E27FC236}">
                <a16:creationId xmlns:a16="http://schemas.microsoft.com/office/drawing/2014/main" id="{D60EB4C5-753E-4992-92C0-F5F6EFC41FE6}"/>
              </a:ext>
            </a:extLst>
          </p:cNvPr>
          <p:cNvSpPr txBox="1">
            <a:spLocks/>
          </p:cNvSpPr>
          <p:nvPr/>
        </p:nvSpPr>
        <p:spPr>
          <a:xfrm>
            <a:off x="2667000" y="1442244"/>
            <a:ext cx="6858000" cy="2586832"/>
          </a:xfrm>
          <a:prstGeom prst="rect">
            <a:avLst/>
          </a:prstGeom>
        </p:spPr>
        <p:txBody>
          <a:bodyPr vert="horz" lIns="68580" tIns="34291" rIns="68580" bIns="34291" rtlCol="0" anchor="b">
            <a:normAutofit/>
          </a:bodyPr>
          <a:lstStyle>
            <a:lvl1pPr algn="l" defTabSz="914400" rtl="0" eaLnBrk="1" latinLnBrk="0" hangingPunct="1">
              <a:lnSpc>
                <a:spcPct val="90000"/>
              </a:lnSpc>
              <a:spcBef>
                <a:spcPct val="0"/>
              </a:spcBef>
              <a:buNone/>
              <a:defRPr sz="3800" kern="1200">
                <a:solidFill>
                  <a:schemeClr val="bg1"/>
                </a:solidFill>
                <a:latin typeface="Montserrat" panose="02000505000000020004" pitchFamily="2" charset="0"/>
                <a:ea typeface="+mj-ea"/>
                <a:cs typeface="+mj-cs"/>
              </a:defRPr>
            </a:lvl1pPr>
          </a:lstStyle>
          <a:p>
            <a:pPr algn="ctr"/>
            <a:endParaRPr lang="en-GB" sz="3000" b="1" dirty="0">
              <a:solidFill>
                <a:srgbClr val="0A4958"/>
              </a:solidFill>
            </a:endParaRPr>
          </a:p>
          <a:p>
            <a:pPr algn="ctr"/>
            <a:r>
              <a:rPr lang="en-GB" sz="3000" b="1" dirty="0">
                <a:solidFill>
                  <a:srgbClr val="0A4958"/>
                </a:solidFill>
              </a:rPr>
              <a:t>Local Wealth</a:t>
            </a:r>
          </a:p>
          <a:p>
            <a:pPr algn="ctr"/>
            <a:r>
              <a:rPr lang="en-GB" sz="3000" b="1" dirty="0">
                <a:solidFill>
                  <a:srgbClr val="0A4958"/>
                </a:solidFill>
              </a:rPr>
              <a:t>Building in practice</a:t>
            </a:r>
            <a:br>
              <a:rPr lang="en-GB" sz="2400" dirty="0">
                <a:solidFill>
                  <a:srgbClr val="0A4958"/>
                </a:solidFill>
              </a:rPr>
            </a:br>
            <a:endParaRPr lang="en-GB" sz="2400" dirty="0">
              <a:solidFill>
                <a:srgbClr val="0A4958"/>
              </a:solidFill>
            </a:endParaRPr>
          </a:p>
        </p:txBody>
      </p:sp>
      <p:sp>
        <p:nvSpPr>
          <p:cNvPr id="12" name="Subtitle 2">
            <a:extLst>
              <a:ext uri="{FF2B5EF4-FFF2-40B4-BE49-F238E27FC236}">
                <a16:creationId xmlns:a16="http://schemas.microsoft.com/office/drawing/2014/main" id="{40296E8A-1208-44F7-861B-8E3F14D9ECAD}"/>
              </a:ext>
            </a:extLst>
          </p:cNvPr>
          <p:cNvSpPr txBox="1">
            <a:spLocks/>
          </p:cNvSpPr>
          <p:nvPr/>
        </p:nvSpPr>
        <p:spPr>
          <a:xfrm>
            <a:off x="5909679" y="3799500"/>
            <a:ext cx="2107504" cy="580699"/>
          </a:xfrm>
          <a:prstGeom prst="rect">
            <a:avLst/>
          </a:prstGeom>
        </p:spPr>
        <p:txBody>
          <a:bodyPr vert="horz" lIns="68580" tIns="34291" rIns="68580" bIns="34291" rtlCol="0">
            <a:normAutofit/>
          </a:bodyPr>
          <a:lstStyle>
            <a:lvl1pPr marL="0" indent="0" algn="ctr" defTabSz="914400" rtl="0" eaLnBrk="1" latinLnBrk="0" hangingPunct="1">
              <a:lnSpc>
                <a:spcPct val="90000"/>
              </a:lnSpc>
              <a:spcBef>
                <a:spcPts val="1000"/>
              </a:spcBef>
              <a:buClr>
                <a:srgbClr val="E2219B"/>
              </a:buClr>
              <a:buFont typeface="Arial" panose="020B0604020202020204" pitchFamily="34" charset="0"/>
              <a:buNone/>
              <a:defRPr sz="36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defTabSz="914400" rtl="0" eaLnBrk="1" latinLnBrk="0" hangingPunct="1">
              <a:lnSpc>
                <a:spcPct val="90000"/>
              </a:lnSpc>
              <a:spcBef>
                <a:spcPts val="500"/>
              </a:spcBef>
              <a:buClr>
                <a:srgbClr val="E2219B"/>
              </a:buClr>
              <a:buFont typeface="Arial" panose="020B0604020202020204" pitchFamily="34" charset="0"/>
              <a:buNone/>
              <a:defRPr sz="2000"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2pPr>
            <a:lvl3pPr marL="914400" indent="0" algn="ctr" defTabSz="914400" rtl="0" eaLnBrk="1" latinLnBrk="0" hangingPunct="1">
              <a:lnSpc>
                <a:spcPct val="90000"/>
              </a:lnSpc>
              <a:spcBef>
                <a:spcPts val="500"/>
              </a:spcBef>
              <a:buClr>
                <a:srgbClr val="E2219B"/>
              </a:buClr>
              <a:buFont typeface="Arial" panose="020B0604020202020204" pitchFamily="34" charset="0"/>
              <a:buNone/>
              <a:defRPr sz="1800"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3pPr>
            <a:lvl4pPr marL="1371600" indent="0" algn="ctr" defTabSz="914400" rtl="0" eaLnBrk="1" latinLnBrk="0" hangingPunct="1">
              <a:lnSpc>
                <a:spcPct val="90000"/>
              </a:lnSpc>
              <a:spcBef>
                <a:spcPts val="500"/>
              </a:spcBef>
              <a:buClr>
                <a:srgbClr val="E2219B"/>
              </a:buClr>
              <a:buFont typeface="Arial" panose="020B0604020202020204" pitchFamily="34" charset="0"/>
              <a:buNone/>
              <a:defRPr sz="1600"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4pPr>
            <a:lvl5pPr marL="1828800" indent="0" algn="ctr" defTabSz="914400" rtl="0" eaLnBrk="1" latinLnBrk="0" hangingPunct="1">
              <a:lnSpc>
                <a:spcPct val="90000"/>
              </a:lnSpc>
              <a:spcBef>
                <a:spcPts val="500"/>
              </a:spcBef>
              <a:buClr>
                <a:srgbClr val="E2219B"/>
              </a:buClr>
              <a:buFont typeface="Arial" panose="020B0604020202020204" pitchFamily="34" charset="0"/>
              <a:buNone/>
              <a:defRPr sz="1600"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200" dirty="0"/>
              <a:t>Victoria Bettany</a:t>
            </a:r>
          </a:p>
          <a:p>
            <a:r>
              <a:rPr lang="en-GB" sz="1200" dirty="0"/>
              <a:t>Senior Researcher</a:t>
            </a:r>
          </a:p>
          <a:p>
            <a:endParaRPr lang="en-GB" sz="1200" dirty="0"/>
          </a:p>
        </p:txBody>
      </p:sp>
      <p:sp>
        <p:nvSpPr>
          <p:cNvPr id="13" name="Subtitle 2">
            <a:extLst>
              <a:ext uri="{FF2B5EF4-FFF2-40B4-BE49-F238E27FC236}">
                <a16:creationId xmlns:a16="http://schemas.microsoft.com/office/drawing/2014/main" id="{48CC0719-CACF-45EA-90CD-849B9BF49062}"/>
              </a:ext>
            </a:extLst>
          </p:cNvPr>
          <p:cNvSpPr txBox="1">
            <a:spLocks/>
          </p:cNvSpPr>
          <p:nvPr/>
        </p:nvSpPr>
        <p:spPr>
          <a:xfrm>
            <a:off x="5042251" y="4399623"/>
            <a:ext cx="2107504" cy="580699"/>
          </a:xfrm>
          <a:prstGeom prst="rect">
            <a:avLst/>
          </a:prstGeom>
        </p:spPr>
        <p:txBody>
          <a:bodyPr vert="horz" lIns="68580" tIns="34291" rIns="68580" bIns="34291" rtlCol="0">
            <a:normAutofit/>
          </a:bodyPr>
          <a:lstStyle>
            <a:lvl1pPr marL="0" indent="0" algn="ctr" defTabSz="914400" rtl="0" eaLnBrk="1" latinLnBrk="0" hangingPunct="1">
              <a:lnSpc>
                <a:spcPct val="90000"/>
              </a:lnSpc>
              <a:spcBef>
                <a:spcPts val="1000"/>
              </a:spcBef>
              <a:buClr>
                <a:srgbClr val="E2219B"/>
              </a:buClr>
              <a:buFont typeface="Arial" panose="020B0604020202020204" pitchFamily="34" charset="0"/>
              <a:buNone/>
              <a:defRPr sz="36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defTabSz="914400" rtl="0" eaLnBrk="1" latinLnBrk="0" hangingPunct="1">
              <a:lnSpc>
                <a:spcPct val="90000"/>
              </a:lnSpc>
              <a:spcBef>
                <a:spcPts val="500"/>
              </a:spcBef>
              <a:buClr>
                <a:srgbClr val="E2219B"/>
              </a:buClr>
              <a:buFont typeface="Arial" panose="020B0604020202020204" pitchFamily="34" charset="0"/>
              <a:buNone/>
              <a:defRPr sz="2000"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2pPr>
            <a:lvl3pPr marL="914400" indent="0" algn="ctr" defTabSz="914400" rtl="0" eaLnBrk="1" latinLnBrk="0" hangingPunct="1">
              <a:lnSpc>
                <a:spcPct val="90000"/>
              </a:lnSpc>
              <a:spcBef>
                <a:spcPts val="500"/>
              </a:spcBef>
              <a:buClr>
                <a:srgbClr val="E2219B"/>
              </a:buClr>
              <a:buFont typeface="Arial" panose="020B0604020202020204" pitchFamily="34" charset="0"/>
              <a:buNone/>
              <a:defRPr sz="1800"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3pPr>
            <a:lvl4pPr marL="1371600" indent="0" algn="ctr" defTabSz="914400" rtl="0" eaLnBrk="1" latinLnBrk="0" hangingPunct="1">
              <a:lnSpc>
                <a:spcPct val="90000"/>
              </a:lnSpc>
              <a:spcBef>
                <a:spcPts val="500"/>
              </a:spcBef>
              <a:buClr>
                <a:srgbClr val="E2219B"/>
              </a:buClr>
              <a:buFont typeface="Arial" panose="020B0604020202020204" pitchFamily="34" charset="0"/>
              <a:buNone/>
              <a:defRPr sz="1600"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4pPr>
            <a:lvl5pPr marL="1828800" indent="0" algn="ctr" defTabSz="914400" rtl="0" eaLnBrk="1" latinLnBrk="0" hangingPunct="1">
              <a:lnSpc>
                <a:spcPct val="90000"/>
              </a:lnSpc>
              <a:spcBef>
                <a:spcPts val="500"/>
              </a:spcBef>
              <a:buClr>
                <a:srgbClr val="E2219B"/>
              </a:buClr>
              <a:buFont typeface="Arial" panose="020B0604020202020204" pitchFamily="34" charset="0"/>
              <a:buNone/>
              <a:defRPr sz="1600"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200" dirty="0"/>
              <a:t>David Burch</a:t>
            </a:r>
          </a:p>
          <a:p>
            <a:r>
              <a:rPr lang="en-GB" sz="1200" dirty="0"/>
              <a:t>Researcher</a:t>
            </a:r>
            <a:endParaRPr lang="en-GB" sz="2700" dirty="0"/>
          </a:p>
        </p:txBody>
      </p:sp>
    </p:spTree>
    <p:extLst>
      <p:ext uri="{BB962C8B-B14F-4D97-AF65-F5344CB8AC3E}">
        <p14:creationId xmlns:p14="http://schemas.microsoft.com/office/powerpoint/2010/main" val="900352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95056-2806-4439-9AF0-B0A49F36C737}"/>
              </a:ext>
            </a:extLst>
          </p:cNvPr>
          <p:cNvSpPr>
            <a:spLocks noGrp="1"/>
          </p:cNvSpPr>
          <p:nvPr>
            <p:ph type="title"/>
          </p:nvPr>
        </p:nvSpPr>
        <p:spPr/>
        <p:txBody>
          <a:bodyPr/>
          <a:lstStyle/>
          <a:p>
            <a:r>
              <a:rPr lang="en-GB" dirty="0"/>
              <a:t>What is Local Wealth Building</a:t>
            </a:r>
          </a:p>
        </p:txBody>
      </p:sp>
      <p:pic>
        <p:nvPicPr>
          <p:cNvPr id="4" name="Picture 3">
            <a:extLst>
              <a:ext uri="{FF2B5EF4-FFF2-40B4-BE49-F238E27FC236}">
                <a16:creationId xmlns:a16="http://schemas.microsoft.com/office/drawing/2014/main" id="{B93CBAEF-FA1F-4C6B-BE2E-2F62BC3B35C6}"/>
              </a:ext>
            </a:extLst>
          </p:cNvPr>
          <p:cNvPicPr>
            <a:picLocks noChangeAspect="1"/>
          </p:cNvPicPr>
          <p:nvPr/>
        </p:nvPicPr>
        <p:blipFill>
          <a:blip r:embed="rId2"/>
          <a:stretch>
            <a:fillRect/>
          </a:stretch>
        </p:blipFill>
        <p:spPr>
          <a:xfrm>
            <a:off x="1481559" y="3070688"/>
            <a:ext cx="9228881" cy="1805650"/>
          </a:xfrm>
          <a:prstGeom prst="rect">
            <a:avLst/>
          </a:prstGeom>
        </p:spPr>
      </p:pic>
    </p:spTree>
    <p:extLst>
      <p:ext uri="{BB962C8B-B14F-4D97-AF65-F5344CB8AC3E}">
        <p14:creationId xmlns:p14="http://schemas.microsoft.com/office/powerpoint/2010/main" val="2718379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C59A8-8EFD-4827-A73B-AFE0A3BD04AB}"/>
              </a:ext>
            </a:extLst>
          </p:cNvPr>
          <p:cNvSpPr>
            <a:spLocks noGrp="1"/>
          </p:cNvSpPr>
          <p:nvPr>
            <p:ph type="title"/>
          </p:nvPr>
        </p:nvSpPr>
        <p:spPr>
          <a:xfrm>
            <a:off x="1701053" y="431956"/>
            <a:ext cx="9379227" cy="1278145"/>
          </a:xfrm>
        </p:spPr>
        <p:txBody>
          <a:bodyPr>
            <a:normAutofit/>
          </a:bodyPr>
          <a:lstStyle/>
          <a:p>
            <a:r>
              <a:rPr lang="en-GB" sz="3200" dirty="0"/>
              <a:t>Anchor institutions</a:t>
            </a:r>
          </a:p>
        </p:txBody>
      </p:sp>
      <p:pic>
        <p:nvPicPr>
          <p:cNvPr id="5" name="Picture 4">
            <a:extLst>
              <a:ext uri="{FF2B5EF4-FFF2-40B4-BE49-F238E27FC236}">
                <a16:creationId xmlns:a16="http://schemas.microsoft.com/office/drawing/2014/main" id="{E7FC0D1C-9D3E-47A3-AC65-10420259B95A}"/>
              </a:ext>
            </a:extLst>
          </p:cNvPr>
          <p:cNvPicPr>
            <a:picLocks noChangeAspect="1"/>
          </p:cNvPicPr>
          <p:nvPr/>
        </p:nvPicPr>
        <p:blipFill rotWithShape="1">
          <a:blip r:embed="rId3"/>
          <a:srcRect l="59415" t="38242" r="18166" b="26147"/>
          <a:stretch/>
        </p:blipFill>
        <p:spPr>
          <a:xfrm>
            <a:off x="7528485" y="2229291"/>
            <a:ext cx="4173522" cy="3727048"/>
          </a:xfrm>
          <a:prstGeom prst="rect">
            <a:avLst/>
          </a:prstGeom>
        </p:spPr>
      </p:pic>
      <p:sp>
        <p:nvSpPr>
          <p:cNvPr id="7" name="Rectangle 6">
            <a:extLst>
              <a:ext uri="{FF2B5EF4-FFF2-40B4-BE49-F238E27FC236}">
                <a16:creationId xmlns:a16="http://schemas.microsoft.com/office/drawing/2014/main" id="{D88FA1B2-E19E-42A4-AB27-7723B15968B5}"/>
              </a:ext>
            </a:extLst>
          </p:cNvPr>
          <p:cNvSpPr/>
          <p:nvPr/>
        </p:nvSpPr>
        <p:spPr>
          <a:xfrm>
            <a:off x="622258" y="3227930"/>
            <a:ext cx="6195232" cy="2246769"/>
          </a:xfrm>
          <a:prstGeom prst="rect">
            <a:avLst/>
          </a:prstGeom>
        </p:spPr>
        <p:txBody>
          <a:bodyPr wrap="square">
            <a:spAutoFit/>
          </a:bodyPr>
          <a:lstStyle/>
          <a:p>
            <a:r>
              <a:rPr lang="en-GB" sz="2400" dirty="0">
                <a:latin typeface="Open Sans" panose="020B0606030504020204" pitchFamily="34" charset="0"/>
                <a:ea typeface="Open Sans" panose="020B0606030504020204" pitchFamily="34" charset="0"/>
                <a:cs typeface="Open Sans" panose="020B0606030504020204" pitchFamily="34" charset="0"/>
              </a:rPr>
              <a:t>An anchor institution is one that, alongside its main function, plays a significant and recognised role in a locality by making a strategic contribution to the local economy</a:t>
            </a:r>
          </a:p>
          <a:p>
            <a:endParaRPr lang="en-GB"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61215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Content Placeholder 7">
            <a:extLst>
              <a:ext uri="{FF2B5EF4-FFF2-40B4-BE49-F238E27FC236}">
                <a16:creationId xmlns:a16="http://schemas.microsoft.com/office/drawing/2014/main" id="{94BD61BF-AFAC-4D53-A36E-479C90B6B0F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60191" t="31773" r="24838" b="41431"/>
          <a:stretch>
            <a:fillRect/>
          </a:stretch>
        </p:blipFill>
        <p:spPr>
          <a:xfrm>
            <a:off x="2382839" y="1892300"/>
            <a:ext cx="2746375" cy="1614488"/>
          </a:xfrm>
        </p:spPr>
      </p:pic>
      <p:sp>
        <p:nvSpPr>
          <p:cNvPr id="4" name="Rectangle 3">
            <a:extLst>
              <a:ext uri="{FF2B5EF4-FFF2-40B4-BE49-F238E27FC236}">
                <a16:creationId xmlns:a16="http://schemas.microsoft.com/office/drawing/2014/main" id="{9A1F2466-8280-4F36-9F2A-78365D6C96D9}"/>
              </a:ext>
            </a:extLst>
          </p:cNvPr>
          <p:cNvSpPr/>
          <p:nvPr/>
        </p:nvSpPr>
        <p:spPr>
          <a:xfrm>
            <a:off x="1524000" y="1"/>
            <a:ext cx="9144000" cy="1042988"/>
          </a:xfrm>
          <a:prstGeom prst="rect">
            <a:avLst/>
          </a:prstGeom>
          <a:solidFill>
            <a:srgbClr val="0A49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 name="Title 5">
            <a:extLst>
              <a:ext uri="{FF2B5EF4-FFF2-40B4-BE49-F238E27FC236}">
                <a16:creationId xmlns:a16="http://schemas.microsoft.com/office/drawing/2014/main" id="{F14771E7-0F8F-4C3B-B2B9-4C770A167C14}"/>
              </a:ext>
            </a:extLst>
          </p:cNvPr>
          <p:cNvSpPr txBox="1">
            <a:spLocks/>
          </p:cNvSpPr>
          <p:nvPr/>
        </p:nvSpPr>
        <p:spPr>
          <a:xfrm>
            <a:off x="2039937" y="424657"/>
            <a:ext cx="8112125" cy="1042988"/>
          </a:xfrm>
          <a:prstGeom prst="rect">
            <a:avLst/>
          </a:prstGeom>
        </p:spPr>
        <p:txBody>
          <a:bodyPr anchor="ct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a:defRPr/>
            </a:pPr>
            <a:r>
              <a:rPr lang="en-GB" sz="3200" kern="0" dirty="0">
                <a:solidFill>
                  <a:schemeClr val="bg1"/>
                </a:solidFill>
                <a:latin typeface="Montserrat"/>
                <a:ea typeface="Tahoma" panose="020B0604030504040204" pitchFamily="34" charset="0"/>
                <a:cs typeface="Tahoma" panose="020B0604030504040204" pitchFamily="34" charset="0"/>
              </a:rPr>
              <a:t>4 elements of Local Wealth Building</a:t>
            </a:r>
          </a:p>
        </p:txBody>
      </p:sp>
      <p:pic>
        <p:nvPicPr>
          <p:cNvPr id="9222" name="Content Placeholder 7">
            <a:extLst>
              <a:ext uri="{FF2B5EF4-FFF2-40B4-BE49-F238E27FC236}">
                <a16:creationId xmlns:a16="http://schemas.microsoft.com/office/drawing/2014/main" id="{66B399C8-23B0-41E7-A645-B4E5E558F34B}"/>
              </a:ext>
            </a:extLst>
          </p:cNvPr>
          <p:cNvPicPr>
            <a:picLocks noChangeAspect="1"/>
          </p:cNvPicPr>
          <p:nvPr/>
        </p:nvPicPr>
        <p:blipFill>
          <a:blip r:embed="rId3">
            <a:extLst>
              <a:ext uri="{28A0092B-C50C-407E-A947-70E740481C1C}">
                <a14:useLocalDpi xmlns:a14="http://schemas.microsoft.com/office/drawing/2010/main" val="0"/>
              </a:ext>
            </a:extLst>
          </a:blip>
          <a:srcRect l="85205" t="31773" r="899" b="41431"/>
          <a:stretch>
            <a:fillRect/>
          </a:stretch>
        </p:blipFill>
        <p:spPr bwMode="auto">
          <a:xfrm>
            <a:off x="6740524" y="1892300"/>
            <a:ext cx="2547939" cy="161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3" name="Picture 9">
            <a:extLst>
              <a:ext uri="{FF2B5EF4-FFF2-40B4-BE49-F238E27FC236}">
                <a16:creationId xmlns:a16="http://schemas.microsoft.com/office/drawing/2014/main" id="{78EE7159-6524-4037-BB2C-9FBDE64399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66348" t="23643" r="23737" b="48509"/>
          <a:stretch>
            <a:fillRect/>
          </a:stretch>
        </p:blipFill>
        <p:spPr bwMode="auto">
          <a:xfrm>
            <a:off x="2555876" y="4116726"/>
            <a:ext cx="1871663"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4" name="Picture 10">
            <a:extLst>
              <a:ext uri="{FF2B5EF4-FFF2-40B4-BE49-F238E27FC236}">
                <a16:creationId xmlns:a16="http://schemas.microsoft.com/office/drawing/2014/main" id="{DFCD40A8-06E3-4DE2-94B6-1F72FD22CC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8026" t="23643" r="11803" b="46907"/>
          <a:stretch>
            <a:fillRect/>
          </a:stretch>
        </p:blipFill>
        <p:spPr bwMode="auto">
          <a:xfrm>
            <a:off x="6975477" y="4070688"/>
            <a:ext cx="1941513" cy="184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5" name="TextBox 11">
            <a:extLst>
              <a:ext uri="{FF2B5EF4-FFF2-40B4-BE49-F238E27FC236}">
                <a16:creationId xmlns:a16="http://schemas.microsoft.com/office/drawing/2014/main" id="{25051324-0EA7-4770-AD3D-29EF97276608}"/>
              </a:ext>
            </a:extLst>
          </p:cNvPr>
          <p:cNvSpPr txBox="1">
            <a:spLocks noChangeArrowheads="1"/>
          </p:cNvSpPr>
          <p:nvPr/>
        </p:nvSpPr>
        <p:spPr bwMode="auto">
          <a:xfrm>
            <a:off x="1744664" y="3506788"/>
            <a:ext cx="37480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en-GB" altLang="en-US" sz="2000" b="1" dirty="0">
                <a:solidFill>
                  <a:srgbClr val="323231"/>
                </a:solidFill>
                <a:latin typeface="Tahoma" panose="020B0604030504040204" pitchFamily="34" charset="0"/>
              </a:rPr>
              <a:t>Workforce of Anchors</a:t>
            </a:r>
          </a:p>
        </p:txBody>
      </p:sp>
      <p:sp>
        <p:nvSpPr>
          <p:cNvPr id="9226" name="TextBox 12">
            <a:extLst>
              <a:ext uri="{FF2B5EF4-FFF2-40B4-BE49-F238E27FC236}">
                <a16:creationId xmlns:a16="http://schemas.microsoft.com/office/drawing/2014/main" id="{D9403F7F-0A06-40F8-B18C-2A24783127CC}"/>
              </a:ext>
            </a:extLst>
          </p:cNvPr>
          <p:cNvSpPr txBox="1">
            <a:spLocks noChangeArrowheads="1"/>
          </p:cNvSpPr>
          <p:nvPr/>
        </p:nvSpPr>
        <p:spPr bwMode="auto">
          <a:xfrm>
            <a:off x="6140449" y="3506788"/>
            <a:ext cx="37480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en-GB" altLang="en-US" sz="2000" b="1">
                <a:solidFill>
                  <a:srgbClr val="323231"/>
                </a:solidFill>
                <a:latin typeface="Tahoma" panose="020B0604030504040204" pitchFamily="34" charset="0"/>
              </a:rPr>
              <a:t>Anchor purchasing</a:t>
            </a:r>
          </a:p>
        </p:txBody>
      </p:sp>
      <p:sp>
        <p:nvSpPr>
          <p:cNvPr id="9227" name="TextBox 13">
            <a:extLst>
              <a:ext uri="{FF2B5EF4-FFF2-40B4-BE49-F238E27FC236}">
                <a16:creationId xmlns:a16="http://schemas.microsoft.com/office/drawing/2014/main" id="{EC3F120C-FDE9-45AC-BBF9-93325DEFBD28}"/>
              </a:ext>
            </a:extLst>
          </p:cNvPr>
          <p:cNvSpPr txBox="1">
            <a:spLocks noChangeArrowheads="1"/>
          </p:cNvSpPr>
          <p:nvPr/>
        </p:nvSpPr>
        <p:spPr bwMode="auto">
          <a:xfrm>
            <a:off x="1336674" y="5988389"/>
            <a:ext cx="47323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en-GB" altLang="en-US" sz="2000" b="1">
                <a:solidFill>
                  <a:srgbClr val="323231"/>
                </a:solidFill>
                <a:latin typeface="Tahoma" panose="020B0604030504040204" pitchFamily="34" charset="0"/>
              </a:rPr>
              <a:t>Anchor land, property &amp; assets</a:t>
            </a:r>
          </a:p>
        </p:txBody>
      </p:sp>
      <p:sp>
        <p:nvSpPr>
          <p:cNvPr id="9228" name="TextBox 14">
            <a:extLst>
              <a:ext uri="{FF2B5EF4-FFF2-40B4-BE49-F238E27FC236}">
                <a16:creationId xmlns:a16="http://schemas.microsoft.com/office/drawing/2014/main" id="{7EBF9C67-B444-4AF1-A801-4F5731D2668C}"/>
              </a:ext>
            </a:extLst>
          </p:cNvPr>
          <p:cNvSpPr txBox="1">
            <a:spLocks noChangeArrowheads="1"/>
          </p:cNvSpPr>
          <p:nvPr/>
        </p:nvSpPr>
        <p:spPr bwMode="auto">
          <a:xfrm>
            <a:off x="6284915" y="5988389"/>
            <a:ext cx="37480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en-GB" altLang="en-US" sz="2000" b="1" dirty="0">
                <a:solidFill>
                  <a:srgbClr val="323231"/>
                </a:solidFill>
                <a:latin typeface="Tahoma" panose="020B0604030504040204" pitchFamily="34" charset="0"/>
              </a:rPr>
              <a:t>Ownership of the economy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8">
            <a:extLst>
              <a:ext uri="{FF2B5EF4-FFF2-40B4-BE49-F238E27FC236}">
                <a16:creationId xmlns:a16="http://schemas.microsoft.com/office/drawing/2014/main" id="{660A65C8-814D-4617-A201-A0C5CEA1C5E9}"/>
              </a:ext>
            </a:extLst>
          </p:cNvPr>
          <p:cNvSpPr>
            <a:spLocks noChangeArrowheads="1"/>
          </p:cNvSpPr>
          <p:nvPr/>
        </p:nvSpPr>
        <p:spPr bwMode="auto">
          <a:xfrm>
            <a:off x="1129505" y="2555195"/>
            <a:ext cx="10493829" cy="3076802"/>
          </a:xfrm>
          <a:prstGeom prst="rect">
            <a:avLst/>
          </a:prstGeom>
          <a:noFill/>
          <a:ln w="82550" algn="ctr">
            <a:solidFill>
              <a:srgbClr val="FCC142"/>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algn="ctr"/>
            <a:endParaRPr lang="en-GB" altLang="en-US" sz="2400" b="1" dirty="0">
              <a:latin typeface="Open Sans" panose="020B0606030504020204" pitchFamily="34" charset="0"/>
              <a:ea typeface="Open Sans" panose="020B0606030504020204" pitchFamily="34" charset="0"/>
              <a:cs typeface="Open Sans" panose="020B0606030504020204" pitchFamily="34" charset="0"/>
            </a:endParaRPr>
          </a:p>
          <a:p>
            <a:pPr algn="ctr"/>
            <a:r>
              <a:rPr lang="en-GB" altLang="en-US" sz="2400" b="1" dirty="0">
                <a:latin typeface="Open Sans" panose="020B0606030504020204" pitchFamily="34" charset="0"/>
                <a:ea typeface="Open Sans" panose="020B0606030504020204" pitchFamily="34" charset="0"/>
                <a:cs typeface="Open Sans" panose="020B0606030504020204" pitchFamily="34" charset="0"/>
              </a:rPr>
              <a:t>Ownership of the economy</a:t>
            </a:r>
          </a:p>
          <a:p>
            <a:pPr algn="ctr"/>
            <a:endParaRPr lang="en-GB" altLang="en-US" sz="1050" dirty="0">
              <a:latin typeface="Open Sans" panose="020B0606030504020204" pitchFamily="34" charset="0"/>
              <a:ea typeface="Open Sans" panose="020B0606030504020204" pitchFamily="34" charset="0"/>
              <a:cs typeface="Open Sans" panose="020B0606030504020204" pitchFamily="34" charset="0"/>
            </a:endParaRPr>
          </a:p>
          <a:p>
            <a:pPr algn="ctr"/>
            <a:r>
              <a:rPr lang="en-GB" altLang="en-US" sz="2400" dirty="0">
                <a:latin typeface="Open Sans" panose="020B0606030504020204" pitchFamily="34" charset="0"/>
                <a:ea typeface="Open Sans" panose="020B0606030504020204" pitchFamily="34" charset="0"/>
                <a:cs typeface="Open Sans" panose="020B0606030504020204" pitchFamily="34" charset="0"/>
              </a:rPr>
              <a:t>At the heart of Local Wealth Building is the principle that wealth is broadly held. Cooperatives, mutually owned businesses, SMEs, municipally owned companies and local banks enable the wealth generated in a community to stay in that locality  and play a vital role in counteracting the extraction of wealth.</a:t>
            </a:r>
          </a:p>
        </p:txBody>
      </p:sp>
      <p:pic>
        <p:nvPicPr>
          <p:cNvPr id="12296" name="Picture 10">
            <a:extLst>
              <a:ext uri="{FF2B5EF4-FFF2-40B4-BE49-F238E27FC236}">
                <a16:creationId xmlns:a16="http://schemas.microsoft.com/office/drawing/2014/main" id="{0D69F3A2-6DA4-4B8B-A7D8-D4E430A015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8026" t="23643" r="11803" b="46907"/>
          <a:stretch>
            <a:fillRect/>
          </a:stretch>
        </p:blipFill>
        <p:spPr bwMode="auto">
          <a:xfrm>
            <a:off x="219074" y="1698625"/>
            <a:ext cx="1820863" cy="173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FB9C88CC-B5B6-4E09-B769-AD8F803EF46F}"/>
              </a:ext>
            </a:extLst>
          </p:cNvPr>
          <p:cNvPicPr>
            <a:picLocks noChangeAspect="1"/>
          </p:cNvPicPr>
          <p:nvPr/>
        </p:nvPicPr>
        <p:blipFill rotWithShape="1">
          <a:blip r:embed="rId3"/>
          <a:srcRect l="12057" t="26307" r="7029" b="26307"/>
          <a:stretch/>
        </p:blipFill>
        <p:spPr>
          <a:xfrm>
            <a:off x="9544641" y="5856402"/>
            <a:ext cx="2246718" cy="863145"/>
          </a:xfrm>
          <a:prstGeom prst="rect">
            <a:avLst/>
          </a:prstGeom>
        </p:spPr>
      </p:pic>
      <p:sp>
        <p:nvSpPr>
          <p:cNvPr id="10" name="Title 5">
            <a:extLst>
              <a:ext uri="{FF2B5EF4-FFF2-40B4-BE49-F238E27FC236}">
                <a16:creationId xmlns:a16="http://schemas.microsoft.com/office/drawing/2014/main" id="{F6BA7029-065C-431E-9333-34589FBE8980}"/>
              </a:ext>
            </a:extLst>
          </p:cNvPr>
          <p:cNvSpPr txBox="1">
            <a:spLocks/>
          </p:cNvSpPr>
          <p:nvPr/>
        </p:nvSpPr>
        <p:spPr>
          <a:xfrm>
            <a:off x="2039937" y="424657"/>
            <a:ext cx="9751422" cy="1042988"/>
          </a:xfrm>
          <a:prstGeom prst="rect">
            <a:avLst/>
          </a:prstGeom>
        </p:spPr>
        <p:txBody>
          <a:bodyPr anchor="ct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a:defRPr/>
            </a:pPr>
            <a:r>
              <a:rPr lang="en-GB" sz="3200" kern="0" dirty="0">
                <a:solidFill>
                  <a:schemeClr val="bg1"/>
                </a:solidFill>
                <a:latin typeface="Montserrat"/>
                <a:ea typeface="Tahoma" panose="020B0604030504040204" pitchFamily="34" charset="0"/>
                <a:cs typeface="Tahoma" panose="020B0604030504040204" pitchFamily="34" charset="0"/>
              </a:rPr>
              <a:t>Local Wealth Building &amp; Community Business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14E317-580B-4435-9AB5-60DA78EED9A3}"/>
              </a:ext>
            </a:extLst>
          </p:cNvPr>
          <p:cNvSpPr/>
          <p:nvPr/>
        </p:nvSpPr>
        <p:spPr>
          <a:xfrm>
            <a:off x="0" y="1808447"/>
            <a:ext cx="12192000" cy="5143500"/>
          </a:xfrm>
          <a:prstGeom prst="rect">
            <a:avLst/>
          </a:prstGeom>
          <a:solidFill>
            <a:srgbClr val="0A49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1"/>
          </a:p>
        </p:txBody>
      </p:sp>
      <p:sp>
        <p:nvSpPr>
          <p:cNvPr id="4" name="Oval 3">
            <a:extLst>
              <a:ext uri="{FF2B5EF4-FFF2-40B4-BE49-F238E27FC236}">
                <a16:creationId xmlns:a16="http://schemas.microsoft.com/office/drawing/2014/main" id="{B8F5BD54-1F0F-4D34-8D35-3137B1B90C4D}"/>
              </a:ext>
            </a:extLst>
          </p:cNvPr>
          <p:cNvSpPr/>
          <p:nvPr/>
        </p:nvSpPr>
        <p:spPr>
          <a:xfrm>
            <a:off x="4181216" y="1222608"/>
            <a:ext cx="4055453" cy="405545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1"/>
          </a:p>
        </p:txBody>
      </p:sp>
      <p:sp>
        <p:nvSpPr>
          <p:cNvPr id="10" name="Title 1">
            <a:extLst>
              <a:ext uri="{FF2B5EF4-FFF2-40B4-BE49-F238E27FC236}">
                <a16:creationId xmlns:a16="http://schemas.microsoft.com/office/drawing/2014/main" id="{D60EB4C5-753E-4992-92C0-F5F6EFC41FE6}"/>
              </a:ext>
            </a:extLst>
          </p:cNvPr>
          <p:cNvSpPr txBox="1">
            <a:spLocks/>
          </p:cNvSpPr>
          <p:nvPr/>
        </p:nvSpPr>
        <p:spPr>
          <a:xfrm>
            <a:off x="4062780" y="1345991"/>
            <a:ext cx="4292326" cy="2586832"/>
          </a:xfrm>
          <a:prstGeom prst="rect">
            <a:avLst/>
          </a:prstGeom>
        </p:spPr>
        <p:txBody>
          <a:bodyPr vert="horz" lIns="68580" tIns="34291" rIns="68580" bIns="34291" rtlCol="0" anchor="b">
            <a:normAutofit/>
          </a:bodyPr>
          <a:lstStyle>
            <a:lvl1pPr algn="l" defTabSz="914400" rtl="0" eaLnBrk="1" latinLnBrk="0" hangingPunct="1">
              <a:lnSpc>
                <a:spcPct val="90000"/>
              </a:lnSpc>
              <a:spcBef>
                <a:spcPct val="0"/>
              </a:spcBef>
              <a:buNone/>
              <a:defRPr sz="3800" kern="1200">
                <a:solidFill>
                  <a:schemeClr val="bg1"/>
                </a:solidFill>
                <a:latin typeface="Montserrat" panose="02000505000000020004" pitchFamily="2" charset="0"/>
                <a:ea typeface="+mj-ea"/>
                <a:cs typeface="+mj-cs"/>
              </a:defRPr>
            </a:lvl1pPr>
          </a:lstStyle>
          <a:p>
            <a:pPr algn="ctr"/>
            <a:r>
              <a:rPr lang="en-GB" sz="3000" b="1" dirty="0">
                <a:solidFill>
                  <a:srgbClr val="0A4958"/>
                </a:solidFill>
              </a:rPr>
              <a:t>Anchor Institutions </a:t>
            </a:r>
          </a:p>
          <a:p>
            <a:pPr algn="ctr"/>
            <a:r>
              <a:rPr lang="en-GB" sz="3000" b="1" dirty="0">
                <a:solidFill>
                  <a:srgbClr val="0A4958"/>
                </a:solidFill>
              </a:rPr>
              <a:t>and Community Businesses </a:t>
            </a:r>
            <a:endParaRPr lang="en-GB" sz="2400" dirty="0">
              <a:solidFill>
                <a:srgbClr val="0A4958"/>
              </a:solidFill>
            </a:endParaRPr>
          </a:p>
        </p:txBody>
      </p:sp>
      <p:sp>
        <p:nvSpPr>
          <p:cNvPr id="13" name="Subtitle 2">
            <a:extLst>
              <a:ext uri="{FF2B5EF4-FFF2-40B4-BE49-F238E27FC236}">
                <a16:creationId xmlns:a16="http://schemas.microsoft.com/office/drawing/2014/main" id="{48CC0719-CACF-45EA-90CD-849B9BF49062}"/>
              </a:ext>
            </a:extLst>
          </p:cNvPr>
          <p:cNvSpPr txBox="1">
            <a:spLocks/>
          </p:cNvSpPr>
          <p:nvPr/>
        </p:nvSpPr>
        <p:spPr>
          <a:xfrm>
            <a:off x="5042251" y="4399623"/>
            <a:ext cx="2107504" cy="580699"/>
          </a:xfrm>
          <a:prstGeom prst="rect">
            <a:avLst/>
          </a:prstGeom>
        </p:spPr>
        <p:txBody>
          <a:bodyPr vert="horz" lIns="68580" tIns="34291" rIns="68580" bIns="34291" rtlCol="0">
            <a:normAutofit/>
          </a:bodyPr>
          <a:lstStyle>
            <a:lvl1pPr marL="0" indent="0" algn="ctr" defTabSz="914400" rtl="0" eaLnBrk="1" latinLnBrk="0" hangingPunct="1">
              <a:lnSpc>
                <a:spcPct val="90000"/>
              </a:lnSpc>
              <a:spcBef>
                <a:spcPts val="1000"/>
              </a:spcBef>
              <a:buClr>
                <a:srgbClr val="E2219B"/>
              </a:buClr>
              <a:buFont typeface="Arial" panose="020B0604020202020204" pitchFamily="34" charset="0"/>
              <a:buNone/>
              <a:defRPr sz="36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defTabSz="914400" rtl="0" eaLnBrk="1" latinLnBrk="0" hangingPunct="1">
              <a:lnSpc>
                <a:spcPct val="90000"/>
              </a:lnSpc>
              <a:spcBef>
                <a:spcPts val="500"/>
              </a:spcBef>
              <a:buClr>
                <a:srgbClr val="E2219B"/>
              </a:buClr>
              <a:buFont typeface="Arial" panose="020B0604020202020204" pitchFamily="34" charset="0"/>
              <a:buNone/>
              <a:defRPr sz="2000"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2pPr>
            <a:lvl3pPr marL="914400" indent="0" algn="ctr" defTabSz="914400" rtl="0" eaLnBrk="1" latinLnBrk="0" hangingPunct="1">
              <a:lnSpc>
                <a:spcPct val="90000"/>
              </a:lnSpc>
              <a:spcBef>
                <a:spcPts val="500"/>
              </a:spcBef>
              <a:buClr>
                <a:srgbClr val="E2219B"/>
              </a:buClr>
              <a:buFont typeface="Arial" panose="020B0604020202020204" pitchFamily="34" charset="0"/>
              <a:buNone/>
              <a:defRPr sz="1800"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3pPr>
            <a:lvl4pPr marL="1371600" indent="0" algn="ctr" defTabSz="914400" rtl="0" eaLnBrk="1" latinLnBrk="0" hangingPunct="1">
              <a:lnSpc>
                <a:spcPct val="90000"/>
              </a:lnSpc>
              <a:spcBef>
                <a:spcPts val="500"/>
              </a:spcBef>
              <a:buClr>
                <a:srgbClr val="E2219B"/>
              </a:buClr>
              <a:buFont typeface="Arial" panose="020B0604020202020204" pitchFamily="34" charset="0"/>
              <a:buNone/>
              <a:defRPr sz="1600"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4pPr>
            <a:lvl5pPr marL="1828800" indent="0" algn="ctr" defTabSz="914400" rtl="0" eaLnBrk="1" latinLnBrk="0" hangingPunct="1">
              <a:lnSpc>
                <a:spcPct val="90000"/>
              </a:lnSpc>
              <a:spcBef>
                <a:spcPts val="500"/>
              </a:spcBef>
              <a:buClr>
                <a:srgbClr val="E2219B"/>
              </a:buClr>
              <a:buFont typeface="Arial" panose="020B0604020202020204" pitchFamily="34" charset="0"/>
              <a:buNone/>
              <a:defRPr sz="1600"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200" dirty="0"/>
              <a:t>David Burch</a:t>
            </a:r>
          </a:p>
          <a:p>
            <a:r>
              <a:rPr lang="en-GB" sz="1200" dirty="0"/>
              <a:t>Researcher</a:t>
            </a:r>
            <a:endParaRPr lang="en-GB" sz="2700" dirty="0"/>
          </a:p>
        </p:txBody>
      </p:sp>
      <p:pic>
        <p:nvPicPr>
          <p:cNvPr id="1026" name="Picture 2" descr="Image result for powertochange logo">
            <a:extLst>
              <a:ext uri="{FF2B5EF4-FFF2-40B4-BE49-F238E27FC236}">
                <a16:creationId xmlns:a16="http://schemas.microsoft.com/office/drawing/2014/main" id="{7777091D-9A55-4007-87F7-00C6521EBF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8612" y="4101884"/>
            <a:ext cx="1356400" cy="481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22597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51FD9-3937-44DB-BD71-A3FD2C975595}"/>
              </a:ext>
            </a:extLst>
          </p:cNvPr>
          <p:cNvSpPr>
            <a:spLocks noGrp="1"/>
          </p:cNvSpPr>
          <p:nvPr>
            <p:ph type="title"/>
          </p:nvPr>
        </p:nvSpPr>
        <p:spPr/>
        <p:txBody>
          <a:bodyPr/>
          <a:lstStyle/>
          <a:p>
            <a:r>
              <a:rPr lang="en-GB" dirty="0"/>
              <a:t>About the research</a:t>
            </a:r>
          </a:p>
        </p:txBody>
      </p:sp>
      <p:sp>
        <p:nvSpPr>
          <p:cNvPr id="3" name="Content Placeholder 2">
            <a:extLst>
              <a:ext uri="{FF2B5EF4-FFF2-40B4-BE49-F238E27FC236}">
                <a16:creationId xmlns:a16="http://schemas.microsoft.com/office/drawing/2014/main" id="{2B1951C8-CF03-4D4E-B904-808DE4370156}"/>
              </a:ext>
            </a:extLst>
          </p:cNvPr>
          <p:cNvSpPr>
            <a:spLocks noGrp="1"/>
          </p:cNvSpPr>
          <p:nvPr>
            <p:ph idx="1"/>
          </p:nvPr>
        </p:nvSpPr>
        <p:spPr/>
        <p:txBody>
          <a:bodyPr>
            <a:normAutofit/>
          </a:bodyPr>
          <a:lstStyle/>
          <a:p>
            <a:pPr marL="0" indent="0" algn="just">
              <a:buNone/>
            </a:pPr>
            <a:r>
              <a:rPr lang="en-GB" dirty="0"/>
              <a:t>The research seeks to support the development of local ownership of the economy through Local Wealth Building, looking at how anchor institutions can support community businesses to realise their local economic and social potential. </a:t>
            </a:r>
          </a:p>
          <a:p>
            <a:pPr marL="0" indent="0">
              <a:buNone/>
            </a:pPr>
            <a:endParaRPr lang="en-GB" dirty="0"/>
          </a:p>
          <a:p>
            <a:pPr marL="0" indent="0">
              <a:buNone/>
            </a:pPr>
            <a:r>
              <a:rPr lang="en-GB" sz="1800" dirty="0"/>
              <a:t>Case studies</a:t>
            </a:r>
          </a:p>
        </p:txBody>
      </p:sp>
      <p:pic>
        <p:nvPicPr>
          <p:cNvPr id="7" name="Picture 6">
            <a:extLst>
              <a:ext uri="{FF2B5EF4-FFF2-40B4-BE49-F238E27FC236}">
                <a16:creationId xmlns:a16="http://schemas.microsoft.com/office/drawing/2014/main" id="{34DA166C-3398-44BB-97D6-9DDFB04A60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5279" y="4357992"/>
            <a:ext cx="1797653" cy="1826116"/>
          </a:xfrm>
          <a:prstGeom prst="rect">
            <a:avLst/>
          </a:prstGeom>
        </p:spPr>
      </p:pic>
      <p:pic>
        <p:nvPicPr>
          <p:cNvPr id="9" name="Picture 8">
            <a:extLst>
              <a:ext uri="{FF2B5EF4-FFF2-40B4-BE49-F238E27FC236}">
                <a16:creationId xmlns:a16="http://schemas.microsoft.com/office/drawing/2014/main" id="{0F6854E2-A926-424C-BFEF-95F1D0F2C1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44572" y="4319082"/>
            <a:ext cx="2161084" cy="1826116"/>
          </a:xfrm>
          <a:prstGeom prst="rect">
            <a:avLst/>
          </a:prstGeom>
        </p:spPr>
      </p:pic>
      <p:pic>
        <p:nvPicPr>
          <p:cNvPr id="11" name="Picture 10">
            <a:extLst>
              <a:ext uri="{FF2B5EF4-FFF2-40B4-BE49-F238E27FC236}">
                <a16:creationId xmlns:a16="http://schemas.microsoft.com/office/drawing/2014/main" id="{FD29D913-7214-4C35-AEE2-3F4CC1DB06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92088" y="4309386"/>
            <a:ext cx="1923328" cy="1923328"/>
          </a:xfrm>
          <a:prstGeom prst="rect">
            <a:avLst/>
          </a:prstGeom>
        </p:spPr>
      </p:pic>
      <p:pic>
        <p:nvPicPr>
          <p:cNvPr id="8" name="Picture 7">
            <a:extLst>
              <a:ext uri="{FF2B5EF4-FFF2-40B4-BE49-F238E27FC236}">
                <a16:creationId xmlns:a16="http://schemas.microsoft.com/office/drawing/2014/main" id="{E434C5DF-7BBC-4324-A3F2-9D96E54A33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90786" y="5925897"/>
            <a:ext cx="1727592" cy="613634"/>
          </a:xfrm>
          <a:prstGeom prst="rect">
            <a:avLst/>
          </a:prstGeom>
        </p:spPr>
      </p:pic>
    </p:spTree>
    <p:extLst>
      <p:ext uri="{BB962C8B-B14F-4D97-AF65-F5344CB8AC3E}">
        <p14:creationId xmlns:p14="http://schemas.microsoft.com/office/powerpoint/2010/main" val="4073139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900B9-2EAA-4BB5-8B76-4D94D42D5180}"/>
              </a:ext>
            </a:extLst>
          </p:cNvPr>
          <p:cNvSpPr>
            <a:spLocks noGrp="1"/>
          </p:cNvSpPr>
          <p:nvPr>
            <p:ph type="title"/>
          </p:nvPr>
        </p:nvSpPr>
        <p:spPr/>
        <p:txBody>
          <a:bodyPr/>
          <a:lstStyle/>
          <a:p>
            <a:r>
              <a:rPr lang="en-GB" dirty="0"/>
              <a:t>Barriers</a:t>
            </a:r>
          </a:p>
        </p:txBody>
      </p:sp>
      <p:sp>
        <p:nvSpPr>
          <p:cNvPr id="3" name="Content Placeholder 2">
            <a:extLst>
              <a:ext uri="{FF2B5EF4-FFF2-40B4-BE49-F238E27FC236}">
                <a16:creationId xmlns:a16="http://schemas.microsoft.com/office/drawing/2014/main" id="{D455BBAC-74F3-42A5-ABA7-B8F392415A90}"/>
              </a:ext>
            </a:extLst>
          </p:cNvPr>
          <p:cNvSpPr>
            <a:spLocks noGrp="1"/>
          </p:cNvSpPr>
          <p:nvPr>
            <p:ph idx="1"/>
          </p:nvPr>
        </p:nvSpPr>
        <p:spPr/>
        <p:txBody>
          <a:bodyPr/>
          <a:lstStyle/>
          <a:p>
            <a:pPr marL="0" indent="0">
              <a:buNone/>
            </a:pPr>
            <a:r>
              <a:rPr lang="en-GB" dirty="0"/>
              <a:t>There are a number of barriers preventing better engagement between community businesses and anchor institutions: </a:t>
            </a:r>
          </a:p>
          <a:p>
            <a:pPr marL="0" indent="0">
              <a:buNone/>
            </a:pPr>
            <a:endParaRPr lang="en-GB" dirty="0"/>
          </a:p>
          <a:p>
            <a:pPr marL="457200" indent="-457200">
              <a:buFont typeface="+mj-lt"/>
              <a:buAutoNum type="arabicPeriod"/>
            </a:pPr>
            <a:r>
              <a:rPr lang="en-GB" dirty="0"/>
              <a:t>Lack of understanding and information; </a:t>
            </a:r>
          </a:p>
          <a:p>
            <a:pPr marL="457200" indent="-457200">
              <a:buFont typeface="+mj-lt"/>
              <a:buAutoNum type="arabicPeriod"/>
            </a:pPr>
            <a:r>
              <a:rPr lang="en-GB" dirty="0"/>
              <a:t>Limited recognition or dedicated strategy; </a:t>
            </a:r>
          </a:p>
          <a:p>
            <a:pPr marL="457200" indent="-457200">
              <a:buFont typeface="+mj-lt"/>
              <a:buAutoNum type="arabicPeriod"/>
            </a:pPr>
            <a:r>
              <a:rPr lang="en-GB" dirty="0"/>
              <a:t>Complicated procurement processes; </a:t>
            </a:r>
          </a:p>
          <a:p>
            <a:pPr marL="457200" indent="-457200">
              <a:buFont typeface="+mj-lt"/>
              <a:buAutoNum type="arabicPeriod"/>
            </a:pPr>
            <a:r>
              <a:rPr lang="en-GB" dirty="0"/>
              <a:t>Capacity; </a:t>
            </a:r>
          </a:p>
          <a:p>
            <a:pPr marL="457200" indent="-457200">
              <a:buFont typeface="+mj-lt"/>
              <a:buAutoNum type="arabicPeriod"/>
            </a:pPr>
            <a:r>
              <a:rPr lang="en-GB" dirty="0"/>
              <a:t>Nature of organisations;</a:t>
            </a:r>
          </a:p>
          <a:p>
            <a:pPr marL="457200" indent="-457200">
              <a:buFont typeface="+mj-lt"/>
              <a:buAutoNum type="arabicPeriod"/>
            </a:pPr>
            <a:r>
              <a:rPr lang="en-GB" dirty="0"/>
              <a:t>Financial pressures. </a:t>
            </a:r>
          </a:p>
        </p:txBody>
      </p:sp>
      <p:pic>
        <p:nvPicPr>
          <p:cNvPr id="5" name="Picture 4">
            <a:extLst>
              <a:ext uri="{FF2B5EF4-FFF2-40B4-BE49-F238E27FC236}">
                <a16:creationId xmlns:a16="http://schemas.microsoft.com/office/drawing/2014/main" id="{A2E923CE-20FF-44D4-9DE6-583742F32F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0786" y="5925897"/>
            <a:ext cx="1727592" cy="613634"/>
          </a:xfrm>
          <a:prstGeom prst="rect">
            <a:avLst/>
          </a:prstGeom>
        </p:spPr>
      </p:pic>
    </p:spTree>
    <p:extLst>
      <p:ext uri="{BB962C8B-B14F-4D97-AF65-F5344CB8AC3E}">
        <p14:creationId xmlns:p14="http://schemas.microsoft.com/office/powerpoint/2010/main" val="366041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FAD60-1B0F-4FC3-9775-785956CF7CDB}"/>
              </a:ext>
            </a:extLst>
          </p:cNvPr>
          <p:cNvSpPr>
            <a:spLocks noGrp="1"/>
          </p:cNvSpPr>
          <p:nvPr>
            <p:ph type="title"/>
          </p:nvPr>
        </p:nvSpPr>
        <p:spPr/>
        <p:txBody>
          <a:bodyPr/>
          <a:lstStyle/>
          <a:p>
            <a:r>
              <a:rPr lang="en-GB" dirty="0"/>
              <a:t>Enablers</a:t>
            </a:r>
          </a:p>
        </p:txBody>
      </p:sp>
      <p:sp>
        <p:nvSpPr>
          <p:cNvPr id="3" name="Content Placeholder 2">
            <a:extLst>
              <a:ext uri="{FF2B5EF4-FFF2-40B4-BE49-F238E27FC236}">
                <a16:creationId xmlns:a16="http://schemas.microsoft.com/office/drawing/2014/main" id="{88654394-E75E-46BC-8A34-DE343F5F0ED4}"/>
              </a:ext>
            </a:extLst>
          </p:cNvPr>
          <p:cNvSpPr>
            <a:spLocks noGrp="1"/>
          </p:cNvSpPr>
          <p:nvPr>
            <p:ph idx="1"/>
          </p:nvPr>
        </p:nvSpPr>
        <p:spPr>
          <a:xfrm>
            <a:off x="838200" y="2082804"/>
            <a:ext cx="10515600" cy="4544333"/>
          </a:xfrm>
        </p:spPr>
        <p:txBody>
          <a:bodyPr/>
          <a:lstStyle/>
          <a:p>
            <a:pPr marL="0" indent="0">
              <a:buNone/>
            </a:pPr>
            <a:r>
              <a:rPr lang="en-GB" dirty="0"/>
              <a:t>The research found a number of good practice examples that worked to enable better collaboration between anchors and community businesses. </a:t>
            </a:r>
          </a:p>
          <a:p>
            <a:pPr marL="0" indent="0">
              <a:buNone/>
            </a:pPr>
            <a:endParaRPr lang="en-GB" dirty="0"/>
          </a:p>
          <a:p>
            <a:pPr marL="457200" indent="-457200">
              <a:buFont typeface="+mj-lt"/>
              <a:buAutoNum type="arabicPeriod"/>
            </a:pPr>
            <a:r>
              <a:rPr lang="en-GB" dirty="0"/>
              <a:t>Liverpool City Council: Pre-market engagement and diluting procurement </a:t>
            </a:r>
          </a:p>
          <a:p>
            <a:pPr marL="457200" indent="-457200">
              <a:buFont typeface="+mj-lt"/>
              <a:buAutoNum type="arabicPeriod"/>
            </a:pPr>
            <a:r>
              <a:rPr lang="en-GB" dirty="0"/>
              <a:t>Liverpool Clinical Commissioning Group: Platform development</a:t>
            </a:r>
          </a:p>
          <a:p>
            <a:pPr marL="457200" indent="-457200">
              <a:buFont typeface="+mj-lt"/>
              <a:buAutoNum type="arabicPeriod"/>
            </a:pPr>
            <a:r>
              <a:rPr lang="en-GB" dirty="0"/>
              <a:t>Community business consortium</a:t>
            </a:r>
          </a:p>
          <a:p>
            <a:pPr marL="457200" indent="-457200">
              <a:buFont typeface="+mj-lt"/>
              <a:buAutoNum type="arabicPeriod"/>
            </a:pPr>
            <a:r>
              <a:rPr lang="en-GB" dirty="0"/>
              <a:t>Ipswich County Council: Spinning out of services  </a:t>
            </a:r>
          </a:p>
        </p:txBody>
      </p:sp>
      <p:pic>
        <p:nvPicPr>
          <p:cNvPr id="5" name="Picture 4">
            <a:extLst>
              <a:ext uri="{FF2B5EF4-FFF2-40B4-BE49-F238E27FC236}">
                <a16:creationId xmlns:a16="http://schemas.microsoft.com/office/drawing/2014/main" id="{BFEEBF62-A74F-45D4-949D-BB5688C30F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0786" y="5925897"/>
            <a:ext cx="1727592" cy="613634"/>
          </a:xfrm>
          <a:prstGeom prst="rect">
            <a:avLst/>
          </a:prstGeom>
        </p:spPr>
      </p:pic>
    </p:spTree>
    <p:extLst>
      <p:ext uri="{BB962C8B-B14F-4D97-AF65-F5344CB8AC3E}">
        <p14:creationId xmlns:p14="http://schemas.microsoft.com/office/powerpoint/2010/main" val="29319127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D29E5-ACE9-46F3-AC61-CBD48C50E951}"/>
              </a:ext>
            </a:extLst>
          </p:cNvPr>
          <p:cNvSpPr>
            <a:spLocks noGrp="1"/>
          </p:cNvSpPr>
          <p:nvPr>
            <p:ph type="title"/>
          </p:nvPr>
        </p:nvSpPr>
        <p:spPr/>
        <p:txBody>
          <a:bodyPr/>
          <a:lstStyle/>
          <a:p>
            <a:r>
              <a:rPr lang="en-GB" dirty="0"/>
              <a:t>Recommendations for community businesses</a:t>
            </a:r>
          </a:p>
        </p:txBody>
      </p:sp>
      <p:sp>
        <p:nvSpPr>
          <p:cNvPr id="3" name="Content Placeholder 2">
            <a:extLst>
              <a:ext uri="{FF2B5EF4-FFF2-40B4-BE49-F238E27FC236}">
                <a16:creationId xmlns:a16="http://schemas.microsoft.com/office/drawing/2014/main" id="{6FB87BB6-A643-457D-B67C-87031049C358}"/>
              </a:ext>
            </a:extLst>
          </p:cNvPr>
          <p:cNvSpPr>
            <a:spLocks noGrp="1"/>
          </p:cNvSpPr>
          <p:nvPr>
            <p:ph idx="1"/>
          </p:nvPr>
        </p:nvSpPr>
        <p:spPr>
          <a:xfrm>
            <a:off x="838200" y="2445370"/>
            <a:ext cx="10515600" cy="4094161"/>
          </a:xfrm>
        </p:spPr>
        <p:txBody>
          <a:bodyPr/>
          <a:lstStyle/>
          <a:p>
            <a:pPr marL="0" indent="0">
              <a:buNone/>
            </a:pPr>
            <a:r>
              <a:rPr lang="en-GB" dirty="0"/>
              <a:t>Four key recommendations for community businesses related to: </a:t>
            </a:r>
          </a:p>
          <a:p>
            <a:endParaRPr lang="en-GB" dirty="0"/>
          </a:p>
        </p:txBody>
      </p:sp>
      <p:pic>
        <p:nvPicPr>
          <p:cNvPr id="4" name="Graphic 3" descr="Eye">
            <a:extLst>
              <a:ext uri="{FF2B5EF4-FFF2-40B4-BE49-F238E27FC236}">
                <a16:creationId xmlns:a16="http://schemas.microsoft.com/office/drawing/2014/main" id="{C4C1C5DE-F39C-4DC3-B205-2438080C00F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0543" y="3075884"/>
            <a:ext cx="2228661" cy="2228661"/>
          </a:xfrm>
          <a:prstGeom prst="rect">
            <a:avLst/>
          </a:prstGeom>
        </p:spPr>
      </p:pic>
      <p:pic>
        <p:nvPicPr>
          <p:cNvPr id="5" name="Graphic 4" descr="Handshake">
            <a:extLst>
              <a:ext uri="{FF2B5EF4-FFF2-40B4-BE49-F238E27FC236}">
                <a16:creationId xmlns:a16="http://schemas.microsoft.com/office/drawing/2014/main" id="{1522E348-355C-42B7-9C5A-6AA6AEF62D5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255233" y="3162678"/>
            <a:ext cx="2228661" cy="2228661"/>
          </a:xfrm>
          <a:prstGeom prst="rect">
            <a:avLst/>
          </a:prstGeom>
        </p:spPr>
      </p:pic>
      <p:pic>
        <p:nvPicPr>
          <p:cNvPr id="6" name="Graphic 5" descr="Bar chart">
            <a:extLst>
              <a:ext uri="{FF2B5EF4-FFF2-40B4-BE49-F238E27FC236}">
                <a16:creationId xmlns:a16="http://schemas.microsoft.com/office/drawing/2014/main" id="{771347CE-41F2-4DD7-800C-7A638F5D3A7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715762" y="3275240"/>
            <a:ext cx="1709288" cy="1709288"/>
          </a:xfrm>
          <a:prstGeom prst="rect">
            <a:avLst/>
          </a:prstGeom>
        </p:spPr>
      </p:pic>
      <p:sp>
        <p:nvSpPr>
          <p:cNvPr id="7" name="Rectangle 6">
            <a:extLst>
              <a:ext uri="{FF2B5EF4-FFF2-40B4-BE49-F238E27FC236}">
                <a16:creationId xmlns:a16="http://schemas.microsoft.com/office/drawing/2014/main" id="{FFEC3DAF-6672-45C0-AA68-9B0B25C5D87E}"/>
              </a:ext>
            </a:extLst>
          </p:cNvPr>
          <p:cNvSpPr/>
          <p:nvPr/>
        </p:nvSpPr>
        <p:spPr>
          <a:xfrm>
            <a:off x="9175206" y="3495166"/>
            <a:ext cx="2342654" cy="1323439"/>
          </a:xfrm>
          <a:prstGeom prst="rect">
            <a:avLst/>
          </a:prstGeom>
          <a:noFill/>
        </p:spPr>
        <p:txBody>
          <a:bodyPr wrap="square" lIns="91440" tIns="45720" rIns="91440" bIns="45720">
            <a:spAutoFit/>
          </a:bodyPr>
          <a:lstStyle/>
          <a:p>
            <a:pPr algn="ctr"/>
            <a:r>
              <a:rPr lang="en-US" sz="8000" b="1" cap="none" spc="0" dirty="0">
                <a:ln w="9525">
                  <a:solidFill>
                    <a:schemeClr val="tx1"/>
                  </a:solidFill>
                  <a:prstDash val="solid"/>
                </a:ln>
                <a:solidFill>
                  <a:schemeClr val="tx1"/>
                </a:solidFill>
              </a:rPr>
              <a:t>ABC</a:t>
            </a:r>
          </a:p>
        </p:txBody>
      </p:sp>
      <p:sp>
        <p:nvSpPr>
          <p:cNvPr id="8" name="TextBox 7">
            <a:extLst>
              <a:ext uri="{FF2B5EF4-FFF2-40B4-BE49-F238E27FC236}">
                <a16:creationId xmlns:a16="http://schemas.microsoft.com/office/drawing/2014/main" id="{E4640EA5-5979-4ABD-AD2C-2702526F9D56}"/>
              </a:ext>
            </a:extLst>
          </p:cNvPr>
          <p:cNvSpPr txBox="1"/>
          <p:nvPr/>
        </p:nvSpPr>
        <p:spPr>
          <a:xfrm>
            <a:off x="1262314" y="4975841"/>
            <a:ext cx="1385181" cy="415498"/>
          </a:xfrm>
          <a:prstGeom prst="rect">
            <a:avLst/>
          </a:prstGeom>
          <a:noFill/>
        </p:spPr>
        <p:txBody>
          <a:bodyPr wrap="square" rtlCol="0">
            <a:spAutoFit/>
          </a:bodyPr>
          <a:lstStyle/>
          <a:p>
            <a:r>
              <a:rPr lang="en-GB" sz="2100" dirty="0">
                <a:latin typeface="Montserrat" panose="02000505000000020004" pitchFamily="2" charset="0"/>
              </a:rPr>
              <a:t>Visibility </a:t>
            </a:r>
          </a:p>
        </p:txBody>
      </p:sp>
      <p:sp>
        <p:nvSpPr>
          <p:cNvPr id="9" name="TextBox 8">
            <a:extLst>
              <a:ext uri="{FF2B5EF4-FFF2-40B4-BE49-F238E27FC236}">
                <a16:creationId xmlns:a16="http://schemas.microsoft.com/office/drawing/2014/main" id="{4F296FDB-86F9-446B-BF79-0313996964D9}"/>
              </a:ext>
            </a:extLst>
          </p:cNvPr>
          <p:cNvSpPr txBox="1"/>
          <p:nvPr/>
        </p:nvSpPr>
        <p:spPr>
          <a:xfrm>
            <a:off x="3840512" y="5007306"/>
            <a:ext cx="1682864" cy="415498"/>
          </a:xfrm>
          <a:prstGeom prst="rect">
            <a:avLst/>
          </a:prstGeom>
          <a:noFill/>
        </p:spPr>
        <p:txBody>
          <a:bodyPr wrap="square" rtlCol="0">
            <a:spAutoFit/>
          </a:bodyPr>
          <a:lstStyle/>
          <a:p>
            <a:r>
              <a:rPr lang="en-GB" sz="2100" dirty="0">
                <a:latin typeface="Montserrat" panose="02000505000000020004" pitchFamily="2" charset="0"/>
              </a:rPr>
              <a:t>Evaluation</a:t>
            </a:r>
          </a:p>
        </p:txBody>
      </p:sp>
      <p:sp>
        <p:nvSpPr>
          <p:cNvPr id="10" name="TextBox 9">
            <a:extLst>
              <a:ext uri="{FF2B5EF4-FFF2-40B4-BE49-F238E27FC236}">
                <a16:creationId xmlns:a16="http://schemas.microsoft.com/office/drawing/2014/main" id="{8A27B94A-BCAC-484F-A7BC-3F9857D51B85}"/>
              </a:ext>
            </a:extLst>
          </p:cNvPr>
          <p:cNvSpPr txBox="1"/>
          <p:nvPr/>
        </p:nvSpPr>
        <p:spPr>
          <a:xfrm>
            <a:off x="6524230" y="5007306"/>
            <a:ext cx="2041694" cy="415498"/>
          </a:xfrm>
          <a:prstGeom prst="rect">
            <a:avLst/>
          </a:prstGeom>
          <a:noFill/>
        </p:spPr>
        <p:txBody>
          <a:bodyPr wrap="square" rtlCol="0">
            <a:spAutoFit/>
          </a:bodyPr>
          <a:lstStyle/>
          <a:p>
            <a:r>
              <a:rPr lang="en-GB" sz="2100" dirty="0">
                <a:latin typeface="Montserrat" panose="02000505000000020004" pitchFamily="2" charset="0"/>
              </a:rPr>
              <a:t>Collaboration</a:t>
            </a:r>
          </a:p>
        </p:txBody>
      </p:sp>
      <p:sp>
        <p:nvSpPr>
          <p:cNvPr id="11" name="TextBox 10">
            <a:extLst>
              <a:ext uri="{FF2B5EF4-FFF2-40B4-BE49-F238E27FC236}">
                <a16:creationId xmlns:a16="http://schemas.microsoft.com/office/drawing/2014/main" id="{020D9803-14A1-4360-B936-6635FAAC33D7}"/>
              </a:ext>
            </a:extLst>
          </p:cNvPr>
          <p:cNvSpPr txBox="1"/>
          <p:nvPr/>
        </p:nvSpPr>
        <p:spPr>
          <a:xfrm>
            <a:off x="9662242" y="4975841"/>
            <a:ext cx="1555001" cy="415498"/>
          </a:xfrm>
          <a:prstGeom prst="rect">
            <a:avLst/>
          </a:prstGeom>
          <a:noFill/>
        </p:spPr>
        <p:txBody>
          <a:bodyPr wrap="square" rtlCol="0">
            <a:spAutoFit/>
          </a:bodyPr>
          <a:lstStyle/>
          <a:p>
            <a:r>
              <a:rPr lang="en-GB" sz="2100" dirty="0">
                <a:latin typeface="Montserrat" panose="02000505000000020004" pitchFamily="2" charset="0"/>
              </a:rPr>
              <a:t>Language</a:t>
            </a:r>
          </a:p>
        </p:txBody>
      </p:sp>
      <p:pic>
        <p:nvPicPr>
          <p:cNvPr id="13" name="Picture 12">
            <a:extLst>
              <a:ext uri="{FF2B5EF4-FFF2-40B4-BE49-F238E27FC236}">
                <a16:creationId xmlns:a16="http://schemas.microsoft.com/office/drawing/2014/main" id="{6B764F75-4C62-40D5-94C4-7221FAB9B86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90786" y="5925897"/>
            <a:ext cx="1727592" cy="613634"/>
          </a:xfrm>
          <a:prstGeom prst="rect">
            <a:avLst/>
          </a:prstGeom>
        </p:spPr>
      </p:pic>
    </p:spTree>
    <p:extLst>
      <p:ext uri="{BB962C8B-B14F-4D97-AF65-F5344CB8AC3E}">
        <p14:creationId xmlns:p14="http://schemas.microsoft.com/office/powerpoint/2010/main" val="28698115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203F1-CBE6-4DF8-AD4C-3E9413C22525}"/>
              </a:ext>
            </a:extLst>
          </p:cNvPr>
          <p:cNvSpPr>
            <a:spLocks noGrp="1"/>
          </p:cNvSpPr>
          <p:nvPr>
            <p:ph type="title"/>
          </p:nvPr>
        </p:nvSpPr>
        <p:spPr/>
        <p:txBody>
          <a:bodyPr/>
          <a:lstStyle/>
          <a:p>
            <a:r>
              <a:rPr lang="en-GB" dirty="0"/>
              <a:t>Recommendations for anchor institutions</a:t>
            </a:r>
          </a:p>
        </p:txBody>
      </p:sp>
      <p:sp>
        <p:nvSpPr>
          <p:cNvPr id="3" name="Content Placeholder 2">
            <a:extLst>
              <a:ext uri="{FF2B5EF4-FFF2-40B4-BE49-F238E27FC236}">
                <a16:creationId xmlns:a16="http://schemas.microsoft.com/office/drawing/2014/main" id="{DB7265AA-B86F-440B-81BB-477C38CA0CD7}"/>
              </a:ext>
            </a:extLst>
          </p:cNvPr>
          <p:cNvSpPr>
            <a:spLocks noGrp="1"/>
          </p:cNvSpPr>
          <p:nvPr>
            <p:ph idx="1"/>
          </p:nvPr>
        </p:nvSpPr>
        <p:spPr>
          <a:xfrm>
            <a:off x="838200" y="2398714"/>
            <a:ext cx="10515600" cy="4094161"/>
          </a:xfrm>
        </p:spPr>
        <p:txBody>
          <a:bodyPr/>
          <a:lstStyle/>
          <a:p>
            <a:pPr marL="0" indent="0">
              <a:buNone/>
            </a:pPr>
            <a:r>
              <a:rPr lang="en-GB" dirty="0"/>
              <a:t>For anchor institutions, there were three recommendations: </a:t>
            </a:r>
          </a:p>
          <a:p>
            <a:endParaRPr lang="en-GB" dirty="0"/>
          </a:p>
        </p:txBody>
      </p:sp>
      <p:pic>
        <p:nvPicPr>
          <p:cNvPr id="4" name="Graphic 3" descr="Thumbs Up Sign">
            <a:extLst>
              <a:ext uri="{FF2B5EF4-FFF2-40B4-BE49-F238E27FC236}">
                <a16:creationId xmlns:a16="http://schemas.microsoft.com/office/drawing/2014/main" id="{4EE00A8E-0D85-4510-A881-59408C1E6B6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97655" y="3058009"/>
            <a:ext cx="1801953" cy="1801953"/>
          </a:xfrm>
          <a:prstGeom prst="rect">
            <a:avLst/>
          </a:prstGeom>
        </p:spPr>
      </p:pic>
      <p:pic>
        <p:nvPicPr>
          <p:cNvPr id="5" name="Graphic 4" descr="Coins">
            <a:extLst>
              <a:ext uri="{FF2B5EF4-FFF2-40B4-BE49-F238E27FC236}">
                <a16:creationId xmlns:a16="http://schemas.microsoft.com/office/drawing/2014/main" id="{AF8B720E-25FD-4C67-B7D7-7D33035BFB7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8200" y="3104496"/>
            <a:ext cx="1801953" cy="1801953"/>
          </a:xfrm>
          <a:prstGeom prst="rect">
            <a:avLst/>
          </a:prstGeom>
        </p:spPr>
      </p:pic>
      <p:pic>
        <p:nvPicPr>
          <p:cNvPr id="6" name="Graphic 5" descr="Schoolhouse">
            <a:extLst>
              <a:ext uri="{FF2B5EF4-FFF2-40B4-BE49-F238E27FC236}">
                <a16:creationId xmlns:a16="http://schemas.microsoft.com/office/drawing/2014/main" id="{E07EBB41-5544-4B2B-BBD1-68ECF897219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770857" y="3058009"/>
            <a:ext cx="1801953" cy="1801953"/>
          </a:xfrm>
          <a:prstGeom prst="rect">
            <a:avLst/>
          </a:prstGeom>
        </p:spPr>
      </p:pic>
      <p:sp>
        <p:nvSpPr>
          <p:cNvPr id="7" name="TextBox 6">
            <a:extLst>
              <a:ext uri="{FF2B5EF4-FFF2-40B4-BE49-F238E27FC236}">
                <a16:creationId xmlns:a16="http://schemas.microsoft.com/office/drawing/2014/main" id="{7F20A33E-791A-4258-90A8-54EBC20AB9C5}"/>
              </a:ext>
            </a:extLst>
          </p:cNvPr>
          <p:cNvSpPr txBox="1"/>
          <p:nvPr/>
        </p:nvSpPr>
        <p:spPr>
          <a:xfrm>
            <a:off x="228434" y="5083362"/>
            <a:ext cx="3326394" cy="415498"/>
          </a:xfrm>
          <a:prstGeom prst="rect">
            <a:avLst/>
          </a:prstGeom>
          <a:noFill/>
        </p:spPr>
        <p:txBody>
          <a:bodyPr wrap="square" rtlCol="0">
            <a:spAutoFit/>
          </a:bodyPr>
          <a:lstStyle/>
          <a:p>
            <a:pPr algn="ctr"/>
            <a:r>
              <a:rPr lang="en-GB" sz="2100" dirty="0">
                <a:latin typeface="Montserrat" panose="02000505000000020004" pitchFamily="2" charset="0"/>
              </a:rPr>
              <a:t>Harness local spend</a:t>
            </a:r>
          </a:p>
        </p:txBody>
      </p:sp>
      <p:sp>
        <p:nvSpPr>
          <p:cNvPr id="8" name="TextBox 7">
            <a:extLst>
              <a:ext uri="{FF2B5EF4-FFF2-40B4-BE49-F238E27FC236}">
                <a16:creationId xmlns:a16="http://schemas.microsoft.com/office/drawing/2014/main" id="{A6D7451D-EEF8-4EAD-A713-360CD806F39A}"/>
              </a:ext>
            </a:extLst>
          </p:cNvPr>
          <p:cNvSpPr txBox="1"/>
          <p:nvPr/>
        </p:nvSpPr>
        <p:spPr>
          <a:xfrm>
            <a:off x="4120162" y="4930164"/>
            <a:ext cx="3454066" cy="738664"/>
          </a:xfrm>
          <a:prstGeom prst="rect">
            <a:avLst/>
          </a:prstGeom>
          <a:noFill/>
        </p:spPr>
        <p:txBody>
          <a:bodyPr wrap="square" rtlCol="0">
            <a:spAutoFit/>
          </a:bodyPr>
          <a:lstStyle/>
          <a:p>
            <a:pPr algn="ctr"/>
            <a:r>
              <a:rPr lang="en-GB" sz="2100" dirty="0">
                <a:latin typeface="Montserrat" panose="02000505000000020004" pitchFamily="2" charset="0"/>
              </a:rPr>
              <a:t>Support community </a:t>
            </a:r>
          </a:p>
          <a:p>
            <a:pPr algn="ctr"/>
            <a:r>
              <a:rPr lang="en-GB" sz="2100" dirty="0">
                <a:latin typeface="Montserrat" panose="02000505000000020004" pitchFamily="2" charset="0"/>
              </a:rPr>
              <a:t>businesses</a:t>
            </a:r>
          </a:p>
        </p:txBody>
      </p:sp>
      <p:sp>
        <p:nvSpPr>
          <p:cNvPr id="9" name="TextBox 8">
            <a:extLst>
              <a:ext uri="{FF2B5EF4-FFF2-40B4-BE49-F238E27FC236}">
                <a16:creationId xmlns:a16="http://schemas.microsoft.com/office/drawing/2014/main" id="{B6154701-6B2B-458E-A4AA-E5DF761745EC}"/>
              </a:ext>
            </a:extLst>
          </p:cNvPr>
          <p:cNvSpPr txBox="1"/>
          <p:nvPr/>
        </p:nvSpPr>
        <p:spPr>
          <a:xfrm>
            <a:off x="8092288" y="5091747"/>
            <a:ext cx="3612333" cy="415498"/>
          </a:xfrm>
          <a:prstGeom prst="rect">
            <a:avLst/>
          </a:prstGeom>
          <a:noFill/>
        </p:spPr>
        <p:txBody>
          <a:bodyPr wrap="square" rtlCol="0">
            <a:spAutoFit/>
          </a:bodyPr>
          <a:lstStyle/>
          <a:p>
            <a:pPr algn="ctr"/>
            <a:r>
              <a:rPr lang="en-GB" sz="2100" dirty="0">
                <a:latin typeface="Montserrat" panose="02000505000000020004" pitchFamily="2" charset="0"/>
              </a:rPr>
              <a:t>Maximise use of assets</a:t>
            </a:r>
          </a:p>
        </p:txBody>
      </p:sp>
      <p:pic>
        <p:nvPicPr>
          <p:cNvPr id="11" name="Picture 10">
            <a:extLst>
              <a:ext uri="{FF2B5EF4-FFF2-40B4-BE49-F238E27FC236}">
                <a16:creationId xmlns:a16="http://schemas.microsoft.com/office/drawing/2014/main" id="{B220A027-83D1-4CDF-BFBB-520C1265E81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90786" y="5925897"/>
            <a:ext cx="1727592" cy="613634"/>
          </a:xfrm>
          <a:prstGeom prst="rect">
            <a:avLst/>
          </a:prstGeom>
        </p:spPr>
      </p:pic>
    </p:spTree>
    <p:extLst>
      <p:ext uri="{BB962C8B-B14F-4D97-AF65-F5344CB8AC3E}">
        <p14:creationId xmlns:p14="http://schemas.microsoft.com/office/powerpoint/2010/main" val="1739239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14E317-580B-4435-9AB5-60DA78EED9A3}"/>
              </a:ext>
            </a:extLst>
          </p:cNvPr>
          <p:cNvSpPr/>
          <p:nvPr/>
        </p:nvSpPr>
        <p:spPr>
          <a:xfrm>
            <a:off x="0" y="1808447"/>
            <a:ext cx="12192000" cy="5143500"/>
          </a:xfrm>
          <a:prstGeom prst="rect">
            <a:avLst/>
          </a:prstGeom>
          <a:solidFill>
            <a:srgbClr val="0A49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1"/>
          </a:p>
        </p:txBody>
      </p:sp>
      <p:sp>
        <p:nvSpPr>
          <p:cNvPr id="4" name="Oval 3">
            <a:extLst>
              <a:ext uri="{FF2B5EF4-FFF2-40B4-BE49-F238E27FC236}">
                <a16:creationId xmlns:a16="http://schemas.microsoft.com/office/drawing/2014/main" id="{B8F5BD54-1F0F-4D34-8D35-3137B1B90C4D}"/>
              </a:ext>
            </a:extLst>
          </p:cNvPr>
          <p:cNvSpPr/>
          <p:nvPr/>
        </p:nvSpPr>
        <p:spPr>
          <a:xfrm>
            <a:off x="4062780" y="1213644"/>
            <a:ext cx="4055453" cy="405545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1"/>
          </a:p>
        </p:txBody>
      </p:sp>
      <p:sp>
        <p:nvSpPr>
          <p:cNvPr id="10" name="Title 1">
            <a:extLst>
              <a:ext uri="{FF2B5EF4-FFF2-40B4-BE49-F238E27FC236}">
                <a16:creationId xmlns:a16="http://schemas.microsoft.com/office/drawing/2014/main" id="{D60EB4C5-753E-4992-92C0-F5F6EFC41FE6}"/>
              </a:ext>
            </a:extLst>
          </p:cNvPr>
          <p:cNvSpPr txBox="1">
            <a:spLocks/>
          </p:cNvSpPr>
          <p:nvPr/>
        </p:nvSpPr>
        <p:spPr>
          <a:xfrm>
            <a:off x="2734377" y="1345991"/>
            <a:ext cx="6858000" cy="2586832"/>
          </a:xfrm>
          <a:prstGeom prst="rect">
            <a:avLst/>
          </a:prstGeom>
        </p:spPr>
        <p:txBody>
          <a:bodyPr vert="horz" lIns="68580" tIns="34291" rIns="68580" bIns="34291" rtlCol="0" anchor="b">
            <a:normAutofit/>
          </a:bodyPr>
          <a:lstStyle>
            <a:lvl1pPr algn="l" defTabSz="914400" rtl="0" eaLnBrk="1" latinLnBrk="0" hangingPunct="1">
              <a:lnSpc>
                <a:spcPct val="90000"/>
              </a:lnSpc>
              <a:spcBef>
                <a:spcPct val="0"/>
              </a:spcBef>
              <a:buNone/>
              <a:defRPr sz="3800" kern="1200">
                <a:solidFill>
                  <a:schemeClr val="bg1"/>
                </a:solidFill>
                <a:latin typeface="Montserrat" panose="02000505000000020004" pitchFamily="2" charset="0"/>
                <a:ea typeface="+mj-ea"/>
                <a:cs typeface="+mj-cs"/>
              </a:defRPr>
            </a:lvl1pPr>
          </a:lstStyle>
          <a:p>
            <a:pPr algn="ctr"/>
            <a:r>
              <a:rPr lang="en-GB" sz="3000" b="1" dirty="0">
                <a:solidFill>
                  <a:srgbClr val="0A4958"/>
                </a:solidFill>
              </a:rPr>
              <a:t>Local Wealth</a:t>
            </a:r>
          </a:p>
          <a:p>
            <a:pPr algn="ctr"/>
            <a:r>
              <a:rPr lang="en-GB" sz="3000" b="1" dirty="0">
                <a:solidFill>
                  <a:srgbClr val="0A4958"/>
                </a:solidFill>
              </a:rPr>
              <a:t>Building in </a:t>
            </a:r>
          </a:p>
          <a:p>
            <a:pPr algn="ctr"/>
            <a:r>
              <a:rPr lang="en-GB" sz="3000" b="1" dirty="0">
                <a:solidFill>
                  <a:srgbClr val="0A4958"/>
                </a:solidFill>
              </a:rPr>
              <a:t>Hartlepool</a:t>
            </a:r>
            <a:endParaRPr lang="en-GB" sz="2400" dirty="0">
              <a:solidFill>
                <a:srgbClr val="0A4958"/>
              </a:solidFill>
            </a:endParaRPr>
          </a:p>
        </p:txBody>
      </p:sp>
      <p:sp>
        <p:nvSpPr>
          <p:cNvPr id="13" name="Subtitle 2">
            <a:extLst>
              <a:ext uri="{FF2B5EF4-FFF2-40B4-BE49-F238E27FC236}">
                <a16:creationId xmlns:a16="http://schemas.microsoft.com/office/drawing/2014/main" id="{48CC0719-CACF-45EA-90CD-849B9BF49062}"/>
              </a:ext>
            </a:extLst>
          </p:cNvPr>
          <p:cNvSpPr txBox="1">
            <a:spLocks/>
          </p:cNvSpPr>
          <p:nvPr/>
        </p:nvSpPr>
        <p:spPr>
          <a:xfrm>
            <a:off x="5042251" y="4399623"/>
            <a:ext cx="2107504" cy="580699"/>
          </a:xfrm>
          <a:prstGeom prst="rect">
            <a:avLst/>
          </a:prstGeom>
        </p:spPr>
        <p:txBody>
          <a:bodyPr vert="horz" lIns="68580" tIns="34291" rIns="68580" bIns="34291" rtlCol="0">
            <a:normAutofit/>
          </a:bodyPr>
          <a:lstStyle>
            <a:lvl1pPr marL="0" indent="0" algn="ctr" defTabSz="914400" rtl="0" eaLnBrk="1" latinLnBrk="0" hangingPunct="1">
              <a:lnSpc>
                <a:spcPct val="90000"/>
              </a:lnSpc>
              <a:spcBef>
                <a:spcPts val="1000"/>
              </a:spcBef>
              <a:buClr>
                <a:srgbClr val="E2219B"/>
              </a:buClr>
              <a:buFont typeface="Arial" panose="020B0604020202020204" pitchFamily="34" charset="0"/>
              <a:buNone/>
              <a:defRPr sz="36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defTabSz="914400" rtl="0" eaLnBrk="1" latinLnBrk="0" hangingPunct="1">
              <a:lnSpc>
                <a:spcPct val="90000"/>
              </a:lnSpc>
              <a:spcBef>
                <a:spcPts val="500"/>
              </a:spcBef>
              <a:buClr>
                <a:srgbClr val="E2219B"/>
              </a:buClr>
              <a:buFont typeface="Arial" panose="020B0604020202020204" pitchFamily="34" charset="0"/>
              <a:buNone/>
              <a:defRPr sz="2000"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2pPr>
            <a:lvl3pPr marL="914400" indent="0" algn="ctr" defTabSz="914400" rtl="0" eaLnBrk="1" latinLnBrk="0" hangingPunct="1">
              <a:lnSpc>
                <a:spcPct val="90000"/>
              </a:lnSpc>
              <a:spcBef>
                <a:spcPts val="500"/>
              </a:spcBef>
              <a:buClr>
                <a:srgbClr val="E2219B"/>
              </a:buClr>
              <a:buFont typeface="Arial" panose="020B0604020202020204" pitchFamily="34" charset="0"/>
              <a:buNone/>
              <a:defRPr sz="1800"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3pPr>
            <a:lvl4pPr marL="1371600" indent="0" algn="ctr" defTabSz="914400" rtl="0" eaLnBrk="1" latinLnBrk="0" hangingPunct="1">
              <a:lnSpc>
                <a:spcPct val="90000"/>
              </a:lnSpc>
              <a:spcBef>
                <a:spcPts val="500"/>
              </a:spcBef>
              <a:buClr>
                <a:srgbClr val="E2219B"/>
              </a:buClr>
              <a:buFont typeface="Arial" panose="020B0604020202020204" pitchFamily="34" charset="0"/>
              <a:buNone/>
              <a:defRPr sz="1600"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4pPr>
            <a:lvl5pPr marL="1828800" indent="0" algn="ctr" defTabSz="914400" rtl="0" eaLnBrk="1" latinLnBrk="0" hangingPunct="1">
              <a:lnSpc>
                <a:spcPct val="90000"/>
              </a:lnSpc>
              <a:spcBef>
                <a:spcPts val="500"/>
              </a:spcBef>
              <a:buClr>
                <a:srgbClr val="E2219B"/>
              </a:buClr>
              <a:buFont typeface="Arial" panose="020B0604020202020204" pitchFamily="34" charset="0"/>
              <a:buNone/>
              <a:defRPr sz="1600" kern="1200">
                <a:solidFill>
                  <a:schemeClr val="tx1"/>
                </a:solidFill>
                <a:latin typeface="Montserrat" panose="02000505000000020004" pitchFamily="2" charset="0"/>
                <a:ea typeface="Open Sans" panose="020B0606030504020204" pitchFamily="34" charset="0"/>
                <a:cs typeface="Mongolian Baiti" panose="03000500000000000000" pitchFamily="66"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200" dirty="0"/>
              <a:t>David Burch</a:t>
            </a:r>
          </a:p>
          <a:p>
            <a:r>
              <a:rPr lang="en-GB" sz="1200" dirty="0"/>
              <a:t>Researcher</a:t>
            </a:r>
            <a:endParaRPr lang="en-GB" sz="2700" dirty="0"/>
          </a:p>
        </p:txBody>
      </p:sp>
    </p:spTree>
    <p:extLst>
      <p:ext uri="{BB962C8B-B14F-4D97-AF65-F5344CB8AC3E}">
        <p14:creationId xmlns:p14="http://schemas.microsoft.com/office/powerpoint/2010/main" val="27873371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32EB7-4B5E-4697-87F5-766970F112A3}"/>
              </a:ext>
            </a:extLst>
          </p:cNvPr>
          <p:cNvSpPr>
            <a:spLocks noGrp="1"/>
          </p:cNvSpPr>
          <p:nvPr>
            <p:ph type="title"/>
          </p:nvPr>
        </p:nvSpPr>
        <p:spPr/>
        <p:txBody>
          <a:bodyPr>
            <a:normAutofit/>
          </a:bodyPr>
          <a:lstStyle/>
          <a:p>
            <a:r>
              <a:rPr lang="en-GB" sz="3200" dirty="0"/>
              <a:t>About Empowering Places</a:t>
            </a:r>
          </a:p>
        </p:txBody>
      </p:sp>
      <p:pic>
        <p:nvPicPr>
          <p:cNvPr id="1028" name="Picture 4" descr="Image result for empowering places power to change">
            <a:extLst>
              <a:ext uri="{FF2B5EF4-FFF2-40B4-BE49-F238E27FC236}">
                <a16:creationId xmlns:a16="http://schemas.microsoft.com/office/drawing/2014/main" id="{A878A287-78B2-4D58-9008-FB03131B8D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780" y="2329543"/>
            <a:ext cx="4720469" cy="364671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8B79F5EF-6BEA-4FDE-BACB-5BE2BEDBB076}"/>
              </a:ext>
            </a:extLst>
          </p:cNvPr>
          <p:cNvSpPr/>
          <p:nvPr/>
        </p:nvSpPr>
        <p:spPr>
          <a:xfrm>
            <a:off x="5987143" y="2860238"/>
            <a:ext cx="6096000" cy="2862322"/>
          </a:xfrm>
          <a:prstGeom prst="rect">
            <a:avLst/>
          </a:prstGeom>
        </p:spPr>
        <p:txBody>
          <a:bodyPr>
            <a:spAutoFit/>
          </a:bodyPr>
          <a:lstStyle/>
          <a:p>
            <a:pPr marL="285750" indent="-285750">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Hartlepool (Dyke House) with Wharton Trust</a:t>
            </a:r>
          </a:p>
          <a:p>
            <a:pPr marL="285750" indent="-285750">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Bradford (Manningham) with Carlisle Business Centre</a:t>
            </a:r>
          </a:p>
          <a:p>
            <a:pPr marL="285750" indent="-285750">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Grimsby (Southward, </a:t>
            </a:r>
            <a:r>
              <a:rPr lang="en-GB" dirty="0" err="1">
                <a:latin typeface="Open Sans" panose="020B0606030504020204" pitchFamily="34" charset="0"/>
                <a:ea typeface="Open Sans" panose="020B0606030504020204" pitchFamily="34" charset="0"/>
                <a:cs typeface="Open Sans" panose="020B0606030504020204" pitchFamily="34" charset="0"/>
              </a:rPr>
              <a:t>Nunsthorpe</a:t>
            </a:r>
            <a:r>
              <a:rPr lang="en-GB" dirty="0">
                <a:latin typeface="Open Sans" panose="020B0606030504020204" pitchFamily="34" charset="0"/>
                <a:ea typeface="Open Sans" panose="020B0606030504020204" pitchFamily="34" charset="0"/>
                <a:cs typeface="Open Sans" panose="020B0606030504020204" pitchFamily="34" charset="0"/>
              </a:rPr>
              <a:t> and Bradley Park) with Centre 4</a:t>
            </a:r>
          </a:p>
          <a:p>
            <a:pPr marL="285750" indent="-285750">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Leicester (Braunstone) with B-Inspired</a:t>
            </a:r>
          </a:p>
          <a:p>
            <a:pPr marL="285750" indent="-285750">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Luton (Northwell) with Marsh Farm Futures</a:t>
            </a:r>
          </a:p>
          <a:p>
            <a:pPr marL="285750" indent="-285750">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Wigan (Abram) with Abram Ward Community Charity</a:t>
            </a:r>
          </a:p>
          <a:p>
            <a:pPr marL="285750" indent="-285750">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Plymouth (</a:t>
            </a:r>
            <a:r>
              <a:rPr lang="en-GB" dirty="0" err="1">
                <a:latin typeface="Open Sans" panose="020B0606030504020204" pitchFamily="34" charset="0"/>
                <a:ea typeface="Open Sans" panose="020B0606030504020204" pitchFamily="34" charset="0"/>
                <a:cs typeface="Open Sans" panose="020B0606030504020204" pitchFamily="34" charset="0"/>
              </a:rPr>
              <a:t>Devenport</a:t>
            </a:r>
            <a:r>
              <a:rPr lang="en-GB" dirty="0">
                <a:latin typeface="Open Sans" panose="020B0606030504020204" pitchFamily="34" charset="0"/>
                <a:ea typeface="Open Sans" panose="020B0606030504020204" pitchFamily="34" charset="0"/>
                <a:cs typeface="Open Sans" panose="020B0606030504020204" pitchFamily="34" charset="0"/>
              </a:rPr>
              <a:t> and Stonehouse) with Real Ideas Organisation and </a:t>
            </a:r>
            <a:r>
              <a:rPr lang="en-GB" dirty="0" err="1">
                <a:latin typeface="Open Sans" panose="020B0606030504020204" pitchFamily="34" charset="0"/>
                <a:ea typeface="Open Sans" panose="020B0606030504020204" pitchFamily="34" charset="0"/>
                <a:cs typeface="Open Sans" panose="020B0606030504020204" pitchFamily="34" charset="0"/>
              </a:rPr>
              <a:t>Millfields</a:t>
            </a:r>
            <a:r>
              <a:rPr lang="en-GB" dirty="0">
                <a:latin typeface="Open Sans" panose="020B0606030504020204" pitchFamily="34" charset="0"/>
                <a:ea typeface="Open Sans" panose="020B0606030504020204" pitchFamily="34" charset="0"/>
                <a:cs typeface="Open Sans" panose="020B0606030504020204" pitchFamily="34" charset="0"/>
              </a:rPr>
              <a:t> Trust</a:t>
            </a:r>
          </a:p>
        </p:txBody>
      </p:sp>
    </p:spTree>
    <p:extLst>
      <p:ext uri="{BB962C8B-B14F-4D97-AF65-F5344CB8AC3E}">
        <p14:creationId xmlns:p14="http://schemas.microsoft.com/office/powerpoint/2010/main" val="1561822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5" name="Picture 7" descr="Image result for circular arrow">
            <a:extLst>
              <a:ext uri="{FF2B5EF4-FFF2-40B4-BE49-F238E27FC236}">
                <a16:creationId xmlns:a16="http://schemas.microsoft.com/office/drawing/2014/main" id="{29348022-6BFE-4384-800D-553E1323CBC8}"/>
              </a:ext>
            </a:extLst>
          </p:cNvPr>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399628">
            <a:off x="6994658" y="2578161"/>
            <a:ext cx="3381633" cy="338163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FB5BE95-44D6-4284-A9C9-B668CDAF8A50}"/>
              </a:ext>
            </a:extLst>
          </p:cNvPr>
          <p:cNvSpPr>
            <a:spLocks noGrp="1"/>
          </p:cNvSpPr>
          <p:nvPr>
            <p:ph type="title"/>
          </p:nvPr>
        </p:nvSpPr>
        <p:spPr/>
        <p:txBody>
          <a:bodyPr/>
          <a:lstStyle/>
          <a:p>
            <a:r>
              <a:rPr lang="en-GB" dirty="0"/>
              <a:t>Developing a Hartlepool Anchor Network</a:t>
            </a:r>
          </a:p>
        </p:txBody>
      </p:sp>
      <p:sp>
        <p:nvSpPr>
          <p:cNvPr id="8" name="Rectangle 7">
            <a:extLst>
              <a:ext uri="{FF2B5EF4-FFF2-40B4-BE49-F238E27FC236}">
                <a16:creationId xmlns:a16="http://schemas.microsoft.com/office/drawing/2014/main" id="{F2A56A58-07F0-4A50-91FE-19A62A36AC2A}"/>
              </a:ext>
            </a:extLst>
          </p:cNvPr>
          <p:cNvSpPr/>
          <p:nvPr/>
        </p:nvSpPr>
        <p:spPr>
          <a:xfrm>
            <a:off x="649496" y="3539157"/>
            <a:ext cx="1848051" cy="914400"/>
          </a:xfrm>
          <a:prstGeom prst="rect">
            <a:avLst/>
          </a:prstGeom>
          <a:solidFill>
            <a:srgbClr val="0A49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Open Sans" panose="020B0606030504020204" pitchFamily="34" charset="0"/>
                <a:ea typeface="Open Sans" panose="020B0606030504020204" pitchFamily="34" charset="0"/>
                <a:cs typeface="Open Sans" panose="020B0606030504020204" pitchFamily="34" charset="0"/>
              </a:rPr>
              <a:t>Introducing  concepts</a:t>
            </a:r>
          </a:p>
        </p:txBody>
      </p:sp>
      <p:pic>
        <p:nvPicPr>
          <p:cNvPr id="12293" name="Picture 5" descr="Image result for hartlepool borough council">
            <a:extLst>
              <a:ext uri="{FF2B5EF4-FFF2-40B4-BE49-F238E27FC236}">
                <a16:creationId xmlns:a16="http://schemas.microsoft.com/office/drawing/2014/main" id="{8DBC8163-DA88-40AA-85EE-250988D8CCE3}"/>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9496" y="4799733"/>
            <a:ext cx="434531" cy="68610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www.whartontrust.org.uk/images/annexe%20community%20centre.png">
            <a:extLst>
              <a:ext uri="{FF2B5EF4-FFF2-40B4-BE49-F238E27FC236}">
                <a16:creationId xmlns:a16="http://schemas.microsoft.com/office/drawing/2014/main" id="{6237FC54-188A-44AD-989E-F3994FC1EB95}"/>
              </a:ext>
            </a:extLst>
          </p:cNvPr>
          <p:cNvPicPr>
            <a:picLocks noChangeAspect="1" noChangeArrowheads="1"/>
          </p:cNvPicPr>
          <p:nvPr/>
        </p:nvPicPr>
        <p:blipFill rotWithShape="1">
          <a:blip r:embed="rId4">
            <a:duotone>
              <a:schemeClr val="bg2">
                <a:shade val="45000"/>
                <a:satMod val="135000"/>
              </a:schemeClr>
              <a:prstClr val="white"/>
            </a:duotone>
            <a:extLst>
              <a:ext uri="{28A0092B-C50C-407E-A947-70E740481C1C}">
                <a14:useLocalDpi xmlns:a14="http://schemas.microsoft.com/office/drawing/2010/main" val="0"/>
              </a:ext>
            </a:extLst>
          </a:blip>
          <a:srcRect l="3103" r="79830"/>
          <a:stretch/>
        </p:blipFill>
        <p:spPr bwMode="auto">
          <a:xfrm>
            <a:off x="1913174" y="4844316"/>
            <a:ext cx="622075" cy="56699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D44CEB35-3FF1-4341-8E2F-741DDE9D9608}"/>
              </a:ext>
            </a:extLst>
          </p:cNvPr>
          <p:cNvPicPr>
            <a:picLocks noChangeAspect="1"/>
          </p:cNvPicPr>
          <p:nvPr/>
        </p:nvPicPr>
        <p:blipFill rotWithShape="1">
          <a:blip r:embed="rId5">
            <a:extLst>
              <a:ext uri="{28A0092B-C50C-407E-A947-70E740481C1C}">
                <a14:useLocalDpi xmlns:a14="http://schemas.microsoft.com/office/drawing/2010/main" val="0"/>
              </a:ext>
            </a:extLst>
          </a:blip>
          <a:srcRect l="9416" t="32375" r="57311" b="31517"/>
          <a:stretch/>
        </p:blipFill>
        <p:spPr>
          <a:xfrm>
            <a:off x="1156550" y="4874258"/>
            <a:ext cx="742311" cy="537053"/>
          </a:xfrm>
          <a:prstGeom prst="rect">
            <a:avLst/>
          </a:prstGeom>
        </p:spPr>
      </p:pic>
      <p:pic>
        <p:nvPicPr>
          <p:cNvPr id="13" name="Picture 5" descr="Image result for hartlepool borough council">
            <a:extLst>
              <a:ext uri="{FF2B5EF4-FFF2-40B4-BE49-F238E27FC236}">
                <a16:creationId xmlns:a16="http://schemas.microsoft.com/office/drawing/2014/main" id="{B7C4AD6E-E28F-45B7-B833-C196F616CA6D}"/>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989010" y="1993645"/>
            <a:ext cx="2142778" cy="338333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57F22BCB-5DC0-4EDD-980C-A28D2D602BA1}"/>
              </a:ext>
            </a:extLst>
          </p:cNvPr>
          <p:cNvSpPr/>
          <p:nvPr/>
        </p:nvSpPr>
        <p:spPr>
          <a:xfrm>
            <a:off x="3136374" y="3539157"/>
            <a:ext cx="1848051" cy="914400"/>
          </a:xfrm>
          <a:prstGeom prst="rect">
            <a:avLst/>
          </a:prstGeom>
          <a:solidFill>
            <a:srgbClr val="0A49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Open Sans" panose="020B0606030504020204" pitchFamily="34" charset="0"/>
                <a:ea typeface="Open Sans" panose="020B0606030504020204" pitchFamily="34" charset="0"/>
                <a:cs typeface="Open Sans" panose="020B0606030504020204" pitchFamily="34" charset="0"/>
              </a:rPr>
              <a:t>Exploring potential</a:t>
            </a:r>
          </a:p>
        </p:txBody>
      </p:sp>
      <p:sp>
        <p:nvSpPr>
          <p:cNvPr id="15" name="Rectangle 14">
            <a:extLst>
              <a:ext uri="{FF2B5EF4-FFF2-40B4-BE49-F238E27FC236}">
                <a16:creationId xmlns:a16="http://schemas.microsoft.com/office/drawing/2014/main" id="{3DC9C61F-D1D2-4A7C-9CD6-2E2CD433F5A7}"/>
              </a:ext>
            </a:extLst>
          </p:cNvPr>
          <p:cNvSpPr/>
          <p:nvPr/>
        </p:nvSpPr>
        <p:spPr>
          <a:xfrm>
            <a:off x="5518780" y="3539157"/>
            <a:ext cx="1848051" cy="914400"/>
          </a:xfrm>
          <a:prstGeom prst="rect">
            <a:avLst/>
          </a:prstGeom>
          <a:solidFill>
            <a:srgbClr val="0A4958"/>
          </a:solidFill>
          <a:ln w="38100">
            <a:solidFill>
              <a:srgbClr val="99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Open Sans" panose="020B0606030504020204" pitchFamily="34" charset="0"/>
                <a:ea typeface="Open Sans" panose="020B0606030504020204" pitchFamily="34" charset="0"/>
                <a:cs typeface="Open Sans" panose="020B0606030504020204" pitchFamily="34" charset="0"/>
              </a:rPr>
              <a:t>Anchor Institution workshop</a:t>
            </a:r>
          </a:p>
        </p:txBody>
      </p:sp>
      <p:sp>
        <p:nvSpPr>
          <p:cNvPr id="16" name="Rectangle 15">
            <a:extLst>
              <a:ext uri="{FF2B5EF4-FFF2-40B4-BE49-F238E27FC236}">
                <a16:creationId xmlns:a16="http://schemas.microsoft.com/office/drawing/2014/main" id="{46EDDA9F-68FA-49FA-8EEB-7A072305D813}"/>
              </a:ext>
            </a:extLst>
          </p:cNvPr>
          <p:cNvSpPr/>
          <p:nvPr/>
        </p:nvSpPr>
        <p:spPr>
          <a:xfrm>
            <a:off x="7676948" y="3539157"/>
            <a:ext cx="1848051" cy="914400"/>
          </a:xfrm>
          <a:prstGeom prst="rect">
            <a:avLst/>
          </a:prstGeom>
          <a:solidFill>
            <a:srgbClr val="0A4958"/>
          </a:solidFill>
          <a:ln w="38100">
            <a:solidFill>
              <a:srgbClr val="9900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Open Sans" panose="020B0606030504020204" pitchFamily="34" charset="0"/>
                <a:ea typeface="Open Sans" panose="020B0606030504020204" pitchFamily="34" charset="0"/>
                <a:cs typeface="Open Sans" panose="020B0606030504020204" pitchFamily="34" charset="0"/>
              </a:rPr>
              <a:t>Anchor Institution engagement</a:t>
            </a:r>
          </a:p>
        </p:txBody>
      </p:sp>
      <p:sp>
        <p:nvSpPr>
          <p:cNvPr id="10" name="Oval 9">
            <a:extLst>
              <a:ext uri="{FF2B5EF4-FFF2-40B4-BE49-F238E27FC236}">
                <a16:creationId xmlns:a16="http://schemas.microsoft.com/office/drawing/2014/main" id="{96016849-233F-477A-AEA6-E3B1623BE2D1}"/>
              </a:ext>
            </a:extLst>
          </p:cNvPr>
          <p:cNvSpPr/>
          <p:nvPr/>
        </p:nvSpPr>
        <p:spPr>
          <a:xfrm>
            <a:off x="8427718" y="4629744"/>
            <a:ext cx="324000" cy="324000"/>
          </a:xfrm>
          <a:prstGeom prst="ellipse">
            <a:avLst/>
          </a:prstGeom>
          <a:solidFill>
            <a:srgbClr val="99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1CB386F7-2585-4099-8A52-CE95322891E1}"/>
              </a:ext>
            </a:extLst>
          </p:cNvPr>
          <p:cNvSpPr/>
          <p:nvPr/>
        </p:nvSpPr>
        <p:spPr>
          <a:xfrm>
            <a:off x="8427718" y="5176466"/>
            <a:ext cx="324000" cy="324000"/>
          </a:xfrm>
          <a:prstGeom prst="ellipse">
            <a:avLst/>
          </a:prstGeom>
          <a:solidFill>
            <a:srgbClr val="99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E90334A2-752A-4E8D-B402-663EDA06272A}"/>
              </a:ext>
            </a:extLst>
          </p:cNvPr>
          <p:cNvSpPr/>
          <p:nvPr/>
        </p:nvSpPr>
        <p:spPr>
          <a:xfrm>
            <a:off x="8421974" y="5717146"/>
            <a:ext cx="324000" cy="324000"/>
          </a:xfrm>
          <a:prstGeom prst="ellipse">
            <a:avLst/>
          </a:prstGeom>
          <a:solidFill>
            <a:srgbClr val="99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8D691C7B-C1B4-41F3-9E8F-63A3CB9DBD8D}"/>
              </a:ext>
            </a:extLst>
          </p:cNvPr>
          <p:cNvSpPr/>
          <p:nvPr/>
        </p:nvSpPr>
        <p:spPr>
          <a:xfrm>
            <a:off x="9835116" y="3539157"/>
            <a:ext cx="1848051" cy="914400"/>
          </a:xfrm>
          <a:prstGeom prst="rect">
            <a:avLst/>
          </a:prstGeom>
          <a:solidFill>
            <a:srgbClr val="0A4958"/>
          </a:solidFill>
          <a:ln w="38100">
            <a:solidFill>
              <a:srgbClr val="99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Open Sans" panose="020B0606030504020204" pitchFamily="34" charset="0"/>
                <a:ea typeface="Open Sans" panose="020B0606030504020204" pitchFamily="34" charset="0"/>
                <a:cs typeface="Open Sans" panose="020B0606030504020204" pitchFamily="34" charset="0"/>
              </a:rPr>
              <a:t>Anchor Institution workshop</a:t>
            </a:r>
          </a:p>
        </p:txBody>
      </p:sp>
      <p:sp>
        <p:nvSpPr>
          <p:cNvPr id="25" name="Oval 24">
            <a:extLst>
              <a:ext uri="{FF2B5EF4-FFF2-40B4-BE49-F238E27FC236}">
                <a16:creationId xmlns:a16="http://schemas.microsoft.com/office/drawing/2014/main" id="{2176F8ED-B4CB-45D9-BC1D-D69E7F4D2D53}"/>
              </a:ext>
            </a:extLst>
          </p:cNvPr>
          <p:cNvSpPr/>
          <p:nvPr/>
        </p:nvSpPr>
        <p:spPr>
          <a:xfrm>
            <a:off x="8416488" y="1990813"/>
            <a:ext cx="324000" cy="324000"/>
          </a:xfrm>
          <a:prstGeom prst="ellipse">
            <a:avLst/>
          </a:prstGeom>
          <a:solidFill>
            <a:srgbClr val="99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7C8F5524-9972-4F3F-942E-D401A92C4739}"/>
              </a:ext>
            </a:extLst>
          </p:cNvPr>
          <p:cNvSpPr/>
          <p:nvPr/>
        </p:nvSpPr>
        <p:spPr>
          <a:xfrm>
            <a:off x="8416488" y="2537535"/>
            <a:ext cx="324000" cy="324000"/>
          </a:xfrm>
          <a:prstGeom prst="ellipse">
            <a:avLst/>
          </a:prstGeom>
          <a:solidFill>
            <a:srgbClr val="99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917C113B-DB65-42CB-AAC1-20BF6275A906}"/>
              </a:ext>
            </a:extLst>
          </p:cNvPr>
          <p:cNvSpPr/>
          <p:nvPr/>
        </p:nvSpPr>
        <p:spPr>
          <a:xfrm>
            <a:off x="8410744" y="3078215"/>
            <a:ext cx="324000" cy="324000"/>
          </a:xfrm>
          <a:prstGeom prst="ellipse">
            <a:avLst/>
          </a:prstGeom>
          <a:solidFill>
            <a:srgbClr val="99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1" name="Picture 2" descr="http://www.whartontrust.org.uk/images/annexe%20community%20centre.png">
            <a:extLst>
              <a:ext uri="{FF2B5EF4-FFF2-40B4-BE49-F238E27FC236}">
                <a16:creationId xmlns:a16="http://schemas.microsoft.com/office/drawing/2014/main" id="{1F011695-0DC4-4D2F-8273-B9A11FE8FDB8}"/>
              </a:ext>
            </a:extLst>
          </p:cNvPr>
          <p:cNvPicPr>
            <a:picLocks noChangeAspect="1" noChangeArrowheads="1"/>
          </p:cNvPicPr>
          <p:nvPr/>
        </p:nvPicPr>
        <p:blipFill rotWithShape="1">
          <a:blip r:embed="rId4">
            <a:duotone>
              <a:schemeClr val="bg2">
                <a:shade val="45000"/>
                <a:satMod val="135000"/>
              </a:schemeClr>
              <a:prstClr val="white"/>
            </a:duotone>
            <a:extLst>
              <a:ext uri="{28A0092B-C50C-407E-A947-70E740481C1C}">
                <a14:useLocalDpi xmlns:a14="http://schemas.microsoft.com/office/drawing/2010/main" val="0"/>
              </a:ext>
            </a:extLst>
          </a:blip>
          <a:srcRect l="3103" r="79830"/>
          <a:stretch/>
        </p:blipFill>
        <p:spPr bwMode="auto">
          <a:xfrm>
            <a:off x="8911202" y="4575789"/>
            <a:ext cx="622075" cy="566995"/>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2DD0ACB4-8545-4FBE-9B60-A2E250D3BB55}"/>
              </a:ext>
            </a:extLst>
          </p:cNvPr>
          <p:cNvSpPr txBox="1"/>
          <p:nvPr/>
        </p:nvSpPr>
        <p:spPr>
          <a:xfrm>
            <a:off x="4220789" y="5559717"/>
            <a:ext cx="2589170" cy="1169551"/>
          </a:xfrm>
          <a:prstGeom prst="rect">
            <a:avLst/>
          </a:prstGeom>
          <a:noFill/>
        </p:spPr>
        <p:txBody>
          <a:bodyPr wrap="none" rtlCol="0">
            <a:spAutoFit/>
          </a:bodyPr>
          <a:lstStyle/>
          <a:p>
            <a:r>
              <a:rPr lang="en-GB" sz="1400" dirty="0">
                <a:latin typeface="Open Sans" panose="020B0606030504020204" pitchFamily="34" charset="0"/>
                <a:ea typeface="Open Sans" panose="020B0606030504020204" pitchFamily="34" charset="0"/>
                <a:cs typeface="Open Sans" panose="020B0606030504020204" pitchFamily="34" charset="0"/>
              </a:rPr>
              <a:t>Telephone interviews</a:t>
            </a:r>
          </a:p>
          <a:p>
            <a:pPr marL="285750" indent="-285750">
              <a:buFont typeface="Arial" panose="020B0604020202020204" pitchFamily="34" charset="0"/>
              <a:buChar char="•"/>
            </a:pPr>
            <a:r>
              <a:rPr lang="en-GB" sz="1400" dirty="0">
                <a:latin typeface="Open Sans" panose="020B0606030504020204" pitchFamily="34" charset="0"/>
                <a:ea typeface="Open Sans" panose="020B0606030504020204" pitchFamily="34" charset="0"/>
                <a:cs typeface="Open Sans" panose="020B0606030504020204" pitchFamily="34" charset="0"/>
              </a:rPr>
              <a:t>Workforce</a:t>
            </a:r>
          </a:p>
          <a:p>
            <a:pPr marL="285750" indent="-285750">
              <a:buFont typeface="Arial" panose="020B0604020202020204" pitchFamily="34" charset="0"/>
              <a:buChar char="•"/>
            </a:pPr>
            <a:r>
              <a:rPr lang="en-GB" sz="1400" dirty="0">
                <a:latin typeface="Open Sans" panose="020B0606030504020204" pitchFamily="34" charset="0"/>
                <a:ea typeface="Open Sans" panose="020B0606030504020204" pitchFamily="34" charset="0"/>
                <a:cs typeface="Open Sans" panose="020B0606030504020204" pitchFamily="34" charset="0"/>
              </a:rPr>
              <a:t>Purchasing</a:t>
            </a:r>
          </a:p>
          <a:p>
            <a:pPr marL="285750" indent="-285750">
              <a:buFont typeface="Arial" panose="020B0604020202020204" pitchFamily="34" charset="0"/>
              <a:buChar char="•"/>
            </a:pPr>
            <a:r>
              <a:rPr lang="en-GB" sz="1400" dirty="0">
                <a:latin typeface="Open Sans" panose="020B0606030504020204" pitchFamily="34" charset="0"/>
                <a:ea typeface="Open Sans" panose="020B0606030504020204" pitchFamily="34" charset="0"/>
                <a:cs typeface="Open Sans" panose="020B0606030504020204" pitchFamily="34" charset="0"/>
              </a:rPr>
              <a:t>Land, property, assets</a:t>
            </a:r>
          </a:p>
          <a:p>
            <a:pPr marL="285750" indent="-285750">
              <a:buFont typeface="Wingdings" panose="05000000000000000000" pitchFamily="2" charset="2"/>
              <a:buChar char="Ø"/>
            </a:pPr>
            <a:r>
              <a:rPr lang="en-GB" sz="1400" dirty="0">
                <a:latin typeface="Open Sans" panose="020B0606030504020204" pitchFamily="34" charset="0"/>
                <a:ea typeface="Open Sans" panose="020B0606030504020204" pitchFamily="34" charset="0"/>
                <a:cs typeface="Open Sans" panose="020B0606030504020204" pitchFamily="34" charset="0"/>
              </a:rPr>
              <a:t>Recommendations paper</a:t>
            </a:r>
          </a:p>
        </p:txBody>
      </p:sp>
    </p:spTree>
    <p:extLst>
      <p:ext uri="{BB962C8B-B14F-4D97-AF65-F5344CB8AC3E}">
        <p14:creationId xmlns:p14="http://schemas.microsoft.com/office/powerpoint/2010/main" val="32892389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ES Powerpoint template_draft" id="{7BF602E9-BA42-4C14-A699-367F7155001C}" vid="{2358BF19-A038-4C15-B266-7D540CAA001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CLES Powerpoint template_draft</Template>
  <TotalTime>4046</TotalTime>
  <Words>1147</Words>
  <Application>Microsoft Office PowerPoint</Application>
  <PresentationFormat>Widescreen</PresentationFormat>
  <Paragraphs>157</Paragraphs>
  <Slides>21</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Arial</vt:lpstr>
      <vt:lpstr>Calibri</vt:lpstr>
      <vt:lpstr>Mongolian Baiti</vt:lpstr>
      <vt:lpstr>Montserrat</vt:lpstr>
      <vt:lpstr>Open Sans</vt:lpstr>
      <vt:lpstr>Tahoma</vt:lpstr>
      <vt:lpstr>Times New Roman</vt:lpstr>
      <vt:lpstr>Wingdings</vt:lpstr>
      <vt:lpstr>Office Theme</vt:lpstr>
      <vt:lpstr>Anchor Institutions  &amp;  Community Businesses </vt:lpstr>
      <vt:lpstr>About CLES</vt:lpstr>
      <vt:lpstr>PowerPoint Presentation</vt:lpstr>
      <vt:lpstr>Economic development is failing</vt:lpstr>
      <vt:lpstr>Living standards are falling</vt:lpstr>
      <vt:lpstr>Life expectancy is falling in some places</vt:lpstr>
      <vt:lpstr>Local wealth building</vt:lpstr>
      <vt:lpstr>PowerPoint Presentation</vt:lpstr>
      <vt:lpstr>What is Local Wealth Building</vt:lpstr>
      <vt:lpstr>Anchor institutions</vt:lpstr>
      <vt:lpstr>PowerPoint Presentation</vt:lpstr>
      <vt:lpstr>PowerPoint Presentation</vt:lpstr>
      <vt:lpstr>PowerPoint Presentation</vt:lpstr>
      <vt:lpstr>About the research</vt:lpstr>
      <vt:lpstr>Barriers</vt:lpstr>
      <vt:lpstr>Enablers</vt:lpstr>
      <vt:lpstr>Recommendations for community businesses</vt:lpstr>
      <vt:lpstr>Recommendations for anchor institutions</vt:lpstr>
      <vt:lpstr>PowerPoint Presentation</vt:lpstr>
      <vt:lpstr>About Empowering Places</vt:lpstr>
      <vt:lpstr>Developing a Hartlepool Anchor Network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the state  of the voluntary and  community  sector in Calderdale</dc:title>
  <dc:creator>david</dc:creator>
  <cp:lastModifiedBy>CHAPMAN, ANTHONY D.</cp:lastModifiedBy>
  <cp:revision>153</cp:revision>
  <cp:lastPrinted>2018-04-04T16:45:58Z</cp:lastPrinted>
  <dcterms:created xsi:type="dcterms:W3CDTF">2018-04-04T13:34:39Z</dcterms:created>
  <dcterms:modified xsi:type="dcterms:W3CDTF">2018-10-25T14:14:22Z</dcterms:modified>
</cp:coreProperties>
</file>