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media/image9.jpg" ContentType="image/png"/>
  <Override PartName="/ppt/media/image10.jpg" ContentType="image/png"/>
  <Override PartName="/ppt/media/image11.jpg" ContentType="image/png"/>
  <Override PartName="/ppt/media/image12.jpg" ContentType="image/png"/>
  <Override PartName="/ppt/media/image13.jpg" ContentType="image/png"/>
  <Override PartName="/ppt/media/image14.jpg" ContentType="image/png"/>
  <Override PartName="/ppt/media/image15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94" r:id="rId3"/>
    <p:sldId id="295" r:id="rId4"/>
    <p:sldId id="296" r:id="rId5"/>
    <p:sldId id="290" r:id="rId6"/>
    <p:sldId id="299" r:id="rId7"/>
    <p:sldId id="297" r:id="rId8"/>
    <p:sldId id="298" r:id="rId9"/>
    <p:sldId id="262" r:id="rId10"/>
    <p:sldId id="263" r:id="rId11"/>
    <p:sldId id="264" r:id="rId12"/>
    <p:sldId id="265" r:id="rId13"/>
    <p:sldId id="258" r:id="rId14"/>
    <p:sldId id="269" r:id="rId15"/>
    <p:sldId id="275" r:id="rId16"/>
    <p:sldId id="260" r:id="rId17"/>
    <p:sldId id="277" r:id="rId18"/>
    <p:sldId id="300" r:id="rId19"/>
    <p:sldId id="270" r:id="rId20"/>
    <p:sldId id="280" r:id="rId21"/>
    <p:sldId id="276" r:id="rId22"/>
    <p:sldId id="282" r:id="rId23"/>
    <p:sldId id="286" r:id="rId24"/>
    <p:sldId id="285" r:id="rId25"/>
    <p:sldId id="301" r:id="rId26"/>
    <p:sldId id="284" r:id="rId27"/>
    <p:sldId id="283" r:id="rId28"/>
    <p:sldId id="302" r:id="rId29"/>
    <p:sldId id="287" r:id="rId30"/>
    <p:sldId id="303" r:id="rId31"/>
    <p:sldId id="304" r:id="rId32"/>
    <p:sldId id="305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2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992ED782-0C6B-4A84-9077-D08E03AE4D63}" type="datetimeFigureOut">
              <a:rPr lang="en-GB" smtClean="0"/>
              <a:t>25/10/2018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8DA0B588-B4F4-400B-BAE9-26F6605A23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583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ED782-0C6B-4A84-9077-D08E03AE4D63}" type="datetimeFigureOut">
              <a:rPr lang="en-GB" smtClean="0"/>
              <a:t>25/10/2018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B588-B4F4-400B-BAE9-26F6605A23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930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92ED782-0C6B-4A84-9077-D08E03AE4D63}" type="datetimeFigureOut">
              <a:rPr lang="en-GB" smtClean="0"/>
              <a:t>25/10/2018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DA0B588-B4F4-400B-BAE9-26F6605A23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0289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ED782-0C6B-4A84-9077-D08E03AE4D63}" type="datetimeFigureOut">
              <a:rPr lang="en-GB" smtClean="0"/>
              <a:t>25/10/2018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B588-B4F4-400B-BAE9-26F6605A23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4969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ED782-0C6B-4A84-9077-D08E03AE4D63}" type="datetimeFigureOut">
              <a:rPr lang="en-GB" smtClean="0"/>
              <a:t>25/10/2018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B588-B4F4-400B-BAE9-26F6605A23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5601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ED782-0C6B-4A84-9077-D08E03AE4D63}" type="datetimeFigureOut">
              <a:rPr lang="en-GB" smtClean="0"/>
              <a:t>25/10/2018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B588-B4F4-400B-BAE9-26F6605A23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7036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ED782-0C6B-4A84-9077-D08E03AE4D63}" type="datetimeFigureOut">
              <a:rPr lang="en-GB" smtClean="0"/>
              <a:t>25/10/2018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B588-B4F4-400B-BAE9-26F6605A23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15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ED782-0C6B-4A84-9077-D08E03AE4D63}" type="datetimeFigureOut">
              <a:rPr lang="en-GB" smtClean="0"/>
              <a:t>25/10/2018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B588-B4F4-400B-BAE9-26F6605A23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3816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ED782-0C6B-4A84-9077-D08E03AE4D63}" type="datetimeFigureOut">
              <a:rPr lang="en-GB" smtClean="0"/>
              <a:t>25/10/2018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B588-B4F4-400B-BAE9-26F6605A23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496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ED782-0C6B-4A84-9077-D08E03AE4D63}" type="datetimeFigureOut">
              <a:rPr lang="en-GB" smtClean="0"/>
              <a:t>25/10/2018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B588-B4F4-400B-BAE9-26F6605A23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024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92ED782-0C6B-4A84-9077-D08E03AE4D63}" type="datetimeFigureOut">
              <a:rPr lang="en-GB" smtClean="0"/>
              <a:t>25/10/2018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DA0B588-B4F4-400B-BAE9-26F6605A23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759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92ED782-0C6B-4A84-9077-D08E03AE4D63}" type="datetimeFigureOut">
              <a:rPr lang="en-GB" smtClean="0"/>
              <a:t>25/10/2018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DA0B588-B4F4-400B-BAE9-26F6605A2389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452477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92ED782-0C6B-4A84-9077-D08E03AE4D63}" type="datetimeFigureOut">
              <a:rPr lang="en-GB" smtClean="0"/>
              <a:t>25/10/2018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DA0B588-B4F4-400B-BAE9-26F6605A23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5472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ED782-0C6B-4A84-9077-D08E03AE4D63}" type="datetimeFigureOut">
              <a:rPr lang="en-GB" smtClean="0"/>
              <a:t>25/10/2018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B588-B4F4-400B-BAE9-26F6605A23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388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ED782-0C6B-4A84-9077-D08E03AE4D63}" type="datetimeFigureOut">
              <a:rPr lang="en-GB" smtClean="0"/>
              <a:t>25/10/2018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B588-B4F4-400B-BAE9-26F6605A23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8642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ED782-0C6B-4A84-9077-D08E03AE4D63}" type="datetimeFigureOut">
              <a:rPr lang="en-GB" smtClean="0"/>
              <a:t>25/10/2018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B588-B4F4-400B-BAE9-26F6605A23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9277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92ED782-0C6B-4A84-9077-D08E03AE4D63}" type="datetimeFigureOut">
              <a:rPr lang="en-GB" smtClean="0"/>
              <a:t>25/10/2018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DA0B588-B4F4-400B-BAE9-26F6605A23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6133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ED782-0C6B-4A84-9077-D08E03AE4D63}" type="datetimeFigureOut">
              <a:rPr lang="en-GB" smtClean="0"/>
              <a:t>25/10/2018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0B588-B4F4-400B-BAE9-26F6605A23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1756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eg"/><Relationship Id="rId7" Type="http://schemas.openxmlformats.org/officeDocument/2006/relationships/image" Target="../media/image12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g"/><Relationship Id="rId11" Type="http://schemas.openxmlformats.org/officeDocument/2006/relationships/image" Target="../media/image16.jpeg"/><Relationship Id="rId5" Type="http://schemas.openxmlformats.org/officeDocument/2006/relationships/image" Target="../media/image10.jpg"/><Relationship Id="rId10" Type="http://schemas.openxmlformats.org/officeDocument/2006/relationships/image" Target="../media/image15.jpg"/><Relationship Id="rId4" Type="http://schemas.openxmlformats.org/officeDocument/2006/relationships/image" Target="../media/image9.jpg"/><Relationship Id="rId9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Dyke House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Our Thriving Square Mile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388" y="630457"/>
            <a:ext cx="739228" cy="7307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768" y="630457"/>
            <a:ext cx="3653654" cy="7307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05873"/>
            <a:ext cx="1523274" cy="1076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915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annexe</a:t>
            </a:r>
          </a:p>
        </p:txBody>
      </p:sp>
      <p:sp>
        <p:nvSpPr>
          <p:cNvPr id="17" name="5-Point Star 16"/>
          <p:cNvSpPr/>
          <p:nvPr/>
        </p:nvSpPr>
        <p:spPr>
          <a:xfrm>
            <a:off x="9592888" y="4206081"/>
            <a:ext cx="45719" cy="45719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8667" y="2099648"/>
            <a:ext cx="5783971" cy="3912739"/>
          </a:xfrm>
        </p:spPr>
      </p:pic>
    </p:spTree>
    <p:extLst>
      <p:ext uri="{BB962C8B-B14F-4D97-AF65-F5344CB8AC3E}">
        <p14:creationId xmlns:p14="http://schemas.microsoft.com/office/powerpoint/2010/main" val="852210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Our approach</a:t>
            </a:r>
          </a:p>
        </p:txBody>
      </p:sp>
      <p:sp>
        <p:nvSpPr>
          <p:cNvPr id="17" name="5-Point Star 16"/>
          <p:cNvSpPr/>
          <p:nvPr/>
        </p:nvSpPr>
        <p:spPr>
          <a:xfrm>
            <a:off x="9592888" y="4206081"/>
            <a:ext cx="45719" cy="45719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8667" y="2099648"/>
            <a:ext cx="5783971" cy="3912739"/>
          </a:xfrm>
        </p:spPr>
      </p:pic>
      <p:pic>
        <p:nvPicPr>
          <p:cNvPr id="16" name="Content Placeholder 20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68" y="2015153"/>
            <a:ext cx="5656098" cy="3997234"/>
          </a:xfrm>
        </p:spPr>
      </p:pic>
    </p:spTree>
    <p:extLst>
      <p:ext uri="{BB962C8B-B14F-4D97-AF65-F5344CB8AC3E}">
        <p14:creationId xmlns:p14="http://schemas.microsoft.com/office/powerpoint/2010/main" val="2213050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happens</a:t>
            </a:r>
          </a:p>
        </p:txBody>
      </p:sp>
      <p:sp>
        <p:nvSpPr>
          <p:cNvPr id="17" name="5-Point Star 16"/>
          <p:cNvSpPr/>
          <p:nvPr/>
        </p:nvSpPr>
        <p:spPr>
          <a:xfrm>
            <a:off x="9592888" y="4206081"/>
            <a:ext cx="45719" cy="45719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8667" y="2099648"/>
            <a:ext cx="5783971" cy="3912739"/>
          </a:xfrm>
        </p:spPr>
      </p:pic>
      <p:grpSp>
        <p:nvGrpSpPr>
          <p:cNvPr id="9" name="Group 8"/>
          <p:cNvGrpSpPr/>
          <p:nvPr/>
        </p:nvGrpSpPr>
        <p:grpSpPr>
          <a:xfrm>
            <a:off x="771078" y="2264224"/>
            <a:ext cx="4808507" cy="4189588"/>
            <a:chOff x="771078" y="2264224"/>
            <a:chExt cx="4808507" cy="4189588"/>
          </a:xfrm>
        </p:grpSpPr>
        <p:pic>
          <p:nvPicPr>
            <p:cNvPr id="10" name="Content Placeholder 3"/>
            <p:cNvPicPr>
              <a:picLocks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5567" y="2264226"/>
              <a:ext cx="1080000" cy="1079998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0735" y="2264224"/>
              <a:ext cx="1084595" cy="108000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2042" y="2264224"/>
              <a:ext cx="1080000" cy="1080000"/>
            </a:xfrm>
            <a:prstGeom prst="rect">
              <a:avLst/>
            </a:prstGeom>
          </p:spPr>
        </p:pic>
        <p:pic>
          <p:nvPicPr>
            <p:cNvPr id="13" name="Picture 12"/>
            <p:cNvPicPr preferRelativeResize="0">
              <a:picLocks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1796" y="2264224"/>
              <a:ext cx="1080000" cy="108000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1796" y="3481135"/>
              <a:ext cx="1080000" cy="108000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2042" y="3481135"/>
              <a:ext cx="1080000" cy="1080000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4161" y="3499024"/>
              <a:ext cx="1075424" cy="108000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7595" y="4851551"/>
              <a:ext cx="2968896" cy="1602261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1078" y="3474444"/>
              <a:ext cx="1076177" cy="108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7158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6056" y="764373"/>
            <a:ext cx="3320143" cy="1293028"/>
          </a:xfrm>
        </p:spPr>
        <p:txBody>
          <a:bodyPr/>
          <a:lstStyle/>
          <a:p>
            <a:r>
              <a:rPr lang="en-GB" dirty="0"/>
              <a:t>Dyke House</a:t>
            </a:r>
          </a:p>
        </p:txBody>
      </p:sp>
      <p:sp>
        <p:nvSpPr>
          <p:cNvPr id="17" name="5-Point Star 16"/>
          <p:cNvSpPr/>
          <p:nvPr/>
        </p:nvSpPr>
        <p:spPr>
          <a:xfrm>
            <a:off x="9592888" y="4206081"/>
            <a:ext cx="45719" cy="45719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Content Placeholder 4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32"/>
          <a:stretch/>
        </p:blipFill>
        <p:spPr>
          <a:xfrm>
            <a:off x="6263084" y="1964919"/>
            <a:ext cx="5243115" cy="4127862"/>
          </a:xfr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5" t="4476" r="2190" b="5917"/>
          <a:stretch/>
        </p:blipFill>
        <p:spPr>
          <a:xfrm>
            <a:off x="1018903" y="1964919"/>
            <a:ext cx="4380411" cy="412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289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we hear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492" y="1053737"/>
            <a:ext cx="4026232" cy="5696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242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492" y="1053737"/>
            <a:ext cx="4026232" cy="56962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we love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3519" y="2266914"/>
            <a:ext cx="5882641" cy="287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63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Sketch/>
                    </a14:imgEffect>
                    <a14:imgEffect>
                      <a14:saturation sat="33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492" y="1053737"/>
            <a:ext cx="4026232" cy="56962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19869" y="816625"/>
            <a:ext cx="8610600" cy="1293028"/>
          </a:xfrm>
        </p:spPr>
        <p:txBody>
          <a:bodyPr/>
          <a:lstStyle/>
          <a:p>
            <a:r>
              <a:rPr lang="en-GB" dirty="0"/>
              <a:t>What we don’t like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3519" y="2284824"/>
            <a:ext cx="5882642" cy="2997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60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we do!</a:t>
            </a:r>
          </a:p>
        </p:txBody>
      </p:sp>
      <p:sp>
        <p:nvSpPr>
          <p:cNvPr id="17" name="5-Point Star 16"/>
          <p:cNvSpPr/>
          <p:nvPr/>
        </p:nvSpPr>
        <p:spPr>
          <a:xfrm>
            <a:off x="9592888" y="4206081"/>
            <a:ext cx="45719" cy="45719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Sketch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492" y="1053737"/>
            <a:ext cx="4026232" cy="56962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519" y="2255360"/>
            <a:ext cx="5882642" cy="2890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92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360" y="764373"/>
            <a:ext cx="9260840" cy="1293028"/>
          </a:xfrm>
        </p:spPr>
        <p:txBody>
          <a:bodyPr/>
          <a:lstStyle/>
          <a:p>
            <a:r>
              <a:rPr lang="en-GB" dirty="0"/>
              <a:t>The road to empowering places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261" y="2193925"/>
            <a:ext cx="4743077" cy="4024313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727" y="2623668"/>
            <a:ext cx="5304473" cy="2862731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720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Refreshing our knowledge</a:t>
            </a:r>
            <a:endParaRPr lang="en-GB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44"/>
          <a:stretch/>
        </p:blipFill>
        <p:spPr>
          <a:xfrm>
            <a:off x="6172200" y="2193925"/>
            <a:ext cx="5334000" cy="3983038"/>
          </a:xfrm>
          <a:prstGeom prst="rect">
            <a:avLst/>
          </a:prstGeom>
        </p:spPr>
      </p:pic>
      <p:pic>
        <p:nvPicPr>
          <p:cNvPr id="18" name="Content Placeholder 17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77" y="2178059"/>
            <a:ext cx="4756523" cy="4040179"/>
          </a:xfrm>
        </p:spPr>
      </p:pic>
    </p:spTree>
    <p:extLst>
      <p:ext uri="{BB962C8B-B14F-4D97-AF65-F5344CB8AC3E}">
        <p14:creationId xmlns:p14="http://schemas.microsoft.com/office/powerpoint/2010/main" val="513387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Stakeholders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261" y="2193925"/>
            <a:ext cx="4743077" cy="4024313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678" y="2193925"/>
            <a:ext cx="4793044" cy="4024313"/>
          </a:xfrm>
        </p:spPr>
      </p:pic>
    </p:spTree>
    <p:extLst>
      <p:ext uri="{BB962C8B-B14F-4D97-AF65-F5344CB8AC3E}">
        <p14:creationId xmlns:p14="http://schemas.microsoft.com/office/powerpoint/2010/main" val="12262864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1783" y="777435"/>
            <a:ext cx="10033939" cy="1293028"/>
          </a:xfrm>
        </p:spPr>
        <p:txBody>
          <a:bodyPr/>
          <a:lstStyle/>
          <a:p>
            <a:r>
              <a:rPr lang="en-GB" dirty="0"/>
              <a:t>Listening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261" y="2193925"/>
            <a:ext cx="4743077" cy="4024313"/>
          </a:xfrm>
        </p:spPr>
      </p:pic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678" y="2193925"/>
            <a:ext cx="4793044" cy="4024313"/>
          </a:xfrm>
        </p:spPr>
      </p:pic>
    </p:spTree>
    <p:extLst>
      <p:ext uri="{BB962C8B-B14F-4D97-AF65-F5344CB8AC3E}">
        <p14:creationId xmlns:p14="http://schemas.microsoft.com/office/powerpoint/2010/main" val="19725967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messages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261" y="2193925"/>
            <a:ext cx="4743077" cy="4024313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Housing</a:t>
            </a:r>
          </a:p>
          <a:p>
            <a:pPr marL="0" indent="0">
              <a:buNone/>
            </a:pPr>
            <a:r>
              <a:rPr lang="en-GB" dirty="0"/>
              <a:t>“Poverty Premium”</a:t>
            </a:r>
          </a:p>
          <a:p>
            <a:pPr marL="0" indent="0">
              <a:buNone/>
            </a:pPr>
            <a:r>
              <a:rPr lang="en-GB" dirty="0"/>
              <a:t>Money leaking</a:t>
            </a:r>
          </a:p>
          <a:p>
            <a:pPr marL="0" indent="0">
              <a:buNone/>
            </a:pPr>
            <a:r>
              <a:rPr lang="en-US" dirty="0"/>
              <a:t>Employment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Poor health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US" dirty="0"/>
              <a:t>No shared understanding of “Community Business”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0053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Not just the annexe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261" y="2193925"/>
            <a:ext cx="4743077" cy="4024313"/>
          </a:xfrm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6172200" y="2193925"/>
            <a:ext cx="5511800" cy="39830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Our  local community</a:t>
            </a:r>
          </a:p>
          <a:p>
            <a:pPr marL="0" indent="0">
              <a:buNone/>
            </a:pPr>
            <a:r>
              <a:rPr lang="en-GB" dirty="0"/>
              <a:t>Big Local Partnership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Tees Valley Community Foundation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Joseph Rowntree Foundation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2252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Building the possible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261" y="2193925"/>
            <a:ext cx="4743077" cy="4024313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678" y="2193925"/>
            <a:ext cx="4793044" cy="4024313"/>
          </a:xfrm>
        </p:spPr>
      </p:pic>
    </p:spTree>
    <p:extLst>
      <p:ext uri="{BB962C8B-B14F-4D97-AF65-F5344CB8AC3E}">
        <p14:creationId xmlns:p14="http://schemas.microsoft.com/office/powerpoint/2010/main" val="6243553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Community business</a:t>
            </a:r>
            <a:br>
              <a:rPr lang="en-GB" dirty="0"/>
            </a:br>
            <a:r>
              <a:rPr lang="en-GB" dirty="0"/>
              <a:t>Christine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261" y="2193925"/>
            <a:ext cx="4743077" cy="4024313"/>
          </a:xfrm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132" y="2193925"/>
            <a:ext cx="2350135" cy="4024313"/>
          </a:xfrm>
        </p:spPr>
      </p:pic>
    </p:spTree>
    <p:extLst>
      <p:ext uri="{BB962C8B-B14F-4D97-AF65-F5344CB8AC3E}">
        <p14:creationId xmlns:p14="http://schemas.microsoft.com/office/powerpoint/2010/main" val="22932225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Community business</a:t>
            </a:r>
            <a:br>
              <a:rPr lang="en-GB" dirty="0"/>
            </a:br>
            <a:r>
              <a:rPr lang="en-GB" dirty="0"/>
              <a:t>Andrew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261" y="2193925"/>
            <a:ext cx="4743077" cy="4024313"/>
          </a:xfrm>
        </p:spPr>
      </p:pic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26250" y="2863850"/>
            <a:ext cx="4024313" cy="2682875"/>
          </a:xfrm>
        </p:spPr>
      </p:pic>
    </p:spTree>
    <p:extLst>
      <p:ext uri="{BB962C8B-B14F-4D97-AF65-F5344CB8AC3E}">
        <p14:creationId xmlns:p14="http://schemas.microsoft.com/office/powerpoint/2010/main" val="17188882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Community business</a:t>
            </a:r>
            <a:br>
              <a:rPr lang="en-GB" dirty="0"/>
            </a:br>
            <a:r>
              <a:rPr lang="en-GB" dirty="0"/>
              <a:t>Annexe Housing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261" y="2193925"/>
            <a:ext cx="4743077" cy="4024313"/>
          </a:xfrm>
        </p:spPr>
      </p:pic>
      <p:pic>
        <p:nvPicPr>
          <p:cNvPr id="14" name="Content Placeholder 1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707" y="2749276"/>
            <a:ext cx="5182985" cy="2913611"/>
          </a:xfrm>
        </p:spPr>
      </p:pic>
    </p:spTree>
    <p:extLst>
      <p:ext uri="{BB962C8B-B14F-4D97-AF65-F5344CB8AC3E}">
        <p14:creationId xmlns:p14="http://schemas.microsoft.com/office/powerpoint/2010/main" val="21104716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Building the possible</a:t>
            </a:r>
            <a:br>
              <a:rPr lang="en-GB" dirty="0"/>
            </a:br>
            <a:r>
              <a:rPr lang="en-GB" dirty="0"/>
              <a:t>Andrea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261" y="2193925"/>
            <a:ext cx="4743077" cy="4024313"/>
          </a:xfrm>
        </p:spPr>
      </p:pic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27043" y="2982035"/>
            <a:ext cx="4024314" cy="2448098"/>
          </a:xfrm>
        </p:spPr>
      </p:pic>
    </p:spTree>
    <p:extLst>
      <p:ext uri="{BB962C8B-B14F-4D97-AF65-F5344CB8AC3E}">
        <p14:creationId xmlns:p14="http://schemas.microsoft.com/office/powerpoint/2010/main" val="30839287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Building the possible </a:t>
            </a:r>
            <a:br>
              <a:rPr lang="en-GB" dirty="0"/>
            </a:br>
            <a:r>
              <a:rPr lang="en-GB" dirty="0"/>
              <a:t>Caitlin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261" y="2193925"/>
            <a:ext cx="4743077" cy="4024313"/>
          </a:xfrm>
        </p:spPr>
      </p:pic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242" y="2193925"/>
            <a:ext cx="2263915" cy="4024313"/>
          </a:xfrm>
        </p:spPr>
      </p:pic>
    </p:spTree>
    <p:extLst>
      <p:ext uri="{BB962C8B-B14F-4D97-AF65-F5344CB8AC3E}">
        <p14:creationId xmlns:p14="http://schemas.microsoft.com/office/powerpoint/2010/main" val="27948985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000" y="1440000"/>
            <a:ext cx="7267754" cy="5616000"/>
          </a:xfr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435246" y="524531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CATALYSING COMMUNITY BUSINESS</a:t>
            </a:r>
          </a:p>
        </p:txBody>
      </p:sp>
    </p:spTree>
    <p:extLst>
      <p:ext uri="{BB962C8B-B14F-4D97-AF65-F5344CB8AC3E}">
        <p14:creationId xmlns:p14="http://schemas.microsoft.com/office/powerpoint/2010/main" val="29506399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640" y="1450160"/>
            <a:ext cx="7267755" cy="5616000"/>
          </a:xfr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435246" y="524531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CATALYSING COMMUNITY BUSINESS</a:t>
            </a:r>
          </a:p>
        </p:txBody>
      </p:sp>
    </p:spTree>
    <p:extLst>
      <p:ext uri="{BB962C8B-B14F-4D97-AF65-F5344CB8AC3E}">
        <p14:creationId xmlns:p14="http://schemas.microsoft.com/office/powerpoint/2010/main" val="11967868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000" y="1440000"/>
            <a:ext cx="7267754" cy="5616000"/>
          </a:xfr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3435246" y="524531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CATALYSING COMMUNITY BUSINESS</a:t>
            </a:r>
          </a:p>
        </p:txBody>
      </p:sp>
    </p:spTree>
    <p:extLst>
      <p:ext uri="{BB962C8B-B14F-4D97-AF65-F5344CB8AC3E}">
        <p14:creationId xmlns:p14="http://schemas.microsoft.com/office/powerpoint/2010/main" val="22240987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000" y="1440000"/>
            <a:ext cx="7267754" cy="5616000"/>
          </a:xfr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3435246" y="524531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CATALYSING COMMUNITY BUSINESS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3435246" y="4398947"/>
            <a:ext cx="1672046" cy="1541417"/>
            <a:chOff x="243109" y="2966387"/>
            <a:chExt cx="1672046" cy="1541417"/>
          </a:xfrm>
        </p:grpSpPr>
        <p:sp>
          <p:nvSpPr>
            <p:cNvPr id="9" name="Oval 8"/>
            <p:cNvSpPr/>
            <p:nvPr/>
          </p:nvSpPr>
          <p:spPr>
            <a:xfrm>
              <a:off x="243109" y="2966387"/>
              <a:ext cx="1672046" cy="1541417"/>
            </a:xfrm>
            <a:prstGeom prst="ellips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10469" y="3413931"/>
              <a:ext cx="1219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Big Local</a:t>
              </a:r>
            </a:p>
            <a:p>
              <a:pPr algn="ctr"/>
              <a:r>
                <a:rPr lang="en-GB" dirty="0"/>
                <a:t>TVCF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27286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000" y="1440000"/>
            <a:ext cx="7267754" cy="5616000"/>
          </a:xfr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435246" y="524531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CATALYSING COMMUNITY BUSINESS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435246" y="4398947"/>
            <a:ext cx="1672046" cy="1541417"/>
            <a:chOff x="243109" y="2966387"/>
            <a:chExt cx="1672046" cy="1541417"/>
          </a:xfrm>
        </p:grpSpPr>
        <p:sp>
          <p:nvSpPr>
            <p:cNvPr id="5" name="Oval 4"/>
            <p:cNvSpPr/>
            <p:nvPr/>
          </p:nvSpPr>
          <p:spPr>
            <a:xfrm>
              <a:off x="243109" y="2966387"/>
              <a:ext cx="1672046" cy="1541417"/>
            </a:xfrm>
            <a:prstGeom prst="ellips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10469" y="3413931"/>
              <a:ext cx="1219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Big Local</a:t>
              </a:r>
            </a:p>
            <a:p>
              <a:pPr algn="ctr"/>
              <a:r>
                <a:rPr lang="en-GB" dirty="0"/>
                <a:t>TVCF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153051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000" y="1440000"/>
            <a:ext cx="7267754" cy="5616000"/>
          </a:xfr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435246" y="524531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CATALYSING COMMUNITY BUSINESS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435246" y="4398947"/>
            <a:ext cx="1672046" cy="1541417"/>
            <a:chOff x="243109" y="2966387"/>
            <a:chExt cx="1672046" cy="1541417"/>
          </a:xfrm>
        </p:grpSpPr>
        <p:sp>
          <p:nvSpPr>
            <p:cNvPr id="5" name="Oval 4"/>
            <p:cNvSpPr/>
            <p:nvPr/>
          </p:nvSpPr>
          <p:spPr>
            <a:xfrm>
              <a:off x="243109" y="2966387"/>
              <a:ext cx="1672046" cy="1541417"/>
            </a:xfrm>
            <a:prstGeom prst="ellips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10469" y="3413931"/>
              <a:ext cx="1219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Big Local</a:t>
              </a:r>
            </a:p>
            <a:p>
              <a:pPr algn="ctr"/>
              <a:r>
                <a:rPr lang="en-GB" dirty="0"/>
                <a:t>TVCF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25630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000" y="1440000"/>
            <a:ext cx="7267754" cy="5616000"/>
          </a:xfr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435246" y="524531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CATALYSING COMMUNITY BUSINESS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435246" y="4398947"/>
            <a:ext cx="1672046" cy="1541417"/>
            <a:chOff x="243109" y="2966387"/>
            <a:chExt cx="1672046" cy="1541417"/>
          </a:xfrm>
        </p:grpSpPr>
        <p:sp>
          <p:nvSpPr>
            <p:cNvPr id="5" name="Oval 4"/>
            <p:cNvSpPr/>
            <p:nvPr/>
          </p:nvSpPr>
          <p:spPr>
            <a:xfrm>
              <a:off x="243109" y="2966387"/>
              <a:ext cx="1672046" cy="1541417"/>
            </a:xfrm>
            <a:prstGeom prst="ellips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10469" y="3413931"/>
              <a:ext cx="1219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Big Local</a:t>
              </a:r>
            </a:p>
            <a:p>
              <a:pPr algn="ctr"/>
              <a:r>
                <a:rPr lang="en-GB" dirty="0"/>
                <a:t>TVCF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359360" y="3019459"/>
            <a:ext cx="1584960" cy="1417320"/>
            <a:chOff x="9784222" y="3430815"/>
            <a:chExt cx="1584960" cy="1417320"/>
          </a:xfrm>
        </p:grpSpPr>
        <p:sp>
          <p:nvSpPr>
            <p:cNvPr id="2" name="Oval 1"/>
            <p:cNvSpPr/>
            <p:nvPr/>
          </p:nvSpPr>
          <p:spPr>
            <a:xfrm>
              <a:off x="9784222" y="3430815"/>
              <a:ext cx="1584960" cy="141732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/>
            <p:cNvSpPr txBox="1"/>
            <p:nvPr/>
          </p:nvSpPr>
          <p:spPr>
            <a:xfrm flipH="1">
              <a:off x="10055492" y="3677810"/>
              <a:ext cx="102166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CLES</a:t>
              </a:r>
            </a:p>
            <a:p>
              <a:r>
                <a:rPr lang="en-GB" dirty="0"/>
                <a:t>NEF</a:t>
              </a:r>
            </a:p>
            <a:p>
              <a:r>
                <a:rPr lang="en-GB" dirty="0"/>
                <a:t>Coops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93921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000" y="1440000"/>
            <a:ext cx="7267754" cy="5616000"/>
          </a:xfr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435246" y="524531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CATALYSING COMMUNITY BUSINESS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435246" y="4398947"/>
            <a:ext cx="1672046" cy="1541417"/>
            <a:chOff x="243109" y="2966387"/>
            <a:chExt cx="1672046" cy="1541417"/>
          </a:xfrm>
        </p:grpSpPr>
        <p:sp>
          <p:nvSpPr>
            <p:cNvPr id="6" name="Oval 5"/>
            <p:cNvSpPr/>
            <p:nvPr/>
          </p:nvSpPr>
          <p:spPr>
            <a:xfrm>
              <a:off x="243109" y="2966387"/>
              <a:ext cx="1672046" cy="1541417"/>
            </a:xfrm>
            <a:prstGeom prst="ellips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10469" y="3413931"/>
              <a:ext cx="1219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Big Local</a:t>
              </a:r>
            </a:p>
            <a:p>
              <a:pPr algn="ctr"/>
              <a:r>
                <a:rPr lang="en-GB" dirty="0"/>
                <a:t>TVCF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8359360" y="3019459"/>
            <a:ext cx="1584960" cy="1417320"/>
            <a:chOff x="9784222" y="3430815"/>
            <a:chExt cx="1584960" cy="1417320"/>
          </a:xfrm>
        </p:grpSpPr>
        <p:sp>
          <p:nvSpPr>
            <p:cNvPr id="11" name="Oval 10"/>
            <p:cNvSpPr/>
            <p:nvPr/>
          </p:nvSpPr>
          <p:spPr>
            <a:xfrm>
              <a:off x="9784222" y="3430815"/>
              <a:ext cx="1584960" cy="141732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TextBox 11"/>
            <p:cNvSpPr txBox="1"/>
            <p:nvPr/>
          </p:nvSpPr>
          <p:spPr>
            <a:xfrm flipH="1">
              <a:off x="10055492" y="3677810"/>
              <a:ext cx="102166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CLES</a:t>
              </a:r>
            </a:p>
            <a:p>
              <a:r>
                <a:rPr lang="en-GB" dirty="0"/>
                <a:t>NEF</a:t>
              </a:r>
            </a:p>
            <a:p>
              <a:r>
                <a:rPr lang="en-GB" dirty="0"/>
                <a:t>Coops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89130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000" y="1440000"/>
            <a:ext cx="7267754" cy="5616000"/>
          </a:xfr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435246" y="524531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CATALYSING COMMUNITY BUSINESS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435246" y="4398947"/>
            <a:ext cx="1672046" cy="1541417"/>
            <a:chOff x="243109" y="2966387"/>
            <a:chExt cx="1672046" cy="1541417"/>
          </a:xfrm>
        </p:grpSpPr>
        <p:sp>
          <p:nvSpPr>
            <p:cNvPr id="6" name="Oval 5"/>
            <p:cNvSpPr/>
            <p:nvPr/>
          </p:nvSpPr>
          <p:spPr>
            <a:xfrm>
              <a:off x="243109" y="2966387"/>
              <a:ext cx="1672046" cy="1541417"/>
            </a:xfrm>
            <a:prstGeom prst="ellips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10469" y="3413931"/>
              <a:ext cx="1219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Big Local</a:t>
              </a:r>
            </a:p>
            <a:p>
              <a:pPr algn="ctr"/>
              <a:r>
                <a:rPr lang="en-GB" dirty="0"/>
                <a:t>TVCF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8359360" y="3019459"/>
            <a:ext cx="1584960" cy="1417320"/>
            <a:chOff x="9784222" y="3430815"/>
            <a:chExt cx="1584960" cy="1417320"/>
          </a:xfrm>
        </p:grpSpPr>
        <p:sp>
          <p:nvSpPr>
            <p:cNvPr id="11" name="Oval 10"/>
            <p:cNvSpPr/>
            <p:nvPr/>
          </p:nvSpPr>
          <p:spPr>
            <a:xfrm>
              <a:off x="9784222" y="3430815"/>
              <a:ext cx="1584960" cy="141732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TextBox 11"/>
            <p:cNvSpPr txBox="1"/>
            <p:nvPr/>
          </p:nvSpPr>
          <p:spPr>
            <a:xfrm flipH="1">
              <a:off x="10055492" y="3677810"/>
              <a:ext cx="102166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CLES</a:t>
              </a:r>
            </a:p>
            <a:p>
              <a:r>
                <a:rPr lang="en-GB" dirty="0"/>
                <a:t>NEF</a:t>
              </a:r>
            </a:p>
            <a:p>
              <a:r>
                <a:rPr lang="en-GB" dirty="0"/>
                <a:t>Coops</a:t>
              </a:r>
            </a:p>
          </p:txBody>
        </p:sp>
      </p:grpSp>
      <p:sp>
        <p:nvSpPr>
          <p:cNvPr id="2" name="Oval 1"/>
          <p:cNvSpPr/>
          <p:nvPr/>
        </p:nvSpPr>
        <p:spPr>
          <a:xfrm>
            <a:off x="3779520" y="2286000"/>
            <a:ext cx="5455920" cy="3654364"/>
          </a:xfrm>
          <a:prstGeom prst="ellipse">
            <a:avLst/>
          </a:prstGeom>
          <a:noFill/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6787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Joining the dots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6360" y="3393696"/>
            <a:ext cx="129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DCMS</a:t>
            </a:r>
            <a:r>
              <a:rPr lang="en-GB" dirty="0"/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89220" y="3391732"/>
            <a:ext cx="1691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PTC/EP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22320" y="4754879"/>
            <a:ext cx="1844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Coops UK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22320" y="3406140"/>
            <a:ext cx="1691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JRF/HAL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14060" y="4143193"/>
            <a:ext cx="1691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Big Local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72100" y="4827236"/>
            <a:ext cx="1691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NEF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59880" y="2531715"/>
            <a:ext cx="1691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CLES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04060" y="2499688"/>
            <a:ext cx="1912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 Ltd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49780" y="4033093"/>
            <a:ext cx="1691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PBSA</a:t>
            </a:r>
          </a:p>
        </p:txBody>
      </p:sp>
      <p:cxnSp>
        <p:nvCxnSpPr>
          <p:cNvPr id="21" name="Straight Connector 20"/>
          <p:cNvCxnSpPr/>
          <p:nvPr/>
        </p:nvCxnSpPr>
        <p:spPr>
          <a:xfrm flipH="1">
            <a:off x="2651760" y="3591787"/>
            <a:ext cx="822960" cy="144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2231708" y="3655085"/>
            <a:ext cx="1243012" cy="5824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3" idx="1"/>
          </p:cNvCxnSpPr>
          <p:nvPr/>
        </p:nvCxnSpPr>
        <p:spPr>
          <a:xfrm flipH="1" flipV="1">
            <a:off x="2308860" y="4411101"/>
            <a:ext cx="1013460" cy="5438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1661160" y="2869020"/>
            <a:ext cx="388620" cy="5074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5372100" y="2778844"/>
            <a:ext cx="1287780" cy="7126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6" idx="1"/>
          </p:cNvCxnSpPr>
          <p:nvPr/>
        </p:nvCxnSpPr>
        <p:spPr>
          <a:xfrm flipH="1" flipV="1">
            <a:off x="5335906" y="3691507"/>
            <a:ext cx="36194" cy="1335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5593080" y="4474372"/>
            <a:ext cx="220980" cy="3304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12" idx="1"/>
          </p:cNvCxnSpPr>
          <p:nvPr/>
        </p:nvCxnSpPr>
        <p:spPr>
          <a:xfrm flipV="1">
            <a:off x="3560445" y="3591787"/>
            <a:ext cx="1628775" cy="1356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H="1" flipV="1">
            <a:off x="2308860" y="2837046"/>
            <a:ext cx="2903220" cy="5835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4366260" y="1672555"/>
            <a:ext cx="1691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US</a:t>
            </a:r>
          </a:p>
        </p:txBody>
      </p:sp>
      <p:cxnSp>
        <p:nvCxnSpPr>
          <p:cNvPr id="43" name="Straight Connector 42"/>
          <p:cNvCxnSpPr>
            <a:stCxn id="42" idx="1"/>
          </p:cNvCxnSpPr>
          <p:nvPr/>
        </p:nvCxnSpPr>
        <p:spPr>
          <a:xfrm flipH="1">
            <a:off x="2327910" y="1872610"/>
            <a:ext cx="2038350" cy="6934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3520440" y="1964499"/>
            <a:ext cx="960120" cy="16905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2225040" y="1902777"/>
            <a:ext cx="2255520" cy="22814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541520" y="1854080"/>
            <a:ext cx="777240" cy="15977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endCxn id="17" idx="1"/>
          </p:cNvCxnSpPr>
          <p:nvPr/>
        </p:nvCxnSpPr>
        <p:spPr>
          <a:xfrm>
            <a:off x="4701540" y="1902777"/>
            <a:ext cx="1958340" cy="8289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4537710" y="1902777"/>
            <a:ext cx="1344930" cy="23145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57788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Lessons learned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389120"/>
          </a:xfrm>
        </p:spPr>
        <p:txBody>
          <a:bodyPr>
            <a:normAutofit/>
          </a:bodyPr>
          <a:lstStyle/>
          <a:p>
            <a:r>
              <a:rPr lang="en-GB" dirty="0"/>
              <a:t>Work with your allies; solidarity of sector</a:t>
            </a:r>
          </a:p>
          <a:p>
            <a:pPr lvl="1"/>
            <a:r>
              <a:rPr lang="en-GB" dirty="0"/>
              <a:t>Even then it’s not always easy</a:t>
            </a:r>
          </a:p>
          <a:p>
            <a:r>
              <a:rPr lang="en-GB" dirty="0"/>
              <a:t>You have to go at the pace of the individual</a:t>
            </a:r>
          </a:p>
          <a:p>
            <a:r>
              <a:rPr lang="en-GB" dirty="0"/>
              <a:t>Making sense locally</a:t>
            </a:r>
          </a:p>
          <a:p>
            <a:r>
              <a:rPr lang="en-GB" dirty="0"/>
              <a:t>PTC flexibility offered has been great</a:t>
            </a:r>
          </a:p>
          <a:p>
            <a:r>
              <a:rPr lang="en-GB" dirty="0"/>
              <a:t>Organisational approach</a:t>
            </a:r>
          </a:p>
          <a:p>
            <a:r>
              <a:rPr lang="en-GB" dirty="0"/>
              <a:t>There are more people aware of us outside of Hartlepool than inside</a:t>
            </a:r>
          </a:p>
          <a:p>
            <a:r>
              <a:rPr lang="en-GB" dirty="0"/>
              <a:t>Accountability remains a challenge; build it from the start</a:t>
            </a:r>
          </a:p>
          <a:p>
            <a:r>
              <a:rPr lang="en-GB" dirty="0"/>
              <a:t>Transformational; but are we </a:t>
            </a:r>
            <a:r>
              <a:rPr lang="en-GB"/>
              <a:t>a fad?</a:t>
            </a:r>
            <a:endParaRPr lang="en-GB" dirty="0"/>
          </a:p>
          <a:p>
            <a:r>
              <a:rPr lang="en-GB" dirty="0"/>
              <a:t>Leadership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0092612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1077</TotalTime>
  <Words>232</Words>
  <Application>Microsoft Office PowerPoint</Application>
  <PresentationFormat>Widescreen</PresentationFormat>
  <Paragraphs>91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Century Gothic</vt:lpstr>
      <vt:lpstr>Vapor Trail</vt:lpstr>
      <vt:lpstr>Dyke House</vt:lpstr>
      <vt:lpstr>The annexe</vt:lpstr>
      <vt:lpstr>Our approach</vt:lpstr>
      <vt:lpstr>What happens</vt:lpstr>
      <vt:lpstr>Dyke House</vt:lpstr>
      <vt:lpstr>What we hear</vt:lpstr>
      <vt:lpstr>What we love</vt:lpstr>
      <vt:lpstr>What we don’t like </vt:lpstr>
      <vt:lpstr>What we do!</vt:lpstr>
      <vt:lpstr>The road to empowering places</vt:lpstr>
      <vt:lpstr>Refreshing our knowledge</vt:lpstr>
      <vt:lpstr>Stakeholders</vt:lpstr>
      <vt:lpstr>Listening</vt:lpstr>
      <vt:lpstr>Key messages</vt:lpstr>
      <vt:lpstr>Not just the annexe</vt:lpstr>
      <vt:lpstr>Building the possible</vt:lpstr>
      <vt:lpstr>Community business Christine</vt:lpstr>
      <vt:lpstr>Community business Andrew</vt:lpstr>
      <vt:lpstr>Community business Annexe Housing</vt:lpstr>
      <vt:lpstr>Building the possible Andrea</vt:lpstr>
      <vt:lpstr>Building the possible  Caitlin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Joining the dots</vt:lpstr>
      <vt:lpstr>Lessons learned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CHAPMAN, ANTHONY D.</cp:lastModifiedBy>
  <cp:revision>61</cp:revision>
  <cp:lastPrinted>2017-04-10T14:37:11Z</cp:lastPrinted>
  <dcterms:created xsi:type="dcterms:W3CDTF">2017-04-10T11:55:21Z</dcterms:created>
  <dcterms:modified xsi:type="dcterms:W3CDTF">2018-10-25T10:06:51Z</dcterms:modified>
</cp:coreProperties>
</file>