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65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90" autoAdjust="0"/>
  </p:normalViewPr>
  <p:slideViewPr>
    <p:cSldViewPr>
      <p:cViewPr varScale="1">
        <p:scale>
          <a:sx n="85" d="100"/>
          <a:sy n="85" d="100"/>
        </p:scale>
        <p:origin x="22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16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EBBE2-53DE-4545-AD72-5FE5699CF691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F5229-0B2A-4B3A-8486-F4E5CB74FF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474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3A275-D888-4496-92CA-91237F2D2DD2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02BD2-D8D0-4A79-AEE8-4DAF8AEDB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00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Community Development Trust</a:t>
            </a:r>
          </a:p>
          <a:p>
            <a:r>
              <a:rPr lang="en-GB" dirty="0"/>
              <a:t>Not there to protect Red Squirrels or supply refurbish bicycles for people in need</a:t>
            </a:r>
          </a:p>
          <a:p>
            <a:r>
              <a:rPr lang="en-GB" dirty="0"/>
              <a:t>Focus</a:t>
            </a:r>
            <a:r>
              <a:rPr lang="en-GB" baseline="0" dirty="0"/>
              <a:t> </a:t>
            </a:r>
            <a:r>
              <a:rPr lang="en-GB" baseline="0" dirty="0" err="1"/>
              <a:t>Focus</a:t>
            </a:r>
            <a:r>
              <a:rPr lang="en-GB" baseline="0" dirty="0"/>
              <a:t> </a:t>
            </a:r>
            <a:r>
              <a:rPr lang="en-GB" baseline="0" dirty="0" err="1"/>
              <a:t>Focus</a:t>
            </a:r>
            <a:endParaRPr lang="en-GB" baseline="0" dirty="0"/>
          </a:p>
          <a:p>
            <a:r>
              <a:rPr lang="en-GB" baseline="0" dirty="0"/>
              <a:t>Productivity in a bakery……..</a:t>
            </a:r>
          </a:p>
          <a:p>
            <a:r>
              <a:rPr lang="en-GB" baseline="0" dirty="0"/>
              <a:t>Trustees with different priorities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577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Focus on capital development and enabling</a:t>
            </a:r>
          </a:p>
          <a:p>
            <a:r>
              <a:rPr lang="en-GB" dirty="0"/>
              <a:t>Turnover £260,000 per annum</a:t>
            </a:r>
          </a:p>
          <a:p>
            <a:r>
              <a:rPr lang="en-GB" dirty="0"/>
              <a:t>Assets of around £3M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3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Ideas:</a:t>
            </a:r>
          </a:p>
          <a:p>
            <a:r>
              <a:rPr lang="en-GB" dirty="0"/>
              <a:t>Laundry</a:t>
            </a:r>
          </a:p>
          <a:p>
            <a:r>
              <a:rPr lang="en-GB" dirty="0"/>
              <a:t>Brewery</a:t>
            </a:r>
          </a:p>
          <a:p>
            <a:r>
              <a:rPr lang="en-GB" dirty="0"/>
              <a:t>Police</a:t>
            </a:r>
            <a:r>
              <a:rPr lang="en-GB" baseline="0" dirty="0"/>
              <a:t> museum</a:t>
            </a:r>
            <a:endParaRPr lang="en-GB" dirty="0"/>
          </a:p>
          <a:p>
            <a:r>
              <a:rPr lang="en-GB" dirty="0"/>
              <a:t>Warm indoor clothing</a:t>
            </a:r>
          </a:p>
          <a:p>
            <a:endParaRPr lang="en-GB" dirty="0"/>
          </a:p>
          <a:p>
            <a:r>
              <a:rPr lang="en-GB" dirty="0"/>
              <a:t>Passion – drive </a:t>
            </a:r>
          </a:p>
          <a:p>
            <a:endParaRPr lang="en-GB" dirty="0"/>
          </a:p>
          <a:p>
            <a:r>
              <a:rPr lang="en-GB" dirty="0"/>
              <a:t>Squaring the circle – how</a:t>
            </a:r>
            <a:r>
              <a:rPr lang="en-GB" baseline="0" dirty="0"/>
              <a:t> do you deliver projects that regenerate AND bring in income</a:t>
            </a:r>
          </a:p>
          <a:p>
            <a:endParaRPr lang="en-GB" dirty="0"/>
          </a:p>
          <a:p>
            <a:r>
              <a:rPr lang="en-GB" dirty="0"/>
              <a:t>Also – if it is profitable then the private sector will do it…..</a:t>
            </a:r>
          </a:p>
          <a:p>
            <a:endParaRPr lang="en-GB" dirty="0"/>
          </a:p>
          <a:p>
            <a:r>
              <a:rPr lang="en-GB" dirty="0"/>
              <a:t>Casualty</a:t>
            </a:r>
            <a:r>
              <a:rPr lang="en-GB" baseline="0" dirty="0"/>
              <a:t> – fluffy projects – leaflets, celebratory activities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675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Focus on Enabling – passion for activity</a:t>
            </a:r>
          </a:p>
          <a:p>
            <a:r>
              <a:rPr lang="en-GB" b="1" dirty="0"/>
              <a:t>benefits</a:t>
            </a:r>
          </a:p>
          <a:p>
            <a:r>
              <a:rPr lang="en-GB" dirty="0"/>
              <a:t>Brought a lot of investment to Wooler – upwards of £10M </a:t>
            </a:r>
            <a:r>
              <a:rPr lang="en-GB"/>
              <a:t>since inception</a:t>
            </a:r>
            <a:endParaRPr lang="en-GB" dirty="0"/>
          </a:p>
          <a:p>
            <a:r>
              <a:rPr lang="en-GB" dirty="0"/>
              <a:t>Fostered a can do approach</a:t>
            </a:r>
          </a:p>
          <a:p>
            <a:r>
              <a:rPr lang="en-GB" dirty="0"/>
              <a:t>Keeping</a:t>
            </a:r>
            <a:r>
              <a:rPr lang="en-GB" baseline="0" dirty="0"/>
              <a:t> the money in the community – Housing £70k gross £55k ploughed back in</a:t>
            </a:r>
          </a:p>
          <a:p>
            <a:r>
              <a:rPr lang="en-GB" baseline="0" dirty="0"/>
              <a:t>33 Houses delivered/enabled - £35k annually in council tax to the local authority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258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Partnership organisation plus trustees</a:t>
            </a:r>
          </a:p>
          <a:p>
            <a:r>
              <a:rPr lang="en-GB" dirty="0"/>
              <a:t>Accountable to the charity commission and </a:t>
            </a:r>
            <a:r>
              <a:rPr lang="en-GB"/>
              <a:t>companies house</a:t>
            </a:r>
            <a:endParaRPr lang="en-GB" dirty="0"/>
          </a:p>
          <a:p>
            <a:r>
              <a:rPr lang="en-GB" dirty="0"/>
              <a:t>We are not the local authority!</a:t>
            </a:r>
          </a:p>
          <a:p>
            <a:r>
              <a:rPr lang="en-GB" dirty="0" err="1"/>
              <a:t>Broughshane</a:t>
            </a:r>
            <a:r>
              <a:rPr lang="en-GB" dirty="0"/>
              <a:t> experience</a:t>
            </a:r>
          </a:p>
          <a:p>
            <a:endParaRPr lang="en-GB" dirty="0"/>
          </a:p>
          <a:p>
            <a:r>
              <a:rPr lang="en-GB" dirty="0"/>
              <a:t>We get things done – would it be different if we were private</a:t>
            </a:r>
            <a:r>
              <a:rPr lang="en-GB" baseline="0" dirty="0"/>
              <a:t> sector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02BD2-D8D0-4A79-AEE8-4DAF8AEDB7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37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CB2AB6E-F5DB-4E25-8D78-16EBCE678172}" type="datetimeFigureOut">
              <a:rPr lang="en-GB" smtClean="0"/>
              <a:pPr/>
              <a:t>25/10/2018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71860DE-8227-4783-9FBB-0E7B2F61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story of the </a:t>
            </a:r>
            <a:r>
              <a:rPr lang="en-GB" dirty="0" err="1"/>
              <a:t>glendale</a:t>
            </a:r>
            <a:r>
              <a:rPr lang="en-GB" dirty="0"/>
              <a:t> gateway trust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GGT – what IS it and what is it all about??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Charity and Limited Company</a:t>
            </a:r>
          </a:p>
          <a:p>
            <a:r>
              <a:rPr lang="en-GB" dirty="0"/>
              <a:t>Community regeneration!</a:t>
            </a:r>
          </a:p>
        </p:txBody>
      </p:sp>
      <p:pic>
        <p:nvPicPr>
          <p:cNvPr id="2050" name="Picture 2" descr="C:\Users\PHealey\Documents\Glendale GateWay Trust\Photos\2013-11-07 17.18.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2861357" cy="1794990"/>
          </a:xfrm>
          <a:prstGeom prst="rect">
            <a:avLst/>
          </a:prstGeom>
          <a:noFill/>
        </p:spPr>
      </p:pic>
      <p:pic>
        <p:nvPicPr>
          <p:cNvPr id="2053" name="Picture 5" descr="C:\Users\PHealey\Documents\Glendale GateWay Trust\Photos\2013-11-07 17.14.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9767" y="4353246"/>
            <a:ext cx="4444233" cy="2504754"/>
          </a:xfrm>
          <a:prstGeom prst="rect">
            <a:avLst/>
          </a:prstGeom>
          <a:noFill/>
        </p:spPr>
      </p:pic>
      <p:pic>
        <p:nvPicPr>
          <p:cNvPr id="2052" name="Picture 4" descr="C:\Users\PHealey\Documents\Glendale GateWay Trust\Photos\2013-11-05 12.55.56.jpg"/>
          <p:cNvPicPr>
            <a:picLocks noChangeAspect="1" noChangeArrowheads="1"/>
          </p:cNvPicPr>
          <p:nvPr/>
        </p:nvPicPr>
        <p:blipFill>
          <a:blip r:embed="rId5" cstate="print"/>
          <a:srcRect l="33463" t="19562" r="10626"/>
          <a:stretch>
            <a:fillRect/>
          </a:stretch>
        </p:blipFill>
        <p:spPr bwMode="auto">
          <a:xfrm>
            <a:off x="6732240" y="3284984"/>
            <a:ext cx="2160240" cy="1751584"/>
          </a:xfrm>
          <a:prstGeom prst="rect">
            <a:avLst/>
          </a:prstGeom>
          <a:noFill/>
        </p:spPr>
      </p:pic>
      <p:pic>
        <p:nvPicPr>
          <p:cNvPr id="2051" name="Picture 3" descr="C:\Users\PHealey\Documents\Glendale GateWay Trust\Photos\2013-11-07 17.18.59.jpg"/>
          <p:cNvPicPr>
            <a:picLocks noChangeAspect="1" noChangeArrowheads="1"/>
          </p:cNvPicPr>
          <p:nvPr/>
        </p:nvPicPr>
        <p:blipFill>
          <a:blip r:embed="rId6" cstate="print"/>
          <a:srcRect l="22727" r="22727" b="10174"/>
          <a:stretch>
            <a:fillRect/>
          </a:stretch>
        </p:blipFill>
        <p:spPr bwMode="auto">
          <a:xfrm>
            <a:off x="3059832" y="4725144"/>
            <a:ext cx="2017165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48478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Village Appraisal 1994/5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2852936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GGT founded 1996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2636912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Converting the Cheviot Centre 1996-2001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3848" y="1916833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 St buildings and Butler Court 1999-2002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9912" y="3356992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Market Town renewal mid-2000s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7904" y="435233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Youth Hostel acquired 2006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3968" y="537321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Work Web project late 2000s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0152" y="1628800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Library to CC + conversion of Old Library Building 2009-2012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4208" y="342900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Business development  2012 onward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256" y="4653136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affordable Housing </a:t>
            </a:r>
          </a:p>
          <a:p>
            <a:r>
              <a:rPr lang="en-GB" dirty="0"/>
              <a:t>2013-18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536" y="6165304"/>
            <a:ext cx="100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1995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67744" y="616530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2000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95936" y="6165304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2005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68144" y="616530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2010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84368" y="616530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1619672" y="6021288"/>
            <a:ext cx="792088" cy="57606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5-Point Star 21"/>
          <p:cNvSpPr/>
          <p:nvPr/>
        </p:nvSpPr>
        <p:spPr>
          <a:xfrm>
            <a:off x="5292080" y="6165304"/>
            <a:ext cx="720080" cy="432048"/>
          </a:xfrm>
          <a:prstGeom prst="star5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5-Point Star 22"/>
          <p:cNvSpPr/>
          <p:nvPr/>
        </p:nvSpPr>
        <p:spPr>
          <a:xfrm>
            <a:off x="6660232" y="6093296"/>
            <a:ext cx="720080" cy="50405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 descr="C:\Users\PHealey\Documents\Glendale GateWay Trust\Photos\2013-11-07 17.14.09.jpg"/>
          <p:cNvPicPr>
            <a:picLocks noChangeAspect="1" noChangeArrowheads="1"/>
          </p:cNvPicPr>
          <p:nvPr/>
        </p:nvPicPr>
        <p:blipFill>
          <a:blip r:embed="rId3" cstate="print"/>
          <a:srcRect l="23106" t="24598" r="24907"/>
          <a:stretch>
            <a:fillRect/>
          </a:stretch>
        </p:blipFill>
        <p:spPr bwMode="auto">
          <a:xfrm>
            <a:off x="395536" y="3933056"/>
            <a:ext cx="2592288" cy="2119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Reality check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13384" y="2420888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en-GB" sz="6600" dirty="0"/>
              <a:t>ZRS = IG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9" name="Explosion 2 8"/>
          <p:cNvSpPr/>
          <p:nvPr/>
        </p:nvSpPr>
        <p:spPr>
          <a:xfrm>
            <a:off x="683568" y="5301208"/>
            <a:ext cx="2088232" cy="1296144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people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3707904" y="5085184"/>
            <a:ext cx="1490464" cy="1418456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ideas</a:t>
            </a:r>
          </a:p>
        </p:txBody>
      </p:sp>
      <p:sp>
        <p:nvSpPr>
          <p:cNvPr id="12" name="Explosion 1 11"/>
          <p:cNvSpPr/>
          <p:nvPr/>
        </p:nvSpPr>
        <p:spPr>
          <a:xfrm>
            <a:off x="6300192" y="5373216"/>
            <a:ext cx="1418456" cy="127444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cash</a:t>
            </a:r>
          </a:p>
        </p:txBody>
      </p:sp>
      <p:sp>
        <p:nvSpPr>
          <p:cNvPr id="13" name="Multiply 12"/>
          <p:cNvSpPr/>
          <p:nvPr/>
        </p:nvSpPr>
        <p:spPr>
          <a:xfrm>
            <a:off x="2699792" y="5517232"/>
            <a:ext cx="770384" cy="77038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Multiply 13"/>
          <p:cNvSpPr/>
          <p:nvPr/>
        </p:nvSpPr>
        <p:spPr>
          <a:xfrm>
            <a:off x="5436096" y="5661248"/>
            <a:ext cx="792088" cy="7200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611560" y="1268760"/>
            <a:ext cx="7128792" cy="47525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Explosion 1 1"/>
          <p:cNvSpPr/>
          <p:nvPr/>
        </p:nvSpPr>
        <p:spPr>
          <a:xfrm>
            <a:off x="6795453" y="1745386"/>
            <a:ext cx="2627784" cy="218993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do</a:t>
            </a:r>
          </a:p>
        </p:txBody>
      </p:sp>
      <p:sp>
        <p:nvSpPr>
          <p:cNvPr id="7" name="Oval 6"/>
          <p:cNvSpPr/>
          <p:nvPr/>
        </p:nvSpPr>
        <p:spPr>
          <a:xfrm>
            <a:off x="2123728" y="2204864"/>
            <a:ext cx="1994520" cy="1202432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Cheviot Centre</a:t>
            </a:r>
          </a:p>
        </p:txBody>
      </p:sp>
      <p:sp>
        <p:nvSpPr>
          <p:cNvPr id="8" name="Oval 7"/>
          <p:cNvSpPr/>
          <p:nvPr/>
        </p:nvSpPr>
        <p:spPr>
          <a:xfrm>
            <a:off x="4555175" y="2060848"/>
            <a:ext cx="2160240" cy="108012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Town Centre Commercial properties</a:t>
            </a:r>
          </a:p>
        </p:txBody>
      </p:sp>
      <p:sp>
        <p:nvSpPr>
          <p:cNvPr id="9" name="Oval 8"/>
          <p:cNvSpPr/>
          <p:nvPr/>
        </p:nvSpPr>
        <p:spPr>
          <a:xfrm>
            <a:off x="1547664" y="3789040"/>
            <a:ext cx="1872208" cy="1368152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Town Centre residential properties</a:t>
            </a:r>
          </a:p>
        </p:txBody>
      </p:sp>
      <p:sp>
        <p:nvSpPr>
          <p:cNvPr id="10" name="Oval 9"/>
          <p:cNvSpPr/>
          <p:nvPr/>
        </p:nvSpPr>
        <p:spPr>
          <a:xfrm>
            <a:off x="5076056" y="4581128"/>
            <a:ext cx="1800200" cy="108012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Youth Hostel</a:t>
            </a:r>
          </a:p>
        </p:txBody>
      </p:sp>
      <p:sp>
        <p:nvSpPr>
          <p:cNvPr id="11" name="Oval 10"/>
          <p:cNvSpPr/>
          <p:nvPr/>
        </p:nvSpPr>
        <p:spPr>
          <a:xfrm>
            <a:off x="3491880" y="3501008"/>
            <a:ext cx="216024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Core Management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347864" y="3140968"/>
            <a:ext cx="720080" cy="50405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275856" y="4077072"/>
            <a:ext cx="576064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076056" y="4437112"/>
            <a:ext cx="504056" cy="43204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32040" y="3068960"/>
            <a:ext cx="288032" cy="50405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51920" y="2924944"/>
            <a:ext cx="504056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1" idx="7"/>
          </p:cNvCxnSpPr>
          <p:nvPr/>
        </p:nvCxnSpPr>
        <p:spPr>
          <a:xfrm flipH="1">
            <a:off x="5335760" y="3212976"/>
            <a:ext cx="388368" cy="4462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203848" y="4005064"/>
            <a:ext cx="432048" cy="14401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436096" y="4365104"/>
            <a:ext cx="36004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rved Down Arrow 29"/>
          <p:cNvSpPr/>
          <p:nvPr/>
        </p:nvSpPr>
        <p:spPr>
          <a:xfrm rot="209893">
            <a:off x="4374968" y="1425054"/>
            <a:ext cx="3384376" cy="725866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6336" y="2321623"/>
            <a:ext cx="140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Benefits for Glendale</a:t>
            </a:r>
          </a:p>
        </p:txBody>
      </p:sp>
      <p:sp>
        <p:nvSpPr>
          <p:cNvPr id="32" name="Curved Up Arrow 31"/>
          <p:cNvSpPr/>
          <p:nvPr/>
        </p:nvSpPr>
        <p:spPr>
          <a:xfrm rot="20490885">
            <a:off x="1130219" y="5550178"/>
            <a:ext cx="1655136" cy="1003350"/>
          </a:xfrm>
          <a:prstGeom prst="curved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Curved Up Arrow 32"/>
          <p:cNvSpPr/>
          <p:nvPr/>
        </p:nvSpPr>
        <p:spPr>
          <a:xfrm rot="19632246">
            <a:off x="2643633" y="5931128"/>
            <a:ext cx="1241300" cy="504056"/>
          </a:xfrm>
          <a:prstGeom prst="curvedUpArrow">
            <a:avLst/>
          </a:prstGeom>
          <a:solidFill>
            <a:schemeClr val="accent6">
              <a:lumMod val="5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528" y="5301208"/>
            <a:ext cx="1750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Public funds</a:t>
            </a:r>
          </a:p>
          <a:p>
            <a:r>
              <a:rPr lang="en-GB" dirty="0"/>
              <a:t>(national + EU)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47865" y="63813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Donations</a:t>
            </a:r>
          </a:p>
        </p:txBody>
      </p:sp>
      <p:sp>
        <p:nvSpPr>
          <p:cNvPr id="39" name="Curved Down Arrow 38"/>
          <p:cNvSpPr/>
          <p:nvPr/>
        </p:nvSpPr>
        <p:spPr>
          <a:xfrm rot="11183657">
            <a:off x="4751950" y="5903215"/>
            <a:ext cx="1789617" cy="547805"/>
          </a:xfrm>
          <a:prstGeom prst="curved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4249" y="5805264"/>
            <a:ext cx="233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Borrowing – none until 2013</a:t>
            </a:r>
          </a:p>
        </p:txBody>
      </p:sp>
      <p:sp>
        <p:nvSpPr>
          <p:cNvPr id="26" name="Block Arc 25"/>
          <p:cNvSpPr/>
          <p:nvPr/>
        </p:nvSpPr>
        <p:spPr>
          <a:xfrm>
            <a:off x="3779912" y="4725144"/>
            <a:ext cx="986408" cy="936104"/>
          </a:xfrm>
          <a:prstGeom prst="blockArc">
            <a:avLst>
              <a:gd name="adj1" fmla="val 11588836"/>
              <a:gd name="adj2" fmla="val 0"/>
              <a:gd name="adj3" fmla="val 2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Arms length Groups</a:t>
            </a:r>
          </a:p>
        </p:txBody>
      </p:sp>
      <p:cxnSp>
        <p:nvCxnSpPr>
          <p:cNvPr id="34" name="Curved Connector 33"/>
          <p:cNvCxnSpPr/>
          <p:nvPr/>
        </p:nvCxnSpPr>
        <p:spPr>
          <a:xfrm rot="5400000">
            <a:off x="4211960" y="4581128"/>
            <a:ext cx="216024" cy="7200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rved Down Arrow 27"/>
          <p:cNvSpPr/>
          <p:nvPr/>
        </p:nvSpPr>
        <p:spPr>
          <a:xfrm>
            <a:off x="179512" y="2564904"/>
            <a:ext cx="1656184" cy="731520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" y="1844824"/>
            <a:ext cx="2123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People, ideas and enthusiasm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/>
              <a:t>Accountability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1628800"/>
            <a:ext cx="7056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To whom  and…… does it matter?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704</TotalTime>
  <Words>338</Words>
  <Application>Microsoft Office PowerPoint</Application>
  <PresentationFormat>On-screen Show (4:3)</PresentationFormat>
  <Paragraphs>82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Franklin Gothic Book</vt:lpstr>
      <vt:lpstr>Franklin Gothic Medium</vt:lpstr>
      <vt:lpstr>Tunga</vt:lpstr>
      <vt:lpstr>Wingdings</vt:lpstr>
      <vt:lpstr>Angles</vt:lpstr>
      <vt:lpstr>The story of the glendale gateway trust</vt:lpstr>
      <vt:lpstr>GGT – what IS it and what is it all about??</vt:lpstr>
      <vt:lpstr>Growth</vt:lpstr>
      <vt:lpstr>Reality check</vt:lpstr>
      <vt:lpstr>What do we do</vt:lpstr>
      <vt:lpstr>Accountability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the Glendale Gateway Trust</dc:title>
  <dc:creator>Patsy Healey</dc:creator>
  <cp:lastModifiedBy>CHAPMAN, ANTHONY D.</cp:lastModifiedBy>
  <cp:revision>28</cp:revision>
  <dcterms:created xsi:type="dcterms:W3CDTF">2013-11-04T09:21:23Z</dcterms:created>
  <dcterms:modified xsi:type="dcterms:W3CDTF">2018-10-25T10:07:54Z</dcterms:modified>
</cp:coreProperties>
</file>