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9" r:id="rId4"/>
    <p:sldId id="257" r:id="rId5"/>
    <p:sldId id="258" r:id="rId6"/>
    <p:sldId id="268" r:id="rId7"/>
    <p:sldId id="262" r:id="rId8"/>
    <p:sldId id="260" r:id="rId9"/>
    <p:sldId id="261" r:id="rId10"/>
    <p:sldId id="266" r:id="rId11"/>
    <p:sldId id="263" r:id="rId12"/>
    <p:sldId id="264" r:id="rId13"/>
    <p:sldId id="267" r:id="rId14"/>
    <p:sldId id="259" r:id="rId15"/>
    <p:sldId id="265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</a:rPr>
              <a:t>Ethos and practice of community businesses </a:t>
            </a:r>
          </a:p>
          <a:p>
            <a:pPr>
              <a:defRPr sz="2400"/>
            </a:pPr>
            <a:r>
              <a:rPr lang="en-GB" sz="2000" dirty="0"/>
              <a:t>(percentage of TSOs which agree or strongly agree, 2016)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020447162239633E-2"/>
          <c:y val="0.16147723074589401"/>
          <c:w val="0.95795910567552078"/>
          <c:h val="0.5304555441109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Community businesses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Sheet1!$A$5:$A$8</c:f>
              <c:strCache>
                <c:ptCount val="4"/>
                <c:pt idx="0">
                  <c:v>We devote most of our time to help the local area where we are based</c:v>
                </c:pt>
                <c:pt idx="1">
                  <c:v>We strive to get bigger as an organisation so that we can achieve more</c:v>
                </c:pt>
                <c:pt idx="2">
                  <c:v>We prefer to work with other organisations so we can achieve more collectively</c:v>
                </c:pt>
                <c:pt idx="3">
                  <c:v>We want to influence local decision makers so that more is achieved in our area</c:v>
                </c:pt>
              </c:strCache>
            </c:strRef>
          </c:cat>
          <c:val>
            <c:numRef>
              <c:f>Sheet1!$B$5:$B$8</c:f>
              <c:numCache>
                <c:formatCode>0.0</c:formatCode>
                <c:ptCount val="4"/>
                <c:pt idx="0">
                  <c:v>92.7</c:v>
                </c:pt>
                <c:pt idx="1">
                  <c:v>70.099999999999994</c:v>
                </c:pt>
                <c:pt idx="2">
                  <c:v>86.5</c:v>
                </c:pt>
                <c:pt idx="3">
                  <c:v>89.9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1-458A-89D3-AFD6E9DC6207}"/>
            </c:ext>
          </c:extLst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General TSOs which earn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Sheet1!$A$5:$A$8</c:f>
              <c:strCache>
                <c:ptCount val="4"/>
                <c:pt idx="0">
                  <c:v>We devote most of our time to help the local area where we are based</c:v>
                </c:pt>
                <c:pt idx="1">
                  <c:v>We strive to get bigger as an organisation so that we can achieve more</c:v>
                </c:pt>
                <c:pt idx="2">
                  <c:v>We prefer to work with other organisations so we can achieve more collectively</c:v>
                </c:pt>
                <c:pt idx="3">
                  <c:v>We want to influence local decision makers so that more is achieved in our area</c:v>
                </c:pt>
              </c:strCache>
            </c:strRef>
          </c:cat>
          <c:val>
            <c:numRef>
              <c:f>Sheet1!$C$5:$C$8</c:f>
              <c:numCache>
                <c:formatCode>0.0</c:formatCode>
                <c:ptCount val="4"/>
                <c:pt idx="0">
                  <c:v>94.1</c:v>
                </c:pt>
                <c:pt idx="1">
                  <c:v>65</c:v>
                </c:pt>
                <c:pt idx="2">
                  <c:v>77.400000000000006</c:v>
                </c:pt>
                <c:pt idx="3">
                  <c:v>75.599999999999994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21-458A-89D3-AFD6E9DC6207}"/>
            </c:ext>
          </c:extLst>
        </c:ser>
        <c:ser>
          <c:idx val="2"/>
          <c:order val="2"/>
          <c:tx>
            <c:strRef>
              <c:f>Sheet1!$D$4</c:f>
              <c:strCache>
                <c:ptCount val="1"/>
                <c:pt idx="0">
                  <c:v>General TSOs which do not earn income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Sheet1!$A$5:$A$8</c:f>
              <c:strCache>
                <c:ptCount val="4"/>
                <c:pt idx="0">
                  <c:v>We devote most of our time to help the local area where we are based</c:v>
                </c:pt>
                <c:pt idx="1">
                  <c:v>We strive to get bigger as an organisation so that we can achieve more</c:v>
                </c:pt>
                <c:pt idx="2">
                  <c:v>We prefer to work with other organisations so we can achieve more collectively</c:v>
                </c:pt>
                <c:pt idx="3">
                  <c:v>We want to influence local decision makers so that more is achieved in our area</c:v>
                </c:pt>
              </c:strCache>
            </c:strRef>
          </c:cat>
          <c:val>
            <c:numRef>
              <c:f>Sheet1!$D$5:$D$8</c:f>
              <c:numCache>
                <c:formatCode>0.0</c:formatCode>
                <c:ptCount val="4"/>
                <c:pt idx="0">
                  <c:v>93.9</c:v>
                </c:pt>
                <c:pt idx="1">
                  <c:v>58</c:v>
                </c:pt>
                <c:pt idx="2">
                  <c:v>66.5</c:v>
                </c:pt>
                <c:pt idx="3">
                  <c:v>67.5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21-458A-89D3-AFD6E9DC62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2992224"/>
        <c:axId val="542987632"/>
      </c:barChart>
      <c:catAx>
        <c:axId val="54299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2987632"/>
        <c:crosses val="autoZero"/>
        <c:auto val="1"/>
        <c:lblAlgn val="ctr"/>
        <c:lblOffset val="100"/>
        <c:noMultiLvlLbl val="0"/>
      </c:catAx>
      <c:valAx>
        <c:axId val="54298763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54299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1252108028E-2"/>
          <c:y val="0.86617986524144241"/>
          <c:w val="0.69115670323962919"/>
          <c:h val="0.122168216993572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Relative levels of reliance on grants and contracts by TSOs which earn income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6573028376198165E-2"/>
          <c:y val="0.19062904166354458"/>
          <c:w val="0.95824238398025985"/>
          <c:h val="0.472902427145060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Sheet7!$H$747</c:f>
              <c:strCache>
                <c:ptCount val="1"/>
                <c:pt idx="0">
                  <c:v> Community Businesses (n=594) 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Sheet7!$I$746:$L$746</c:f>
              <c:strCache>
                <c:ptCount val="4"/>
                <c:pt idx="0">
                  <c:v> Both grants and contracts are important/very important </c:v>
                </c:pt>
                <c:pt idx="1">
                  <c:v> Grants only are important/very important </c:v>
                </c:pt>
                <c:pt idx="2">
                  <c:v> Contracts only are important/ very important </c:v>
                </c:pt>
                <c:pt idx="3">
                  <c:v> Other sources of self-generated income are of importance </c:v>
                </c:pt>
              </c:strCache>
            </c:strRef>
          </c:cat>
          <c:val>
            <c:numRef>
              <c:f>Sheet7!$I$747:$L$747</c:f>
              <c:numCache>
                <c:formatCode>0.0</c:formatCode>
                <c:ptCount val="4"/>
                <c:pt idx="0">
                  <c:v>46.5</c:v>
                </c:pt>
                <c:pt idx="1">
                  <c:v>30.1</c:v>
                </c:pt>
                <c:pt idx="2">
                  <c:v>8.4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7F-4642-8B30-CFA9534493A5}"/>
            </c:ext>
          </c:extLst>
        </c:ser>
        <c:ser>
          <c:idx val="1"/>
          <c:order val="1"/>
          <c:tx>
            <c:strRef>
              <c:f>Sheet7!$H$748</c:f>
              <c:strCache>
                <c:ptCount val="1"/>
                <c:pt idx="0">
                  <c:v> General TSOs which earn income (n=1,007) 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Sheet7!$I$746:$L$746</c:f>
              <c:strCache>
                <c:ptCount val="4"/>
                <c:pt idx="0">
                  <c:v> Both grants and contracts are important/very important </c:v>
                </c:pt>
                <c:pt idx="1">
                  <c:v> Grants only are important/very important </c:v>
                </c:pt>
                <c:pt idx="2">
                  <c:v> Contracts only are important/ very important </c:v>
                </c:pt>
                <c:pt idx="3">
                  <c:v> Other sources of self-generated income are of importance </c:v>
                </c:pt>
              </c:strCache>
            </c:strRef>
          </c:cat>
          <c:val>
            <c:numRef>
              <c:f>Sheet7!$I$748:$L$748</c:f>
              <c:numCache>
                <c:formatCode>0.0</c:formatCode>
                <c:ptCount val="4"/>
                <c:pt idx="0">
                  <c:v>25.6</c:v>
                </c:pt>
                <c:pt idx="1">
                  <c:v>42</c:v>
                </c:pt>
                <c:pt idx="2">
                  <c:v>4.5999999999999996</c:v>
                </c:pt>
                <c:pt idx="3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7F-4642-8B30-CFA9534493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2400640"/>
        <c:axId val="412556288"/>
      </c:barChart>
      <c:catAx>
        <c:axId val="41240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12556288"/>
        <c:crosses val="autoZero"/>
        <c:auto val="1"/>
        <c:lblAlgn val="ctr"/>
        <c:lblOffset val="100"/>
        <c:noMultiLvlLbl val="0"/>
      </c:catAx>
      <c:valAx>
        <c:axId val="41255628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one"/>
        <c:crossAx val="4124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970317216515E-2"/>
          <c:y val="0.90960767480817895"/>
          <c:w val="0.89999997455761416"/>
          <c:h val="7.8685803091996687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600" b="1">
                <a:solidFill>
                  <a:schemeClr val="accent1">
                    <a:lumMod val="75000"/>
                  </a:schemeClr>
                </a:solidFill>
              </a:rPr>
              <a:t>Sectors upon which TSOs are mainly reliant upon for funding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8.4173913043478266E-2"/>
          <c:w val="1"/>
          <c:h val="0.611242278925660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Sheet1!$A$109</c:f>
              <c:strCache>
                <c:ptCount val="1"/>
                <c:pt idx="0">
                  <c:v>Community businesses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Sheet1!$B$108:$D$108</c:f>
              <c:strCache>
                <c:ptCount val="3"/>
                <c:pt idx="0">
                  <c:v>Funding comes mainly from the public sector</c:v>
                </c:pt>
                <c:pt idx="1">
                  <c:v>Funding comes mainly from the private sector</c:v>
                </c:pt>
                <c:pt idx="2">
                  <c:v>Funding comes mainly from the community sector</c:v>
                </c:pt>
              </c:strCache>
            </c:strRef>
          </c:cat>
          <c:val>
            <c:numRef>
              <c:f>Sheet1!$B$109:$D$109</c:f>
              <c:numCache>
                <c:formatCode>0.0</c:formatCode>
                <c:ptCount val="3"/>
                <c:pt idx="0">
                  <c:v>48.9</c:v>
                </c:pt>
                <c:pt idx="1">
                  <c:v>12.6</c:v>
                </c:pt>
                <c:pt idx="2">
                  <c:v>38.5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96-476F-93DF-73D515655C54}"/>
            </c:ext>
          </c:extLst>
        </c:ser>
        <c:ser>
          <c:idx val="1"/>
          <c:order val="1"/>
          <c:tx>
            <c:strRef>
              <c:f>Sheet1!$A$110</c:f>
              <c:strCache>
                <c:ptCount val="1"/>
                <c:pt idx="0">
                  <c:v>General TSOs which earn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Sheet1!$B$108:$D$108</c:f>
              <c:strCache>
                <c:ptCount val="3"/>
                <c:pt idx="0">
                  <c:v>Funding comes mainly from the public sector</c:v>
                </c:pt>
                <c:pt idx="1">
                  <c:v>Funding comes mainly from the private sector</c:v>
                </c:pt>
                <c:pt idx="2">
                  <c:v>Funding comes mainly from the community sector</c:v>
                </c:pt>
              </c:strCache>
            </c:strRef>
          </c:cat>
          <c:val>
            <c:numRef>
              <c:f>Sheet1!$B$110:$D$110</c:f>
              <c:numCache>
                <c:formatCode>0.0</c:formatCode>
                <c:ptCount val="3"/>
                <c:pt idx="0">
                  <c:v>27.4</c:v>
                </c:pt>
                <c:pt idx="1">
                  <c:v>11</c:v>
                </c:pt>
                <c:pt idx="2">
                  <c:v>61.6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96-476F-93DF-73D515655C54}"/>
            </c:ext>
          </c:extLst>
        </c:ser>
        <c:ser>
          <c:idx val="2"/>
          <c:order val="2"/>
          <c:tx>
            <c:strRef>
              <c:f>Sheet1!$A$111</c:f>
              <c:strCache>
                <c:ptCount val="1"/>
                <c:pt idx="0">
                  <c:v>General TSOs which do not earn income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Sheet1!$B$108:$D$108</c:f>
              <c:strCache>
                <c:ptCount val="3"/>
                <c:pt idx="0">
                  <c:v>Funding comes mainly from the public sector</c:v>
                </c:pt>
                <c:pt idx="1">
                  <c:v>Funding comes mainly from the private sector</c:v>
                </c:pt>
                <c:pt idx="2">
                  <c:v>Funding comes mainly from the community sector</c:v>
                </c:pt>
              </c:strCache>
            </c:strRef>
          </c:cat>
          <c:val>
            <c:numRef>
              <c:f>Sheet1!$B$111:$D$111</c:f>
              <c:numCache>
                <c:formatCode>0.0</c:formatCode>
                <c:ptCount val="3"/>
                <c:pt idx="0">
                  <c:v>22.3</c:v>
                </c:pt>
                <c:pt idx="1">
                  <c:v>10.3</c:v>
                </c:pt>
                <c:pt idx="2">
                  <c:v>67.5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96-476F-93DF-73D515655C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0098664"/>
        <c:axId val="600100960"/>
      </c:barChart>
      <c:catAx>
        <c:axId val="60009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00100960"/>
        <c:crosses val="autoZero"/>
        <c:auto val="1"/>
        <c:lblAlgn val="ctr"/>
        <c:lblOffset val="100"/>
        <c:noMultiLvlLbl val="0"/>
      </c:catAx>
      <c:valAx>
        <c:axId val="60010096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60009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64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</a:rPr>
              <a:t>Extent to which TSOs apply for public sector grants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4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0622009569377991E-2"/>
          <c:y val="0.14569789674952199"/>
          <c:w val="0.95789473684210524"/>
          <c:h val="0.463876396915834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Sheet1!$A$132</c:f>
              <c:strCache>
                <c:ptCount val="1"/>
                <c:pt idx="0">
                  <c:v>Community businesses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Sheet1!$B$131:$D$131</c:f>
              <c:strCache>
                <c:ptCount val="3"/>
                <c:pt idx="0">
                  <c:v>In the last two years we made an application and were successful</c:v>
                </c:pt>
                <c:pt idx="1">
                  <c:v>In the last two years we made an application but were unsuccessful</c:v>
                </c:pt>
                <c:pt idx="2">
                  <c:v>In the last two years we did not make an application</c:v>
                </c:pt>
              </c:strCache>
            </c:strRef>
          </c:cat>
          <c:val>
            <c:numRef>
              <c:f>Sheet1!$B$132:$D$132</c:f>
              <c:numCache>
                <c:formatCode>0.0</c:formatCode>
                <c:ptCount val="3"/>
                <c:pt idx="0">
                  <c:v>60.7</c:v>
                </c:pt>
                <c:pt idx="1">
                  <c:v>9.1999999999999993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A-488E-9559-1820F42C0E0C}"/>
            </c:ext>
          </c:extLst>
        </c:ser>
        <c:ser>
          <c:idx val="1"/>
          <c:order val="1"/>
          <c:tx>
            <c:strRef>
              <c:f>Sheet1!$A$133</c:f>
              <c:strCache>
                <c:ptCount val="1"/>
                <c:pt idx="0">
                  <c:v>General TSOs which earn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Sheet1!$B$131:$D$131</c:f>
              <c:strCache>
                <c:ptCount val="3"/>
                <c:pt idx="0">
                  <c:v>In the last two years we made an application and were successful</c:v>
                </c:pt>
                <c:pt idx="1">
                  <c:v>In the last two years we made an application but were unsuccessful</c:v>
                </c:pt>
                <c:pt idx="2">
                  <c:v>In the last two years we did not make an application</c:v>
                </c:pt>
              </c:strCache>
            </c:strRef>
          </c:cat>
          <c:val>
            <c:numRef>
              <c:f>Sheet1!$B$133:$D$133</c:f>
              <c:numCache>
                <c:formatCode>0.0</c:formatCode>
                <c:ptCount val="3"/>
                <c:pt idx="0">
                  <c:v>49.1</c:v>
                </c:pt>
                <c:pt idx="1">
                  <c:v>8.6</c:v>
                </c:pt>
                <c:pt idx="2">
                  <c:v>42.3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4A-488E-9559-1820F42C0E0C}"/>
            </c:ext>
          </c:extLst>
        </c:ser>
        <c:ser>
          <c:idx val="2"/>
          <c:order val="2"/>
          <c:tx>
            <c:strRef>
              <c:f>Sheet1!$A$134</c:f>
              <c:strCache>
                <c:ptCount val="1"/>
                <c:pt idx="0">
                  <c:v>General TSOs which do not earn income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Sheet1!$B$131:$D$131</c:f>
              <c:strCache>
                <c:ptCount val="3"/>
                <c:pt idx="0">
                  <c:v>In the last two years we made an application and were successful</c:v>
                </c:pt>
                <c:pt idx="1">
                  <c:v>In the last two years we made an application but were unsuccessful</c:v>
                </c:pt>
                <c:pt idx="2">
                  <c:v>In the last two years we did not make an application</c:v>
                </c:pt>
              </c:strCache>
            </c:strRef>
          </c:cat>
          <c:val>
            <c:numRef>
              <c:f>Sheet1!$B$134:$D$134</c:f>
              <c:numCache>
                <c:formatCode>0.0</c:formatCode>
                <c:ptCount val="3"/>
                <c:pt idx="0">
                  <c:v>34.299999999999997</c:v>
                </c:pt>
                <c:pt idx="1">
                  <c:v>6.4</c:v>
                </c:pt>
                <c:pt idx="2">
                  <c:v>59.3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4A-488E-9559-1820F42C0E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037408"/>
        <c:axId val="544034456"/>
      </c:barChart>
      <c:catAx>
        <c:axId val="54403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4034456"/>
        <c:crosses val="autoZero"/>
        <c:auto val="1"/>
        <c:lblAlgn val="ctr"/>
        <c:lblOffset val="100"/>
        <c:noMultiLvlLbl val="0"/>
      </c:catAx>
      <c:valAx>
        <c:axId val="54403445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54403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64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</a:rPr>
              <a:t>Community organisations' interactions with other TSOs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4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9309383202099734E-3"/>
          <c:y val="0.10670317674258568"/>
          <c:w val="0.98307291666666663"/>
          <c:h val="0.543450250004877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Sheet1!$C$92</c:f>
              <c:strCache>
                <c:ptCount val="1"/>
                <c:pt idx="0">
                  <c:v>Community businesses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Sheet1!$B$93:$B$98</c:f>
              <c:strCache>
                <c:ptCount val="6"/>
                <c:pt idx="0">
                  <c:v>Bid successfully in partnership with other TSOs</c:v>
                </c:pt>
                <c:pt idx="1">
                  <c:v>Have formal working relationships with other TSOs</c:v>
                </c:pt>
                <c:pt idx="2">
                  <c:v>Plan to work more formally with other TSOs</c:v>
                </c:pt>
                <c:pt idx="3">
                  <c:v>Work closely, but informally with other TSOs</c:v>
                </c:pt>
                <c:pt idx="4">
                  <c:v>Independent, but with informal connections with other TSOs</c:v>
                </c:pt>
                <c:pt idx="5">
                  <c:v>Rugged independents</c:v>
                </c:pt>
              </c:strCache>
            </c:strRef>
          </c:cat>
          <c:val>
            <c:numRef>
              <c:f>Sheet1!$C$93:$C$98</c:f>
              <c:numCache>
                <c:formatCode>0.0</c:formatCode>
                <c:ptCount val="6"/>
                <c:pt idx="0">
                  <c:v>28.9</c:v>
                </c:pt>
                <c:pt idx="1">
                  <c:v>22.5</c:v>
                </c:pt>
                <c:pt idx="2">
                  <c:v>26.2</c:v>
                </c:pt>
                <c:pt idx="3">
                  <c:v>12.8</c:v>
                </c:pt>
                <c:pt idx="4">
                  <c:v>6.6</c:v>
                </c:pt>
                <c:pt idx="5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2-4B59-B3E0-AC6B3D5516F1}"/>
            </c:ext>
          </c:extLst>
        </c:ser>
        <c:ser>
          <c:idx val="1"/>
          <c:order val="1"/>
          <c:tx>
            <c:strRef>
              <c:f>Sheet1!$D$92</c:f>
              <c:strCache>
                <c:ptCount val="1"/>
                <c:pt idx="0">
                  <c:v>General TSOs which earn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Sheet1!$B$93:$B$98</c:f>
              <c:strCache>
                <c:ptCount val="6"/>
                <c:pt idx="0">
                  <c:v>Bid successfully in partnership with other TSOs</c:v>
                </c:pt>
                <c:pt idx="1">
                  <c:v>Have formal working relationships with other TSOs</c:v>
                </c:pt>
                <c:pt idx="2">
                  <c:v>Plan to work more formally with other TSOs</c:v>
                </c:pt>
                <c:pt idx="3">
                  <c:v>Work closely, but informally with other TSOs</c:v>
                </c:pt>
                <c:pt idx="4">
                  <c:v>Independent, but with informal connections with other TSOs</c:v>
                </c:pt>
                <c:pt idx="5">
                  <c:v>Rugged independents</c:v>
                </c:pt>
              </c:strCache>
            </c:strRef>
          </c:cat>
          <c:val>
            <c:numRef>
              <c:f>Sheet1!$D$93:$D$98</c:f>
              <c:numCache>
                <c:formatCode>0.0</c:formatCode>
                <c:ptCount val="6"/>
                <c:pt idx="0">
                  <c:v>14.3</c:v>
                </c:pt>
                <c:pt idx="1">
                  <c:v>19.5</c:v>
                </c:pt>
                <c:pt idx="2">
                  <c:v>24.3</c:v>
                </c:pt>
                <c:pt idx="3">
                  <c:v>20.100000000000001</c:v>
                </c:pt>
                <c:pt idx="4">
                  <c:v>13</c:v>
                </c:pt>
                <c:pt idx="5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72-4B59-B3E0-AC6B3D5516F1}"/>
            </c:ext>
          </c:extLst>
        </c:ser>
        <c:ser>
          <c:idx val="2"/>
          <c:order val="2"/>
          <c:tx>
            <c:strRef>
              <c:f>Sheet1!$E$92</c:f>
              <c:strCache>
                <c:ptCount val="1"/>
                <c:pt idx="0">
                  <c:v>General TSOs which do not earn income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Sheet1!$B$93:$B$98</c:f>
              <c:strCache>
                <c:ptCount val="6"/>
                <c:pt idx="0">
                  <c:v>Bid successfully in partnership with other TSOs</c:v>
                </c:pt>
                <c:pt idx="1">
                  <c:v>Have formal working relationships with other TSOs</c:v>
                </c:pt>
                <c:pt idx="2">
                  <c:v>Plan to work more formally with other TSOs</c:v>
                </c:pt>
                <c:pt idx="3">
                  <c:v>Work closely, but informally with other TSOs</c:v>
                </c:pt>
                <c:pt idx="4">
                  <c:v>Independent, but with informal connections with other TSOs</c:v>
                </c:pt>
                <c:pt idx="5">
                  <c:v>Rugged independents</c:v>
                </c:pt>
              </c:strCache>
            </c:strRef>
          </c:cat>
          <c:val>
            <c:numRef>
              <c:f>Sheet1!$E$93:$E$98</c:f>
              <c:numCache>
                <c:formatCode>0.0</c:formatCode>
                <c:ptCount val="6"/>
                <c:pt idx="0">
                  <c:v>8.5</c:v>
                </c:pt>
                <c:pt idx="1">
                  <c:v>15.4</c:v>
                </c:pt>
                <c:pt idx="2">
                  <c:v>16.100000000000001</c:v>
                </c:pt>
                <c:pt idx="3">
                  <c:v>22.9</c:v>
                </c:pt>
                <c:pt idx="4">
                  <c:v>14.3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72-4B59-B3E0-AC6B3D5516F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7499320"/>
        <c:axId val="547500304"/>
      </c:barChart>
      <c:catAx>
        <c:axId val="54749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7500304"/>
        <c:crosses val="autoZero"/>
        <c:auto val="1"/>
        <c:lblAlgn val="ctr"/>
        <c:lblOffset val="100"/>
        <c:noMultiLvlLbl val="0"/>
      </c:catAx>
      <c:valAx>
        <c:axId val="54750030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54749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200" b="1">
                <a:solidFill>
                  <a:schemeClr val="accent1">
                    <a:lumMod val="75000"/>
                  </a:schemeClr>
                </a:solidFill>
              </a:rPr>
              <a:t>Community businesses relationships with private sector businesses</a:t>
            </a:r>
          </a:p>
        </c:rich>
      </c:tx>
      <c:layout>
        <c:manualLayout>
          <c:xMode val="edge"/>
          <c:yMode val="edge"/>
          <c:x val="0.14284692075087571"/>
          <c:y val="0.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0538792771007137E-3"/>
          <c:y val="0.10900236152526487"/>
          <c:w val="0.99429657794676807"/>
          <c:h val="0.545952343316791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Sheet1!$B$150</c:f>
              <c:strCache>
                <c:ptCount val="1"/>
                <c:pt idx="0">
                  <c:v>Money from business is of great importance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Sheet1!$A$151:$A$153</c:f>
              <c:strCache>
                <c:ptCount val="3"/>
                <c:pt idx="0">
                  <c:v>Community businesses</c:v>
                </c:pt>
                <c:pt idx="1">
                  <c:v>General TSOs which earn income</c:v>
                </c:pt>
                <c:pt idx="2">
                  <c:v>General TSOs which do not earn income</c:v>
                </c:pt>
              </c:strCache>
            </c:strRef>
          </c:cat>
          <c:val>
            <c:numRef>
              <c:f>Sheet1!$B$151:$B$153</c:f>
              <c:numCache>
                <c:formatCode>0.0</c:formatCode>
                <c:ptCount val="3"/>
                <c:pt idx="0">
                  <c:v>17.3</c:v>
                </c:pt>
                <c:pt idx="1">
                  <c:v>17.7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E9-44DD-B7A0-C18BB323C5CC}"/>
            </c:ext>
          </c:extLst>
        </c:ser>
        <c:ser>
          <c:idx val="1"/>
          <c:order val="1"/>
          <c:tx>
            <c:strRef>
              <c:f>Sheet1!$C$150</c:f>
              <c:strCache>
                <c:ptCount val="1"/>
                <c:pt idx="0">
                  <c:v>Money from business is of some importance in addition to other relationships with the private sector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Sheet1!$A$151:$A$153</c:f>
              <c:strCache>
                <c:ptCount val="3"/>
                <c:pt idx="0">
                  <c:v>Community businesses</c:v>
                </c:pt>
                <c:pt idx="1">
                  <c:v>General TSOs which earn income</c:v>
                </c:pt>
                <c:pt idx="2">
                  <c:v>General TSOs which do not earn income</c:v>
                </c:pt>
              </c:strCache>
            </c:strRef>
          </c:cat>
          <c:val>
            <c:numRef>
              <c:f>Sheet1!$C$151:$C$153</c:f>
              <c:numCache>
                <c:formatCode>0.0</c:formatCode>
                <c:ptCount val="3"/>
                <c:pt idx="0">
                  <c:v>23.5</c:v>
                </c:pt>
                <c:pt idx="1">
                  <c:v>26</c:v>
                </c:pt>
                <c:pt idx="2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E9-44DD-B7A0-C18BB323C5CC}"/>
            </c:ext>
          </c:extLst>
        </c:ser>
        <c:ser>
          <c:idx val="2"/>
          <c:order val="2"/>
          <c:tx>
            <c:strRef>
              <c:f>Sheet1!$D$150</c:f>
              <c:strCache>
                <c:ptCount val="1"/>
                <c:pt idx="0">
                  <c:v>Money from business is of little or no importance but has other relationships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Sheet1!$A$151:$A$153</c:f>
              <c:strCache>
                <c:ptCount val="3"/>
                <c:pt idx="0">
                  <c:v>Community businesses</c:v>
                </c:pt>
                <c:pt idx="1">
                  <c:v>General TSOs which earn income</c:v>
                </c:pt>
                <c:pt idx="2">
                  <c:v>General TSOs which do not earn income</c:v>
                </c:pt>
              </c:strCache>
            </c:strRef>
          </c:cat>
          <c:val>
            <c:numRef>
              <c:f>Sheet1!$D$151:$D$153</c:f>
              <c:numCache>
                <c:formatCode>0.0</c:formatCode>
                <c:ptCount val="3"/>
                <c:pt idx="0">
                  <c:v>33.9</c:v>
                </c:pt>
                <c:pt idx="1">
                  <c:v>28.1</c:v>
                </c:pt>
                <c:pt idx="2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E9-44DD-B7A0-C18BB323C5CC}"/>
            </c:ext>
          </c:extLst>
        </c:ser>
        <c:ser>
          <c:idx val="3"/>
          <c:order val="3"/>
          <c:tx>
            <c:strRef>
              <c:f>Sheet1!$E$150</c:f>
              <c:strCache>
                <c:ptCount val="1"/>
                <c:pt idx="0">
                  <c:v>No relationship with business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Sheet1!$A$151:$A$153</c:f>
              <c:strCache>
                <c:ptCount val="3"/>
                <c:pt idx="0">
                  <c:v>Community businesses</c:v>
                </c:pt>
                <c:pt idx="1">
                  <c:v>General TSOs which earn income</c:v>
                </c:pt>
                <c:pt idx="2">
                  <c:v>General TSOs which do not earn income</c:v>
                </c:pt>
              </c:strCache>
            </c:strRef>
          </c:cat>
          <c:val>
            <c:numRef>
              <c:f>Sheet1!$E$151:$E$153</c:f>
              <c:numCache>
                <c:formatCode>0.0</c:formatCode>
                <c:ptCount val="3"/>
                <c:pt idx="0">
                  <c:v>25.3</c:v>
                </c:pt>
                <c:pt idx="1">
                  <c:v>28.2</c:v>
                </c:pt>
                <c:pt idx="2">
                  <c:v>46.2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E9-44DD-B7A0-C18BB323C5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046264"/>
        <c:axId val="544042000"/>
      </c:barChart>
      <c:catAx>
        <c:axId val="54404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4042000"/>
        <c:crosses val="autoZero"/>
        <c:auto val="1"/>
        <c:lblAlgn val="ctr"/>
        <c:lblOffset val="100"/>
        <c:noMultiLvlLbl val="0"/>
      </c:catAx>
      <c:valAx>
        <c:axId val="54404200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54404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54657046196221E-2"/>
          <c:y val="0.75933617362720085"/>
          <c:w val="0.970612998484086"/>
          <c:h val="0.240663826372799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</a:rPr>
              <a:t>How well are community businesses preparing for the future?</a:t>
            </a:r>
          </a:p>
          <a:p>
            <a:pPr>
              <a:defRPr/>
            </a:pPr>
            <a:r>
              <a:rPr lang="en-GB" sz="1800" dirty="0"/>
              <a:t>(percentage of TSOs which agree or strongly agree 2016)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3995352796904713E-2"/>
          <c:y val="0.23395758203115266"/>
          <c:w val="0.97631555680523818"/>
          <c:h val="0.518187111946643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Sheet1!$B$75</c:f>
              <c:strCache>
                <c:ptCount val="1"/>
                <c:pt idx="0">
                  <c:v>Community businesses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Sheet1!$A$76:$A$78</c:f>
              <c:strCache>
                <c:ptCount val="3"/>
                <c:pt idx="0">
                  <c:v>Working on or planning to change practices</c:v>
                </c:pt>
                <c:pt idx="1">
                  <c:v>Working on or planning to increase earned income</c:v>
                </c:pt>
                <c:pt idx="2">
                  <c:v>Working on or planning to increase borrowing</c:v>
                </c:pt>
              </c:strCache>
            </c:strRef>
          </c:cat>
          <c:val>
            <c:numRef>
              <c:f>Sheet1!$B$76:$B$78</c:f>
              <c:numCache>
                <c:formatCode>General</c:formatCode>
                <c:ptCount val="3"/>
                <c:pt idx="0">
                  <c:v>61.900000000000006</c:v>
                </c:pt>
                <c:pt idx="1">
                  <c:v>88.8</c:v>
                </c:pt>
                <c:pt idx="2">
                  <c:v>19.399999999999999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85-4071-8EDC-5AF6056C247B}"/>
            </c:ext>
          </c:extLst>
        </c:ser>
        <c:ser>
          <c:idx val="1"/>
          <c:order val="1"/>
          <c:tx>
            <c:strRef>
              <c:f>Sheet1!$C$75</c:f>
              <c:strCache>
                <c:ptCount val="1"/>
                <c:pt idx="0">
                  <c:v>General TSOs which earn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Sheet1!$A$76:$A$78</c:f>
              <c:strCache>
                <c:ptCount val="3"/>
                <c:pt idx="0">
                  <c:v>Working on or planning to change practices</c:v>
                </c:pt>
                <c:pt idx="1">
                  <c:v>Working on or planning to increase earned income</c:v>
                </c:pt>
                <c:pt idx="2">
                  <c:v>Working on or planning to increase borrowing</c:v>
                </c:pt>
              </c:strCache>
            </c:strRef>
          </c:cat>
          <c:val>
            <c:numRef>
              <c:f>Sheet1!$C$76:$C$78</c:f>
              <c:numCache>
                <c:formatCode>General</c:formatCode>
                <c:ptCount val="3"/>
                <c:pt idx="0">
                  <c:v>41.1</c:v>
                </c:pt>
                <c:pt idx="1">
                  <c:v>74.900000000000006</c:v>
                </c:pt>
                <c:pt idx="2">
                  <c:v>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85-4071-8EDC-5AF6056C247B}"/>
            </c:ext>
          </c:extLst>
        </c:ser>
        <c:ser>
          <c:idx val="2"/>
          <c:order val="2"/>
          <c:tx>
            <c:strRef>
              <c:f>Sheet1!$D$75</c:f>
              <c:strCache>
                <c:ptCount val="1"/>
                <c:pt idx="0">
                  <c:v>General TSOs which do not earn income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Sheet1!$A$76:$A$78</c:f>
              <c:strCache>
                <c:ptCount val="3"/>
                <c:pt idx="0">
                  <c:v>Working on or planning to change practices</c:v>
                </c:pt>
                <c:pt idx="1">
                  <c:v>Working on or planning to increase earned income</c:v>
                </c:pt>
                <c:pt idx="2">
                  <c:v>Working on or planning to increase borrowing</c:v>
                </c:pt>
              </c:strCache>
            </c:strRef>
          </c:cat>
          <c:val>
            <c:numRef>
              <c:f>Sheet1!$D$76:$D$78</c:f>
              <c:numCache>
                <c:formatCode>General</c:formatCode>
                <c:ptCount val="3"/>
                <c:pt idx="0">
                  <c:v>23.7</c:v>
                </c:pt>
                <c:pt idx="1">
                  <c:v>32.099999999999994</c:v>
                </c:pt>
                <c:pt idx="2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85-4071-8EDC-5AF6056C24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1216128"/>
        <c:axId val="331219408"/>
      </c:barChart>
      <c:catAx>
        <c:axId val="33121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1219408"/>
        <c:crosses val="autoZero"/>
        <c:auto val="1"/>
        <c:lblAlgn val="ctr"/>
        <c:lblOffset val="100"/>
        <c:noMultiLvlLbl val="0"/>
      </c:catAx>
      <c:valAx>
        <c:axId val="3312194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3121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200" b="1">
                <a:solidFill>
                  <a:schemeClr val="accent1">
                    <a:lumMod val="75000"/>
                  </a:schemeClr>
                </a:solidFill>
              </a:rPr>
              <a:t>Extent to which TSOs are planning to work with other sectors in future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297159040711697E-2"/>
          <c:y val="0.10634518649918795"/>
          <c:w val="0.95740561471442398"/>
          <c:h val="0.625974823495336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Sheet1!$G$178</c:f>
              <c:strCache>
                <c:ptCount val="1"/>
                <c:pt idx="0">
                  <c:v>Community businesses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Sheet1!$F$179:$F$181</c:f>
              <c:strCache>
                <c:ptCount val="3"/>
                <c:pt idx="0">
                  <c:v>Planning to work more closely with public sector</c:v>
                </c:pt>
                <c:pt idx="1">
                  <c:v>Planning to work more closely with business</c:v>
                </c:pt>
                <c:pt idx="2">
                  <c:v>Planning to work more closely with other TSOs</c:v>
                </c:pt>
              </c:strCache>
            </c:strRef>
          </c:cat>
          <c:val>
            <c:numRef>
              <c:f>Sheet1!$G$179:$G$181</c:f>
              <c:numCache>
                <c:formatCode>0.0</c:formatCode>
                <c:ptCount val="3"/>
                <c:pt idx="0">
                  <c:v>53.3</c:v>
                </c:pt>
                <c:pt idx="1">
                  <c:v>30.5</c:v>
                </c:pt>
                <c:pt idx="2">
                  <c:v>59.1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DA-4A09-974A-517B3B905CD2}"/>
            </c:ext>
          </c:extLst>
        </c:ser>
        <c:ser>
          <c:idx val="1"/>
          <c:order val="1"/>
          <c:tx>
            <c:strRef>
              <c:f>Sheet1!$H$178</c:f>
              <c:strCache>
                <c:ptCount val="1"/>
                <c:pt idx="0">
                  <c:v>General TSOs which earn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Sheet1!$F$179:$F$181</c:f>
              <c:strCache>
                <c:ptCount val="3"/>
                <c:pt idx="0">
                  <c:v>Planning to work more closely with public sector</c:v>
                </c:pt>
                <c:pt idx="1">
                  <c:v>Planning to work more closely with business</c:v>
                </c:pt>
                <c:pt idx="2">
                  <c:v>Planning to work more closely with other TSOs</c:v>
                </c:pt>
              </c:strCache>
            </c:strRef>
          </c:cat>
          <c:val>
            <c:numRef>
              <c:f>Sheet1!$H$179:$H$181</c:f>
              <c:numCache>
                <c:formatCode>0.0</c:formatCode>
                <c:ptCount val="3"/>
                <c:pt idx="0">
                  <c:v>37</c:v>
                </c:pt>
                <c:pt idx="1">
                  <c:v>23.5</c:v>
                </c:pt>
                <c:pt idx="2">
                  <c:v>43.599999999999994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DA-4A09-974A-517B3B905CD2}"/>
            </c:ext>
          </c:extLst>
        </c:ser>
        <c:ser>
          <c:idx val="2"/>
          <c:order val="2"/>
          <c:tx>
            <c:strRef>
              <c:f>Sheet1!$I$178</c:f>
              <c:strCache>
                <c:ptCount val="1"/>
                <c:pt idx="0">
                  <c:v>General TSOs which do not earn income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Sheet1!$F$179:$F$181</c:f>
              <c:strCache>
                <c:ptCount val="3"/>
                <c:pt idx="0">
                  <c:v>Planning to work more closely with public sector</c:v>
                </c:pt>
                <c:pt idx="1">
                  <c:v>Planning to work more closely with business</c:v>
                </c:pt>
                <c:pt idx="2">
                  <c:v>Planning to work more closely with other TSOs</c:v>
                </c:pt>
              </c:strCache>
            </c:strRef>
          </c:cat>
          <c:val>
            <c:numRef>
              <c:f>Sheet1!$I$179:$I$181</c:f>
              <c:numCache>
                <c:formatCode>0.0</c:formatCode>
                <c:ptCount val="3"/>
                <c:pt idx="0">
                  <c:v>25.4</c:v>
                </c:pt>
                <c:pt idx="1">
                  <c:v>14</c:v>
                </c:pt>
                <c:pt idx="2">
                  <c:v>31.599999999999998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DA-4A09-974A-517B3B905C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71018784"/>
        <c:axId val="671020752"/>
      </c:barChart>
      <c:catAx>
        <c:axId val="67101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71020752"/>
        <c:crosses val="autoZero"/>
        <c:auto val="1"/>
        <c:lblAlgn val="ctr"/>
        <c:lblOffset val="100"/>
        <c:noMultiLvlLbl val="0"/>
      </c:catAx>
      <c:valAx>
        <c:axId val="67102075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67101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9C92D-EF6A-4FA9-9306-FD25AB135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1A09F7-17E5-459E-82E7-41CDBDBC8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E0D40-7371-4F98-98CB-3CF9604D4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49D06-9092-434C-94E0-65B301D2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599A6-041F-4C1C-B3A3-854BC83CC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162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09E0A-3F8C-4EEE-AE28-04C3A25D9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CBE63-1AEE-4386-84E0-FD5DCF199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1CD7E-695E-4487-A083-E9A99391F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C2F61-0194-451E-90DF-B779E5D5B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4DB19-10AD-4CBA-8360-CA3358C33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28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EC8F-4472-4AD1-B191-D702AF7AC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2988A-338C-410D-9872-ADB460D40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57896-3714-44A0-8B3A-C16080CF8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56A28-3F9C-46A6-8CEC-831BFA76E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29367-C371-4EFA-B4EB-5D9471EF4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51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F3D56-AA74-4893-9320-AF414B00B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CF1BD-0C05-4A6E-9940-F39FF973A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BA8FB-9D92-40DE-A23C-F4DD5E9B5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2A79A-41CA-45D7-A5D5-64F867F56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B18F3-11CF-4D53-96CA-C611AC081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D6781-980D-46CD-9970-5EED492D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52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FE187-8914-44FE-A32D-08E74909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51363-3CBE-4CA7-B6AF-E4E68052A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311367-3F64-44B1-A84F-02C15792D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91B36E-97D5-47DF-B842-F853F7892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D4B396-6277-40FA-80E9-69519038E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A7A85-7D64-4513-BF24-A07E671F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ADA7A3-9175-4055-819E-EE6C5DE36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F2FD52-7298-46D1-8411-032C70A6A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46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E3809-10BF-4AE8-A428-BC5D3704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DEB55-9065-4E30-AB7B-6B3D4AD2E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B07B62-B53D-4ACF-9B7F-458845D18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C415D-BF30-4CE0-9339-0D8FFD1A5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094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2C78F0-628A-430C-B3C0-01EFA5743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44495-95D5-4A12-B6D6-5CBBA9DA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55C78-B7F4-4027-8CA8-9F6D145DF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41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57DA1-433B-4517-AA43-F9A35D227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0E105-F40D-49D2-95D2-127D59F3D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9D016-725F-4F1A-831F-B378CA1D9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72B944-BBC6-4468-A8E2-282AC8E14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B4D16C-7288-4CCD-AD59-102704D4D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14BF7-E86B-4C9E-9B28-3A11F01B8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89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7340B-F5E6-48B6-A067-A7FBAB60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D53E03-6326-491A-9D93-340A7E183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43967-A28F-4AA1-AC9D-0834B69FB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4D3F1-BCA9-493D-96A4-D090F8B8D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C6E95-D1BF-4012-81FE-C8886D42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9CA71-B9EB-4F76-A63A-7EA684ACC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66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BF307-DCDF-4E85-93D9-8CC75FF6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F3973F-4C16-4929-9045-C57FCFF09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6B8CA-F1CC-42E5-AD3B-5E48F1402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3C004-0B4F-4867-831B-D39F31EA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5ADFC-371E-480E-B7A7-F208677A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414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B54CF9-43A9-420C-AFD3-F684EB0886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B39F0-605F-46B7-843B-D2531FA14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0EF78-1A2B-425C-A854-1ED9EAFB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F5D06-6AA4-46F7-9DA1-F6FF602E7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E73EB-F9AB-4797-ABBE-9824255E0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10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A0B984-E4F7-4152-A6A7-8566F59C3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3F69A-DC38-4B80-A52F-178109468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AA60F-D6BC-4918-B86A-216336B2E4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B04DF-02BF-4040-88C8-3EFC4264EEF6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9A297-E7E3-4BC1-82E1-6E9C59FB7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A485A-DC07-455B-A2B5-3C3CBDCBC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EC2EC-65A7-4633-A44D-4D1ED7913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42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886F-C9D6-4144-B57B-7B0A12A41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 distinctiveness of community business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F81F4-BBD8-4EAC-9B3E-A4928DF0C7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Tony Chapman and Tanya Gray</a:t>
            </a:r>
          </a:p>
          <a:p>
            <a:r>
              <a:rPr lang="en-GB" sz="2400" dirty="0"/>
              <a:t>Policy&amp;Practice, St Chad’s College, Durham University</a:t>
            </a:r>
          </a:p>
          <a:p>
            <a:endParaRPr lang="en-GB" sz="2400" dirty="0"/>
          </a:p>
          <a:p>
            <a:r>
              <a:rPr lang="en-GB" sz="2400" dirty="0"/>
              <a:t>ILG Seminar, 26</a:t>
            </a:r>
            <a:r>
              <a:rPr lang="en-GB" sz="2400" baseline="30000" dirty="0"/>
              <a:t>th</a:t>
            </a:r>
            <a:r>
              <a:rPr lang="en-GB" sz="2400" dirty="0"/>
              <a:t> October, 2018, Hartlepool Council Chamber</a:t>
            </a:r>
          </a:p>
          <a:p>
            <a:r>
              <a:rPr lang="en-GB" sz="2400" dirty="0"/>
              <a:t>Securing a Future for Community Business: interactions between businesses, public authorities and charities</a:t>
            </a:r>
          </a:p>
        </p:txBody>
      </p:sp>
    </p:spTree>
    <p:extLst>
      <p:ext uri="{BB962C8B-B14F-4D97-AF65-F5344CB8AC3E}">
        <p14:creationId xmlns:p14="http://schemas.microsoft.com/office/powerpoint/2010/main" val="1175994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6E0549BC-3FE1-4A79-8C1F-C8CD4DDF7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84" y="-92844"/>
            <a:ext cx="4812632" cy="685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3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28434-F71C-426C-A855-DCF971604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Third Sector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1A54D-20BD-4DA4-A30D-7808D6552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Data are from a study of over 3,500 organisations across Northern England in 2016 – over 600 have characteristics of Community Businesses</a:t>
            </a:r>
          </a:p>
          <a:p>
            <a:r>
              <a:rPr lang="en-GB" sz="2800" dirty="0"/>
              <a:t>Part of a longitudinal study that has been running since 2010</a:t>
            </a:r>
          </a:p>
          <a:p>
            <a:r>
              <a:rPr lang="en-GB" sz="2800" dirty="0"/>
              <a:t>The study will be repeated in 2019 so that trends can be analysed</a:t>
            </a:r>
          </a:p>
          <a:p>
            <a:r>
              <a:rPr lang="en-GB" sz="2800" dirty="0"/>
              <a:t>We’re now exploring the experiences of Community Businesses for Power to Change in Hartlepool, Middlesbrough and Bradford.</a:t>
            </a:r>
          </a:p>
        </p:txBody>
      </p:sp>
    </p:spTree>
    <p:extLst>
      <p:ext uri="{BB962C8B-B14F-4D97-AF65-F5344CB8AC3E}">
        <p14:creationId xmlns:p14="http://schemas.microsoft.com/office/powerpoint/2010/main" val="300592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9C7C-C3E6-492F-8A0E-B32447EC2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Variations on a theme?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CD4139-7493-47B8-8443-419BFDCA95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6386" y="1018573"/>
            <a:ext cx="10199227" cy="595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4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291D838-E6CD-4FE2-A9CB-AA65919D54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685581"/>
              </p:ext>
            </p:extLst>
          </p:nvPr>
        </p:nvGraphicFramePr>
        <p:xfrm>
          <a:off x="0" y="185195"/>
          <a:ext cx="11979797" cy="6539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3939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D6092-26B8-40B3-B3D8-3E773CAC5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259397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Sources of income</a:t>
            </a:r>
          </a:p>
        </p:txBody>
      </p:sp>
    </p:spTree>
    <p:extLst>
      <p:ext uri="{BB962C8B-B14F-4D97-AF65-F5344CB8AC3E}">
        <p14:creationId xmlns:p14="http://schemas.microsoft.com/office/powerpoint/2010/main" val="2643127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810552A-629C-41DB-BED1-9521E1C318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0004954"/>
              </p:ext>
            </p:extLst>
          </p:nvPr>
        </p:nvGraphicFramePr>
        <p:xfrm>
          <a:off x="200024" y="180975"/>
          <a:ext cx="11791347" cy="6509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2429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0B36F14-343E-4960-AA62-C90FFA3150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4910676"/>
              </p:ext>
            </p:extLst>
          </p:nvPr>
        </p:nvGraphicFramePr>
        <p:xfrm>
          <a:off x="104775" y="95250"/>
          <a:ext cx="11932896" cy="6629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1160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F34F325-5B2B-4E91-898F-1BAC7415A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4498159"/>
              </p:ext>
            </p:extLst>
          </p:nvPr>
        </p:nvGraphicFramePr>
        <p:xfrm>
          <a:off x="196770" y="92597"/>
          <a:ext cx="11748303" cy="6597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808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354D-DB9C-4CA4-938B-F586D257E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580" y="2321246"/>
            <a:ext cx="10515600" cy="1325563"/>
          </a:xfrm>
        </p:spPr>
        <p:txBody>
          <a:bodyPr/>
          <a:lstStyle/>
          <a:p>
            <a:r>
              <a:rPr lang="en-GB" dirty="0"/>
              <a:t>Relationships with other organisations</a:t>
            </a:r>
          </a:p>
        </p:txBody>
      </p:sp>
    </p:spTree>
    <p:extLst>
      <p:ext uri="{BB962C8B-B14F-4D97-AF65-F5344CB8AC3E}">
        <p14:creationId xmlns:p14="http://schemas.microsoft.com/office/powerpoint/2010/main" val="2076426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941C04D-450D-4D06-8F47-2A9D4E8344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3704249"/>
              </p:ext>
            </p:extLst>
          </p:nvPr>
        </p:nvGraphicFramePr>
        <p:xfrm>
          <a:off x="0" y="0"/>
          <a:ext cx="12192000" cy="666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5102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541FAA0-B283-4D03-A3E4-A24FE868F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1472940"/>
              </p:ext>
            </p:extLst>
          </p:nvPr>
        </p:nvGraphicFramePr>
        <p:xfrm>
          <a:off x="180975" y="-1"/>
          <a:ext cx="11798822" cy="6724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1418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79103-15BF-4B73-A7FD-9F419381C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207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Planning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489540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1834C3B-CB73-4498-9F91-2F2A7B8574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511064"/>
              </p:ext>
            </p:extLst>
          </p:nvPr>
        </p:nvGraphicFramePr>
        <p:xfrm>
          <a:off x="171450" y="114300"/>
          <a:ext cx="11796773" cy="6541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1634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5413515-FF28-4EFD-984F-4FFDB6EE5E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7403361"/>
              </p:ext>
            </p:extLst>
          </p:nvPr>
        </p:nvGraphicFramePr>
        <p:xfrm>
          <a:off x="196770" y="196770"/>
          <a:ext cx="11783027" cy="6435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88257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2403-2D74-4EEF-9061-DA23796FE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22" y="1066801"/>
            <a:ext cx="6532353" cy="5044386"/>
          </a:xfrm>
        </p:spPr>
        <p:txBody>
          <a:bodyPr>
            <a:normAutofit/>
          </a:bodyPr>
          <a:lstStyle/>
          <a:p>
            <a:r>
              <a:rPr lang="en-GB" sz="3200" dirty="0"/>
              <a:t>The report is now available here: </a:t>
            </a:r>
            <a:r>
              <a:rPr lang="en-GB" sz="2200" dirty="0">
                <a:solidFill>
                  <a:srgbClr val="0070C0"/>
                </a:solidFill>
              </a:rPr>
              <a:t>https://www.stchads.ac.uk/research/research-news/how-do-community-businesses-compare-with-other-voluntary-and-community-organisations/</a:t>
            </a:r>
            <a:br>
              <a:rPr lang="en-GB" sz="2200" dirty="0">
                <a:solidFill>
                  <a:srgbClr val="0070C0"/>
                </a:solidFill>
              </a:rPr>
            </a:br>
            <a:br>
              <a:rPr lang="en-GB" sz="2200" dirty="0">
                <a:solidFill>
                  <a:srgbClr val="0070C0"/>
                </a:solidFill>
              </a:rPr>
            </a:br>
            <a:r>
              <a:rPr lang="en-GB" sz="2200" dirty="0"/>
              <a:t>For more information, contact</a:t>
            </a:r>
            <a:br>
              <a:rPr lang="en-GB" sz="2200" dirty="0">
                <a:solidFill>
                  <a:srgbClr val="0070C0"/>
                </a:solidFill>
              </a:rPr>
            </a:br>
            <a:r>
              <a:rPr lang="en-GB" sz="2200" dirty="0">
                <a:solidFill>
                  <a:srgbClr val="0070C0"/>
                </a:solidFill>
              </a:rPr>
              <a:t>tony.chapman@durham.ac.uk</a:t>
            </a:r>
            <a:br>
              <a:rPr lang="en-GB" sz="2200" dirty="0">
                <a:solidFill>
                  <a:srgbClr val="0070C0"/>
                </a:solidFill>
              </a:rPr>
            </a:br>
            <a:br>
              <a:rPr lang="en-GB" dirty="0"/>
            </a:br>
            <a:endParaRPr lang="en-GB" dirty="0"/>
          </a:p>
        </p:txBody>
      </p:sp>
      <p:pic>
        <p:nvPicPr>
          <p:cNvPr id="6" name="Picture 5" descr="A close up of a sign&#10;&#10;Description generated with high confidence">
            <a:extLst>
              <a:ext uri="{FF2B5EF4-FFF2-40B4-BE49-F238E27FC236}">
                <a16:creationId xmlns:a16="http://schemas.microsoft.com/office/drawing/2014/main" id="{5E475364-7243-482C-8C83-2F90C0BDF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50" y="42915"/>
            <a:ext cx="4617828" cy="657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4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251</Words>
  <Application>Microsoft Office PowerPoint</Application>
  <PresentationFormat>Widescreen</PresentationFormat>
  <Paragraphs>26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The distinctiveness of community business</vt:lpstr>
      <vt:lpstr>PowerPoint Presentation</vt:lpstr>
      <vt:lpstr>Third Sector Trends</vt:lpstr>
      <vt:lpstr>Variations on a theme?</vt:lpstr>
      <vt:lpstr>PowerPoint Presentation</vt:lpstr>
      <vt:lpstr>Sources of income</vt:lpstr>
      <vt:lpstr>PowerPoint Presentation</vt:lpstr>
      <vt:lpstr>PowerPoint Presentation</vt:lpstr>
      <vt:lpstr>PowerPoint Presentation</vt:lpstr>
      <vt:lpstr>Relationships with other organisations</vt:lpstr>
      <vt:lpstr>PowerPoint Presentation</vt:lpstr>
      <vt:lpstr>PowerPoint Presentation</vt:lpstr>
      <vt:lpstr>Planning for the future</vt:lpstr>
      <vt:lpstr>PowerPoint Presentation</vt:lpstr>
      <vt:lpstr>PowerPoint Presentation</vt:lpstr>
      <vt:lpstr>The report is now available here: https://www.stchads.ac.uk/research/research-news/how-do-community-businesses-compare-with-other-voluntary-and-community-organisations/  For more information, contact tony.chapman@durham.ac.uk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distinctiveness of community business</dc:title>
  <dc:creator>CHAPMAN, ANTHONY D.</dc:creator>
  <cp:lastModifiedBy>CHAPMAN, ANTHONY D.</cp:lastModifiedBy>
  <cp:revision>5</cp:revision>
  <dcterms:created xsi:type="dcterms:W3CDTF">2018-10-25T10:15:45Z</dcterms:created>
  <dcterms:modified xsi:type="dcterms:W3CDTF">2018-10-25T10:55:43Z</dcterms:modified>
</cp:coreProperties>
</file>