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3" r:id="rId3"/>
    <p:sldId id="266" r:id="rId4"/>
    <p:sldId id="269" r:id="rId5"/>
    <p:sldId id="286" r:id="rId6"/>
    <p:sldId id="271" r:id="rId7"/>
    <p:sldId id="282" r:id="rId8"/>
    <p:sldId id="285" r:id="rId9"/>
    <p:sldId id="296" r:id="rId10"/>
    <p:sldId id="295" r:id="rId11"/>
    <p:sldId id="299" r:id="rId12"/>
    <p:sldId id="298" r:id="rId13"/>
    <p:sldId id="297" r:id="rId14"/>
    <p:sldId id="293" r:id="rId15"/>
    <p:sldId id="268" r:id="rId16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zanne Perry" initials="SP" lastIdx="2" clrIdx="0">
    <p:extLst>
      <p:ext uri="{19B8F6BF-5375-455C-9EA6-DF929625EA0E}">
        <p15:presenceInfo xmlns:p15="http://schemas.microsoft.com/office/powerpoint/2012/main" userId="Suzanne Perr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08080"/>
    <a:srgbClr val="5F5F5F"/>
    <a:srgbClr val="000000"/>
    <a:srgbClr val="B3E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5546" autoAdjust="0"/>
  </p:normalViewPr>
  <p:slideViewPr>
    <p:cSldViewPr snapToGrid="0">
      <p:cViewPr varScale="1">
        <p:scale>
          <a:sx n="71" d="100"/>
          <a:sy n="71" d="100"/>
        </p:scale>
        <p:origin x="27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4014" y="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3249BD8D-F27B-4FFF-B2AB-B987D610AE9B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73CCDEC4-6D16-4980-B76D-181F45064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7111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E6DF46D6-4BF8-43E8-8BEA-8A34933A26EA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6C8EFB53-B3C9-42CB-9C34-3C0411FAF8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2668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6513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713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6872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774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8360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1425"/>
            <a:ext cx="3860800" cy="2895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24276" y="4372725"/>
            <a:ext cx="5438140" cy="4380323"/>
          </a:xfrm>
        </p:spPr>
        <p:txBody>
          <a:bodyPr/>
          <a:lstStyle/>
          <a:p>
            <a:pPr marL="179196" indent="-179196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1180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977900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636127"/>
            <a:ext cx="5438140" cy="390923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1197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1398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107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7603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2941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7214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6586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8154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5119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9" y="2470244"/>
            <a:ext cx="8416924" cy="1476000"/>
          </a:xfrm>
        </p:spPr>
        <p:txBody>
          <a:bodyPr vert="horz" anchor="t" anchorCtr="0">
            <a:normAutofit/>
          </a:bodyPr>
          <a:lstStyle>
            <a:lvl1pPr algn="l">
              <a:lnSpc>
                <a:spcPts val="5800"/>
              </a:lnSpc>
              <a:defRPr sz="5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9" y="3997823"/>
            <a:ext cx="8424000" cy="720000"/>
          </a:xfrm>
        </p:spPr>
        <p:txBody>
          <a:bodyPr vert="horz" anchor="t" anchorCtr="0">
            <a:normAutofit/>
          </a:bodyPr>
          <a:lstStyle>
            <a:lvl1pPr marL="0" indent="0" algn="l">
              <a:lnSpc>
                <a:spcPts val="2600"/>
              </a:lnSpc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363537" y="4716001"/>
            <a:ext cx="8416925" cy="633922"/>
          </a:xfrm>
        </p:spPr>
        <p:txBody>
          <a:bodyPr>
            <a:normAutofit/>
          </a:bodyPr>
          <a:lstStyle>
            <a:lvl1pPr marL="0" indent="0">
              <a:lnSpc>
                <a:spcPts val="216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3952892" cy="8313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4193"/>
          <a:stretch/>
        </p:blipFill>
        <p:spPr>
          <a:xfrm>
            <a:off x="360000" y="5968800"/>
            <a:ext cx="2639418" cy="33402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77586" y="6135814"/>
            <a:ext cx="247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powertochange.org.uk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608" y="5521758"/>
            <a:ext cx="1243738" cy="124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39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2000"/>
            <a:ext cx="9144018" cy="57058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9" y="2470244"/>
            <a:ext cx="5641476" cy="1476000"/>
          </a:xfrm>
        </p:spPr>
        <p:txBody>
          <a:bodyPr vert="horz" anchor="t" anchorCtr="0">
            <a:normAutofit/>
          </a:bodyPr>
          <a:lstStyle>
            <a:lvl1pPr algn="l">
              <a:lnSpc>
                <a:spcPts val="5800"/>
              </a:lnSpc>
              <a:defRPr sz="55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9" y="3997822"/>
            <a:ext cx="5641476" cy="1966249"/>
          </a:xfrm>
        </p:spPr>
        <p:txBody>
          <a:bodyPr vert="horz" anchor="t" anchorCtr="0">
            <a:normAutofit/>
          </a:bodyPr>
          <a:lstStyle>
            <a:lvl1pPr marL="0" indent="0" algn="l">
              <a:lnSpc>
                <a:spcPts val="2600"/>
              </a:lnSpc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00" y="360000"/>
            <a:ext cx="1271909" cy="18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3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752000"/>
            <a:ext cx="9144000" cy="210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152000"/>
            <a:ext cx="9144000" cy="3600000"/>
          </a:xfrm>
        </p:spPr>
        <p:txBody>
          <a:bodyPr anchor="ctr" anchorCtr="1"/>
          <a:lstStyle>
            <a:lvl1pPr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000" y="5122800"/>
            <a:ext cx="8407877" cy="684000"/>
          </a:xfrm>
        </p:spPr>
        <p:txBody>
          <a:bodyPr vert="horz" anchor="t" anchorCtr="0">
            <a:normAutofit/>
          </a:bodyPr>
          <a:lstStyle>
            <a:lvl1pPr algn="l">
              <a:lnSpc>
                <a:spcPts val="4800"/>
              </a:lnSpc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999" y="5904000"/>
            <a:ext cx="8407877" cy="598400"/>
          </a:xfrm>
        </p:spPr>
        <p:txBody>
          <a:bodyPr vert="horz" anchor="t" anchorCtr="0">
            <a:normAutofit/>
          </a:bodyPr>
          <a:lstStyle>
            <a:lvl1pPr marL="0" indent="0" algn="l">
              <a:lnSpc>
                <a:spcPts val="2600"/>
              </a:lnSpc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9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172006"/>
            <a:ext cx="7164000" cy="54372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871225"/>
            <a:ext cx="7164000" cy="4412343"/>
          </a:xfrm>
        </p:spPr>
        <p:txBody>
          <a:bodyPr/>
          <a:lstStyle>
            <a:lvl3pPr marL="258763" indent="-258763"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91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145806"/>
            <a:ext cx="7164000" cy="5181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750635"/>
            <a:ext cx="4845046" cy="1238750"/>
          </a:xfrm>
        </p:spPr>
        <p:txBody>
          <a:bodyPr>
            <a:normAutofit/>
          </a:bodyPr>
          <a:lstStyle>
            <a:lvl1pPr>
              <a:lnSpc>
                <a:spcPts val="1500"/>
              </a:lnSpc>
              <a:spcAft>
                <a:spcPts val="600"/>
              </a:spcAft>
              <a:defRPr sz="1200"/>
            </a:lvl1pPr>
            <a:lvl2pPr>
              <a:lnSpc>
                <a:spcPts val="1500"/>
              </a:lnSpc>
              <a:spcAft>
                <a:spcPts val="600"/>
              </a:spcAft>
              <a:defRPr sz="1200"/>
            </a:lvl2pPr>
            <a:lvl3pPr>
              <a:lnSpc>
                <a:spcPts val="1500"/>
              </a:lnSpc>
              <a:spcAft>
                <a:spcPts val="600"/>
              </a:spcAft>
              <a:defRPr sz="1200"/>
            </a:lvl3pPr>
            <a:lvl4pPr>
              <a:lnSpc>
                <a:spcPts val="1500"/>
              </a:lnSpc>
              <a:spcAft>
                <a:spcPts val="600"/>
              </a:spcAft>
              <a:defRPr sz="1200"/>
            </a:lvl4pPr>
            <a:lvl5pPr>
              <a:lnSpc>
                <a:spcPts val="1500"/>
              </a:lnSpc>
              <a:spcAft>
                <a:spcPts val="600"/>
              </a:spcAft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363538" y="3085201"/>
            <a:ext cx="8416925" cy="3417200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09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098010"/>
            <a:ext cx="7164000" cy="5432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922019"/>
            <a:ext cx="3492000" cy="38837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000" y="1940941"/>
            <a:ext cx="3492000" cy="388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98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098011"/>
            <a:ext cx="34920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2164246"/>
            <a:ext cx="3492000" cy="40126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088124" y="1118906"/>
            <a:ext cx="4852800" cy="5058000"/>
          </a:xfrm>
          <a:solidFill>
            <a:srgbClr val="B3E8F0"/>
          </a:solidFill>
        </p:spPr>
        <p:txBody>
          <a:bodyPr anchor="ctr" anchorCtr="1"/>
          <a:lstStyle>
            <a:lvl1pPr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59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60000" y="1797537"/>
            <a:ext cx="8416800" cy="4379367"/>
          </a:xfrm>
          <a:noFill/>
        </p:spPr>
        <p:txBody>
          <a:bodyPr anchor="ctr" anchorCtr="1"/>
          <a:lstStyle>
            <a:lvl1pPr>
              <a:defRPr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119811"/>
            <a:ext cx="7164000" cy="5096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0000" y="4899546"/>
            <a:ext cx="2724394" cy="1277359"/>
          </a:xfrm>
        </p:spPr>
        <p:txBody>
          <a:bodyPr/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1"/>
            <a:r>
              <a:rPr lang="en-US" dirty="0"/>
              <a:t>Second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7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Char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153016"/>
            <a:ext cx="7164000" cy="4817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2250831"/>
            <a:ext cx="3485169" cy="41108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4180114" y="2250831"/>
            <a:ext cx="4600350" cy="4110892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20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Char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098039"/>
            <a:ext cx="7164000" cy="5107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777441"/>
            <a:ext cx="7164000" cy="7915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  <p:sp>
        <p:nvSpPr>
          <p:cNvPr id="6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360000" y="2727592"/>
            <a:ext cx="8416926" cy="3416400"/>
          </a:xfr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470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120949"/>
            <a:ext cx="71640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173883" cy="4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3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3539" y="2470244"/>
            <a:ext cx="8416924" cy="1476000"/>
          </a:xfrm>
        </p:spPr>
        <p:txBody>
          <a:bodyPr vert="horz" anchor="t" anchorCtr="0">
            <a:normAutofit/>
          </a:bodyPr>
          <a:lstStyle>
            <a:lvl1pPr algn="l">
              <a:lnSpc>
                <a:spcPts val="5800"/>
              </a:lnSpc>
              <a:defRPr sz="5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3539" y="3997823"/>
            <a:ext cx="8424000" cy="365701"/>
          </a:xfrm>
        </p:spPr>
        <p:txBody>
          <a:bodyPr vert="horz" anchor="t" anchorCtr="0">
            <a:normAutofit/>
          </a:bodyPr>
          <a:lstStyle>
            <a:lvl1pPr marL="0" indent="0" algn="l">
              <a:lnSpc>
                <a:spcPts val="2600"/>
              </a:lnSpc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Please contact: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363537" y="4415103"/>
            <a:ext cx="8416925" cy="934820"/>
          </a:xfrm>
        </p:spPr>
        <p:txBody>
          <a:bodyPr>
            <a:normAutofit/>
          </a:bodyPr>
          <a:lstStyle>
            <a:lvl1pPr marL="0" indent="0">
              <a:lnSpc>
                <a:spcPts val="2600"/>
              </a:lnSpc>
              <a:spcAft>
                <a:spcPts val="0"/>
              </a:spcAft>
              <a:buNone/>
              <a:defRPr sz="2400" b="0">
                <a:solidFill>
                  <a:srgbClr val="0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3952892" cy="8313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3" r="-1" b="-22065"/>
          <a:stretch/>
        </p:blipFill>
        <p:spPr>
          <a:xfrm>
            <a:off x="2971800" y="6335999"/>
            <a:ext cx="1827410" cy="2689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608" y="5521758"/>
            <a:ext cx="1243738" cy="124373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55172" y="6285786"/>
            <a:ext cx="247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powertochange.org.uk</a:t>
            </a:r>
          </a:p>
        </p:txBody>
      </p:sp>
    </p:spTree>
    <p:extLst>
      <p:ext uri="{BB962C8B-B14F-4D97-AF65-F5344CB8AC3E}">
        <p14:creationId xmlns:p14="http://schemas.microsoft.com/office/powerpoint/2010/main" val="1146826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12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1378857"/>
            <a:ext cx="7164000" cy="9144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2293257"/>
            <a:ext cx="7164000" cy="388370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031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9" r:id="rId3"/>
    <p:sldLayoutId id="2147483662" r:id="rId4"/>
    <p:sldLayoutId id="2147483671" r:id="rId5"/>
    <p:sldLayoutId id="2147483664" r:id="rId6"/>
    <p:sldLayoutId id="2147483670" r:id="rId7"/>
    <p:sldLayoutId id="2147483674" r:id="rId8"/>
    <p:sldLayoutId id="2147483672" r:id="rId9"/>
    <p:sldLayoutId id="2147483673" r:id="rId10"/>
    <p:sldLayoutId id="2147483666" r:id="rId11"/>
    <p:sldLayoutId id="2147483675" r:id="rId12"/>
    <p:sldLayoutId id="2147483667" r:id="rId13"/>
  </p:sldLayoutIdLst>
  <p:txStyles>
    <p:titleStyle>
      <a:lvl1pPr algn="l" defTabSz="914400" rtl="0" eaLnBrk="1" latinLnBrk="0" hangingPunct="1">
        <a:lnSpc>
          <a:spcPts val="3300"/>
        </a:lnSpc>
        <a:spcBef>
          <a:spcPct val="0"/>
        </a:spcBef>
        <a:buNone/>
        <a:defRPr sz="3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>
          <a:schemeClr val="bg1"/>
        </a:buClr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>
          <a:schemeClr val="bg1"/>
        </a:buClr>
        <a:buFont typeface="Arial" panose="020B0604020202020204" pitchFamily="34" charset="0"/>
        <a:buNone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276225" algn="l" defTabSz="9144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>
          <a:schemeClr val="bg1"/>
        </a:buClr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66738" indent="-304800" algn="l" defTabSz="9144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>
          <a:srgbClr val="000000"/>
        </a:buClr>
        <a:buFont typeface="Symbol" panose="05050102010706020507" pitchFamily="18" charset="2"/>
        <a:buChar char="-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84225" indent="-203200" algn="l" defTabSz="9144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>
          <a:srgbClr val="000000"/>
        </a:buClr>
        <a:buFont typeface="Symbol" panose="05050102010706020507" pitchFamily="18" charset="2"/>
        <a:buChar char="-"/>
        <a:defRPr sz="2000" kern="1200" baseline="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96" userDrawn="1">
          <p15:clr>
            <a:srgbClr val="F26B43"/>
          </p15:clr>
        </p15:guide>
        <p15:guide id="2" pos="229" userDrawn="1">
          <p15:clr>
            <a:srgbClr val="F26B43"/>
          </p15:clr>
        </p15:guide>
        <p15:guide id="3" pos="5531" userDrawn="1">
          <p15:clr>
            <a:srgbClr val="F26B43"/>
          </p15:clr>
        </p15:guide>
        <p15:guide id="4" orient="horz" pos="232" userDrawn="1">
          <p15:clr>
            <a:srgbClr val="F26B43"/>
          </p15:clr>
        </p15:guide>
        <p15:guide id="5" orient="horz" pos="905" userDrawn="1">
          <p15:clr>
            <a:srgbClr val="F26B43"/>
          </p15:clr>
        </p15:guide>
        <p15:guide id="6" orient="horz" pos="14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Securing a future for community business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GB" dirty="0"/>
              <a:t>Suzanne Perry</a:t>
            </a:r>
          </a:p>
          <a:p>
            <a:r>
              <a:rPr lang="en-GB" dirty="0"/>
              <a:t>suzannep@powertochange.org.uk</a:t>
            </a:r>
          </a:p>
        </p:txBody>
      </p:sp>
    </p:spTree>
    <p:extLst>
      <p:ext uri="{BB962C8B-B14F-4D97-AF65-F5344CB8AC3E}">
        <p14:creationId xmlns:p14="http://schemas.microsoft.com/office/powerpoint/2010/main" val="3951236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5" b="1501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About Power to Change</a:t>
            </a:r>
          </a:p>
        </p:txBody>
      </p:sp>
    </p:spTree>
    <p:extLst>
      <p:ext uri="{BB962C8B-B14F-4D97-AF65-F5344CB8AC3E}">
        <p14:creationId xmlns:p14="http://schemas.microsoft.com/office/powerpoint/2010/main" val="1534776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0000" y="1118906"/>
            <a:ext cx="8580924" cy="914400"/>
          </a:xfrm>
        </p:spPr>
        <p:txBody>
          <a:bodyPr>
            <a:noAutofit/>
          </a:bodyPr>
          <a:lstStyle/>
          <a:p>
            <a:r>
              <a:rPr lang="en-GB" sz="2000" dirty="0">
                <a:latin typeface="Proxima Nova" panose="02000506030000020004" pitchFamily="50" charset="0"/>
              </a:rPr>
              <a:t>Independent trust aiming to create better places through community business. </a:t>
            </a:r>
            <a:endParaRPr lang="en-GB" sz="2000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" r="175"/>
          <a:stretch>
            <a:fillRect/>
          </a:stretch>
        </p:blipFill>
        <p:spPr>
          <a:xfrm>
            <a:off x="4475047" y="2033306"/>
            <a:ext cx="4055329" cy="4226808"/>
          </a:xfr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2AD4B8-0167-4858-8884-D399317E6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119694"/>
            <a:ext cx="8920321" cy="4054032"/>
          </a:xfrm>
        </p:spPr>
        <p:txBody>
          <a:bodyPr numCol="2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Proxima Nova" panose="02000506030000020004" pitchFamily="50" charset="0"/>
              </a:rPr>
              <a:t>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Proxima Nova" panose="02000506030000020004" pitchFamily="50" charset="0"/>
              </a:rPr>
              <a:t>Advocacy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Proxima Nova" panose="02000506030000020004" pitchFamily="50" charset="0"/>
              </a:rPr>
              <a:t>Peer networks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Proxima Nova" panose="02000506030000020004" pitchFamily="50" charset="0"/>
              </a:rPr>
              <a:t>Market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Proxima Nova" panose="02000506030000020004" pitchFamily="50" charset="0"/>
              </a:rPr>
              <a:t>Capacity building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Proxima Nova" panose="02000506030000020004" pitchFamily="50" charset="0"/>
              </a:rPr>
              <a:t>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Proxima Nova" panose="02000506030000020004" pitchFamily="50" charset="0"/>
              </a:rPr>
              <a:t>Social investment advice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Proxima Nova" panose="02000506030000020004" pitchFamily="50" charset="0"/>
              </a:rPr>
              <a:t>Funding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Proxima Nova" panose="02000506030000020004" pitchFamily="50" charset="0"/>
              </a:rPr>
              <a:t>Policy work</a:t>
            </a:r>
          </a:p>
        </p:txBody>
      </p:sp>
    </p:spTree>
    <p:extLst>
      <p:ext uri="{BB962C8B-B14F-4D97-AF65-F5344CB8AC3E}">
        <p14:creationId xmlns:p14="http://schemas.microsoft.com/office/powerpoint/2010/main" val="135083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23"/>
          <a:stretch/>
        </p:blipFill>
        <p:spPr>
          <a:xfrm>
            <a:off x="0" y="1525420"/>
            <a:ext cx="9144000" cy="53325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829" y="653141"/>
            <a:ext cx="6102220" cy="447871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r"/>
            <a:r>
              <a:rPr lang="en-US" sz="2400" dirty="0"/>
              <a:t>No one better understands the problems of a community than those who live there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88425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9" y="2470244"/>
            <a:ext cx="6541114" cy="14760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a community business?</a:t>
            </a:r>
          </a:p>
        </p:txBody>
      </p:sp>
    </p:spTree>
    <p:extLst>
      <p:ext uri="{BB962C8B-B14F-4D97-AF65-F5344CB8AC3E}">
        <p14:creationId xmlns:p14="http://schemas.microsoft.com/office/powerpoint/2010/main" val="2327674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871" y="1025977"/>
            <a:ext cx="8028626" cy="893381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 business run by local people for local people.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8859"/>
            <a:ext cx="2989050" cy="19891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5"/>
          <a:stretch/>
        </p:blipFill>
        <p:spPr>
          <a:xfrm>
            <a:off x="2989050" y="4868859"/>
            <a:ext cx="3195507" cy="198914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ABE3E54-1A15-4307-BCAD-B6BF642358FC}"/>
              </a:ext>
            </a:extLst>
          </p:cNvPr>
          <p:cNvSpPr txBox="1">
            <a:spLocks/>
          </p:cNvSpPr>
          <p:nvPr/>
        </p:nvSpPr>
        <p:spPr>
          <a:xfrm>
            <a:off x="664871" y="2142108"/>
            <a:ext cx="7164000" cy="9144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ts val="33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Locally rooted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8757904-5D83-4790-8C70-07E1D2B4C9E6}"/>
              </a:ext>
            </a:extLst>
          </p:cNvPr>
          <p:cNvSpPr txBox="1">
            <a:spLocks/>
          </p:cNvSpPr>
          <p:nvPr/>
        </p:nvSpPr>
        <p:spPr>
          <a:xfrm>
            <a:off x="664871" y="2795105"/>
            <a:ext cx="7164000" cy="9144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ts val="33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Accountable to the local community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7317BE3-237B-47B1-BF52-6BAF6B42263E}"/>
              </a:ext>
            </a:extLst>
          </p:cNvPr>
          <p:cNvSpPr txBox="1">
            <a:spLocks/>
          </p:cNvSpPr>
          <p:nvPr/>
        </p:nvSpPr>
        <p:spPr>
          <a:xfrm>
            <a:off x="664871" y="3524704"/>
            <a:ext cx="8656898" cy="5096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ts val="33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Trading for the benefit of the local community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CE42880-694E-4FCF-8240-2B432DC2ED21}"/>
              </a:ext>
            </a:extLst>
          </p:cNvPr>
          <p:cNvSpPr txBox="1">
            <a:spLocks/>
          </p:cNvSpPr>
          <p:nvPr/>
        </p:nvSpPr>
        <p:spPr>
          <a:xfrm>
            <a:off x="664871" y="4230153"/>
            <a:ext cx="4794024" cy="9144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ts val="33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Broad community benefit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6963BE4-9DE3-462B-B51C-E4225CAE957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2" t="23095"/>
          <a:stretch/>
        </p:blipFill>
        <p:spPr>
          <a:xfrm>
            <a:off x="6123766" y="4868859"/>
            <a:ext cx="3020234" cy="198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26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C234CC-0F98-4CB2-B2AD-82E308C69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5" y="135924"/>
            <a:ext cx="8986570" cy="637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9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9" y="2470244"/>
            <a:ext cx="6541114" cy="1476000"/>
          </a:xfrm>
        </p:spPr>
        <p:txBody>
          <a:bodyPr>
            <a:normAutofit fontScale="90000"/>
          </a:bodyPr>
          <a:lstStyle/>
          <a:p>
            <a:r>
              <a:rPr lang="en-GB" dirty="0"/>
              <a:t>Community business in North East </a:t>
            </a:r>
          </a:p>
        </p:txBody>
      </p:sp>
    </p:spTree>
    <p:extLst>
      <p:ext uri="{BB962C8B-B14F-4D97-AF65-F5344CB8AC3E}">
        <p14:creationId xmlns:p14="http://schemas.microsoft.com/office/powerpoint/2010/main" val="513279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A786-24BD-401A-BE7B-F8463A05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Regeneration Grangetown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BDA636-FC46-4D9E-8E63-737E4F9A2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94818"/>
            <a:ext cx="9144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11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46AEC-887F-437E-BC0C-69CB51C4E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172006"/>
            <a:ext cx="8052480" cy="543728"/>
          </a:xfrm>
        </p:spPr>
        <p:txBody>
          <a:bodyPr>
            <a:normAutofit fontScale="90000"/>
          </a:bodyPr>
          <a:lstStyle/>
          <a:p>
            <a:r>
              <a:rPr lang="en-GB" dirty="0"/>
              <a:t>Wharton Trust- Hartlepool Community Catalyst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78AF68-E5E4-4303-84CC-06DD29C32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0000" y="1715734"/>
            <a:ext cx="5055605" cy="499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83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9EDBE-A696-4579-BAF4-311181577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172005"/>
            <a:ext cx="8209234" cy="891925"/>
          </a:xfrm>
        </p:spPr>
        <p:txBody>
          <a:bodyPr>
            <a:normAutofit fontScale="90000"/>
          </a:bodyPr>
          <a:lstStyle/>
          <a:p>
            <a:r>
              <a:rPr lang="en-GB" dirty="0"/>
              <a:t>Linskill and North Tyneside community development trust </a:t>
            </a:r>
            <a:br>
              <a:rPr lang="en-GB" dirty="0"/>
            </a:b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144EC3-3C5A-4A5D-B76B-ED5938AB9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28" y="2273074"/>
            <a:ext cx="5918850" cy="3944937"/>
          </a:xfrm>
        </p:spPr>
      </p:pic>
    </p:spTree>
    <p:extLst>
      <p:ext uri="{BB962C8B-B14F-4D97-AF65-F5344CB8AC3E}">
        <p14:creationId xmlns:p14="http://schemas.microsoft.com/office/powerpoint/2010/main" val="406114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2B5A5-698B-47E5-9BA9-BFFD9AD1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Community-led housing in Tees Valley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6AD16C-1AA8-4691-9DF7-1B748461E9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0981" y="2057649"/>
            <a:ext cx="6682037" cy="447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44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681-60F8-4CBF-9314-50FF33F17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66" y="1235866"/>
            <a:ext cx="7164000" cy="543728"/>
          </a:xfrm>
        </p:spPr>
        <p:txBody>
          <a:bodyPr>
            <a:normAutofit/>
          </a:bodyPr>
          <a:lstStyle/>
          <a:p>
            <a:r>
              <a:rPr lang="en-GB" sz="4000" dirty="0"/>
              <a:t>Research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3B8598-33B1-4A86-B811-A4DAB25F08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53" b="2565"/>
          <a:stretch/>
        </p:blipFill>
        <p:spPr>
          <a:xfrm>
            <a:off x="738823" y="1825314"/>
            <a:ext cx="3094752" cy="42312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0C7ED1-8338-4B0F-8403-55BD91830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2406610"/>
            <a:ext cx="4418427" cy="418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64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E4A0D3F-7F73-48B5-926B-C8C45F434BF5}"/>
              </a:ext>
            </a:extLst>
          </p:cNvPr>
          <p:cNvSpPr txBox="1">
            <a:spLocks/>
          </p:cNvSpPr>
          <p:nvPr/>
        </p:nvSpPr>
        <p:spPr>
          <a:xfrm>
            <a:off x="512829" y="3107835"/>
            <a:ext cx="6541114" cy="1476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5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Where next?</a:t>
            </a:r>
          </a:p>
        </p:txBody>
      </p:sp>
    </p:spTree>
    <p:extLst>
      <p:ext uri="{BB962C8B-B14F-4D97-AF65-F5344CB8AC3E}">
        <p14:creationId xmlns:p14="http://schemas.microsoft.com/office/powerpoint/2010/main" val="2046645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Please contact: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GB" dirty="0"/>
              <a:t>suzannep@powertochange.org.uk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575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TC Theme Colours">
      <a:dk1>
        <a:srgbClr val="212B59"/>
      </a:dk1>
      <a:lt1>
        <a:srgbClr val="007BB7"/>
      </a:lt1>
      <a:dk2>
        <a:srgbClr val="00B4CD"/>
      </a:dk2>
      <a:lt2>
        <a:srgbClr val="E8E100"/>
      </a:lt2>
      <a:accent1>
        <a:srgbClr val="EEA100"/>
      </a:accent1>
      <a:accent2>
        <a:srgbClr val="E1580A"/>
      </a:accent2>
      <a:accent3>
        <a:srgbClr val="D0CDB9"/>
      </a:accent3>
      <a:accent4>
        <a:srgbClr val="005A36"/>
      </a:accent4>
      <a:accent5>
        <a:srgbClr val="009452"/>
      </a:accent5>
      <a:accent6>
        <a:srgbClr val="74B959"/>
      </a:accent6>
      <a:hlink>
        <a:srgbClr val="000000"/>
      </a:hlink>
      <a:folHlink>
        <a:srgbClr val="FFFFFF"/>
      </a:folHlink>
    </a:clrScheme>
    <a:fontScheme name="PTC Font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TC_Presentation" id="{C27A33FE-3B9E-4556-AC1B-2FDF144B769D}" vid="{0D564DD6-A124-45D7-B477-34B8D98B71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PTC_PowerPoint_Template</Template>
  <TotalTime>0</TotalTime>
  <Words>134</Words>
  <Application>Microsoft Office PowerPoint</Application>
  <PresentationFormat>On-screen Show (4:3)</PresentationFormat>
  <Paragraphs>31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Proxima Nova</vt:lpstr>
      <vt:lpstr>Symbol</vt:lpstr>
      <vt:lpstr>Office Theme</vt:lpstr>
      <vt:lpstr>Securing a future for community business</vt:lpstr>
      <vt:lpstr>About Power to Change</vt:lpstr>
      <vt:lpstr>Independent trust aiming to create better places through community business. </vt:lpstr>
      <vt:lpstr>No one better understands the problems of a community than those who live there </vt:lpstr>
      <vt:lpstr>What is a community business?</vt:lpstr>
      <vt:lpstr>A business run by local people for local people.</vt:lpstr>
      <vt:lpstr>PowerPoint Presentation</vt:lpstr>
      <vt:lpstr>Community business in North East </vt:lpstr>
      <vt:lpstr>Future Regeneration Grangetown</vt:lpstr>
      <vt:lpstr>Wharton Trust- Hartlepool Community Catalyst</vt:lpstr>
      <vt:lpstr>Linskill and North Tyneside community development trust  </vt:lpstr>
      <vt:lpstr>Community-led housing in Tees Valley</vt:lpstr>
      <vt:lpstr>Research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title</dc:title>
  <dc:creator>Charlotte Cassedanne</dc:creator>
  <cp:lastModifiedBy>CHAPMAN, ANTHONY D.</cp:lastModifiedBy>
  <cp:revision>76</cp:revision>
  <cp:lastPrinted>2018-07-16T13:30:49Z</cp:lastPrinted>
  <dcterms:created xsi:type="dcterms:W3CDTF">2016-01-19T08:51:27Z</dcterms:created>
  <dcterms:modified xsi:type="dcterms:W3CDTF">2018-10-29T09:09:41Z</dcterms:modified>
</cp:coreProperties>
</file>