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75" r:id="rId2"/>
    <p:sldId id="276" r:id="rId3"/>
    <p:sldId id="277" r:id="rId4"/>
    <p:sldId id="278" r:id="rId5"/>
    <p:sldId id="279" r:id="rId6"/>
    <p:sldId id="280" r:id="rId7"/>
    <p:sldId id="281" r:id="rId8"/>
    <p:sldId id="282" r:id="rId9"/>
    <p:sldId id="283" r:id="rId10"/>
    <p:sldId id="284" r:id="rId11"/>
    <p:sldId id="289" r:id="rId12"/>
    <p:sldId id="292" r:id="rId13"/>
    <p:sldId id="293" r:id="rId14"/>
    <p:sldId id="291" r:id="rId15"/>
    <p:sldId id="256" r:id="rId16"/>
    <p:sldId id="257" r:id="rId17"/>
    <p:sldId id="258" r:id="rId18"/>
    <p:sldId id="259" r:id="rId19"/>
    <p:sldId id="261" r:id="rId20"/>
    <p:sldId id="262" r:id="rId21"/>
    <p:sldId id="263" r:id="rId22"/>
    <p:sldId id="260" r:id="rId23"/>
    <p:sldId id="274" r:id="rId24"/>
    <p:sldId id="264" r:id="rId25"/>
    <p:sldId id="265" r:id="rId26"/>
    <p:sldId id="266" r:id="rId27"/>
    <p:sldId id="267" r:id="rId28"/>
    <p:sldId id="268" r:id="rId29"/>
    <p:sldId id="269" r:id="rId30"/>
    <p:sldId id="270" r:id="rId31"/>
    <p:sldId id="271" r:id="rId32"/>
    <p:sldId id="272" r:id="rId33"/>
    <p:sldId id="273" r:id="rId3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82" autoAdjust="0"/>
  </p:normalViewPr>
  <p:slideViewPr>
    <p:cSldViewPr>
      <p:cViewPr varScale="1">
        <p:scale>
          <a:sx n="102" d="100"/>
          <a:sy n="102" d="100"/>
        </p:scale>
        <p:origin x="18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10E5E11-3EEA-4E92-927B-1FC661534C80}" type="datetimeFigureOut">
              <a:rPr lang="en-GB" smtClean="0"/>
              <a:pPr/>
              <a:t>26/09/2018</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604D855-2EB7-4C37-9792-79D26DA0A726}" type="slidenum">
              <a:rPr lang="en-GB" smtClean="0"/>
              <a:pPr/>
              <a:t>‹#›</a:t>
            </a:fld>
            <a:endParaRPr lang="en-GB"/>
          </a:p>
        </p:txBody>
      </p:sp>
    </p:spTree>
    <p:extLst>
      <p:ext uri="{BB962C8B-B14F-4D97-AF65-F5344CB8AC3E}">
        <p14:creationId xmlns:p14="http://schemas.microsoft.com/office/powerpoint/2010/main" val="4203965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2</a:t>
            </a:fld>
            <a:endParaRPr lang="en-GB"/>
          </a:p>
        </p:txBody>
      </p:sp>
    </p:spTree>
    <p:extLst>
      <p:ext uri="{BB962C8B-B14F-4D97-AF65-F5344CB8AC3E}">
        <p14:creationId xmlns:p14="http://schemas.microsoft.com/office/powerpoint/2010/main" val="3333374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3</a:t>
            </a:fld>
            <a:endParaRPr lang="en-GB"/>
          </a:p>
        </p:txBody>
      </p:sp>
    </p:spTree>
    <p:extLst>
      <p:ext uri="{BB962C8B-B14F-4D97-AF65-F5344CB8AC3E}">
        <p14:creationId xmlns:p14="http://schemas.microsoft.com/office/powerpoint/2010/main" val="3886901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a:p>
            <a:endParaRPr lang="en-GB" b="1"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4</a:t>
            </a:fld>
            <a:endParaRPr lang="en-GB"/>
          </a:p>
        </p:txBody>
      </p:sp>
    </p:spTree>
    <p:extLst>
      <p:ext uri="{BB962C8B-B14F-4D97-AF65-F5344CB8AC3E}">
        <p14:creationId xmlns:p14="http://schemas.microsoft.com/office/powerpoint/2010/main" val="3715713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5</a:t>
            </a:fld>
            <a:endParaRPr lang="en-GB"/>
          </a:p>
        </p:txBody>
      </p:sp>
    </p:spTree>
    <p:extLst>
      <p:ext uri="{BB962C8B-B14F-4D97-AF65-F5344CB8AC3E}">
        <p14:creationId xmlns:p14="http://schemas.microsoft.com/office/powerpoint/2010/main" val="359743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6</a:t>
            </a:fld>
            <a:endParaRPr lang="en-GB"/>
          </a:p>
        </p:txBody>
      </p:sp>
    </p:spTree>
    <p:extLst>
      <p:ext uri="{BB962C8B-B14F-4D97-AF65-F5344CB8AC3E}">
        <p14:creationId xmlns:p14="http://schemas.microsoft.com/office/powerpoint/2010/main" val="1732968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7</a:t>
            </a:fld>
            <a:endParaRPr lang="en-GB"/>
          </a:p>
        </p:txBody>
      </p:sp>
    </p:spTree>
    <p:extLst>
      <p:ext uri="{BB962C8B-B14F-4D97-AF65-F5344CB8AC3E}">
        <p14:creationId xmlns:p14="http://schemas.microsoft.com/office/powerpoint/2010/main" val="960866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8</a:t>
            </a:fld>
            <a:endParaRPr lang="en-GB"/>
          </a:p>
        </p:txBody>
      </p:sp>
    </p:spTree>
    <p:extLst>
      <p:ext uri="{BB962C8B-B14F-4D97-AF65-F5344CB8AC3E}">
        <p14:creationId xmlns:p14="http://schemas.microsoft.com/office/powerpoint/2010/main" val="3869295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9</a:t>
            </a:fld>
            <a:endParaRPr lang="en-GB"/>
          </a:p>
        </p:txBody>
      </p:sp>
    </p:spTree>
    <p:extLst>
      <p:ext uri="{BB962C8B-B14F-4D97-AF65-F5344CB8AC3E}">
        <p14:creationId xmlns:p14="http://schemas.microsoft.com/office/powerpoint/2010/main" val="1726621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10</a:t>
            </a:fld>
            <a:endParaRPr lang="en-GB"/>
          </a:p>
        </p:txBody>
      </p:sp>
    </p:spTree>
    <p:extLst>
      <p:ext uri="{BB962C8B-B14F-4D97-AF65-F5344CB8AC3E}">
        <p14:creationId xmlns:p14="http://schemas.microsoft.com/office/powerpoint/2010/main" val="2713764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11</a:t>
            </a:fld>
            <a:endParaRPr lang="en-GB"/>
          </a:p>
        </p:txBody>
      </p:sp>
    </p:spTree>
    <p:extLst>
      <p:ext uri="{BB962C8B-B14F-4D97-AF65-F5344CB8AC3E}">
        <p14:creationId xmlns:p14="http://schemas.microsoft.com/office/powerpoint/2010/main" val="2161850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12</a:t>
            </a:fld>
            <a:endParaRPr lang="en-GB"/>
          </a:p>
        </p:txBody>
      </p:sp>
    </p:spTree>
    <p:extLst>
      <p:ext uri="{BB962C8B-B14F-4D97-AF65-F5344CB8AC3E}">
        <p14:creationId xmlns:p14="http://schemas.microsoft.com/office/powerpoint/2010/main" val="881426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13</a:t>
            </a:fld>
            <a:endParaRPr lang="en-GB"/>
          </a:p>
        </p:txBody>
      </p:sp>
    </p:spTree>
    <p:extLst>
      <p:ext uri="{BB962C8B-B14F-4D97-AF65-F5344CB8AC3E}">
        <p14:creationId xmlns:p14="http://schemas.microsoft.com/office/powerpoint/2010/main" val="2407058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t>Mediating and cascading   new and accurate information</a:t>
            </a:r>
          </a:p>
          <a:p>
            <a:endParaRPr lang="en-GB" b="0" i="1"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14</a:t>
            </a:fld>
            <a:endParaRPr lang="en-GB"/>
          </a:p>
        </p:txBody>
      </p:sp>
    </p:spTree>
    <p:extLst>
      <p:ext uri="{BB962C8B-B14F-4D97-AF65-F5344CB8AC3E}">
        <p14:creationId xmlns:p14="http://schemas.microsoft.com/office/powerpoint/2010/main" val="592041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Some thoughts a</a:t>
            </a:r>
            <a:r>
              <a:rPr lang="en-GB" baseline="0" dirty="0"/>
              <a:t>bout the process of how we go about deploying resources to do the sort of work outlined by Georgina and Alison. </a:t>
            </a:r>
            <a:endParaRPr lang="en-GB" dirty="0"/>
          </a:p>
        </p:txBody>
      </p:sp>
      <p:sp>
        <p:nvSpPr>
          <p:cNvPr id="4" name="Slide Number Placeholder 3"/>
          <p:cNvSpPr>
            <a:spLocks noGrp="1"/>
          </p:cNvSpPr>
          <p:nvPr>
            <p:ph type="sldNum" sz="quarter" idx="10"/>
          </p:nvPr>
        </p:nvSpPr>
        <p:spPr/>
        <p:txBody>
          <a:bodyPr/>
          <a:lstStyle/>
          <a:p>
            <a:fld id="{E604D855-2EB7-4C37-9792-79D26DA0A726}" type="slidenum">
              <a:rPr lang="en-GB" smtClean="0"/>
              <a:pPr/>
              <a:t>23</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These</a:t>
            </a:r>
            <a:r>
              <a:rPr lang="en-GB" baseline="0" dirty="0"/>
              <a:t> definitions</a:t>
            </a:r>
            <a:r>
              <a:rPr lang="en-GB" dirty="0"/>
              <a:t> from Concise OED. </a:t>
            </a:r>
          </a:p>
          <a:p>
            <a:endParaRPr lang="en-GB" dirty="0"/>
          </a:p>
          <a:p>
            <a:r>
              <a:rPr lang="en-GB" dirty="0"/>
              <a:t>Important differences</a:t>
            </a:r>
            <a:r>
              <a:rPr lang="en-GB" baseline="0" dirty="0"/>
              <a:t> between public/social – and - values(s)/good(s)/benefit. Perhaps echoing civic/civil distinction. All these words are o</a:t>
            </a:r>
            <a:r>
              <a:rPr lang="en-GB" dirty="0"/>
              <a:t>ften used </a:t>
            </a:r>
            <a:r>
              <a:rPr lang="en-GB" dirty="0" err="1"/>
              <a:t>interchangably</a:t>
            </a:r>
            <a:r>
              <a:rPr lang="en-GB" dirty="0"/>
              <a:t>. And even when using same words</a:t>
            </a:r>
            <a:r>
              <a:rPr lang="en-GB" baseline="0" dirty="0"/>
              <a:t> we often mean different things. I’m focusing on the second meaning of social in the slide – its about reciprocity, mutuality – see above.</a:t>
            </a:r>
            <a:endParaRPr lang="en-GB" dirty="0"/>
          </a:p>
          <a:p>
            <a:r>
              <a:rPr lang="en-GB" dirty="0"/>
              <a:t> </a:t>
            </a:r>
          </a:p>
        </p:txBody>
      </p:sp>
      <p:sp>
        <p:nvSpPr>
          <p:cNvPr id="4" name="Slide Number Placeholder 3"/>
          <p:cNvSpPr>
            <a:spLocks noGrp="1"/>
          </p:cNvSpPr>
          <p:nvPr>
            <p:ph type="sldNum" sz="quarter" idx="10"/>
          </p:nvPr>
        </p:nvSpPr>
        <p:spPr/>
        <p:txBody>
          <a:bodyPr/>
          <a:lstStyle/>
          <a:p>
            <a:fld id="{A8C82F73-8593-4E46-BDA5-8B5E5FE54E15}" type="slidenum">
              <a:rPr lang="en-GB" smtClean="0"/>
              <a:pPr/>
              <a:t>24</a:t>
            </a:fld>
            <a:endParaRPr lang="en-GB"/>
          </a:p>
        </p:txBody>
      </p:sp>
    </p:spTree>
    <p:extLst>
      <p:ext uri="{BB962C8B-B14F-4D97-AF65-F5344CB8AC3E}">
        <p14:creationId xmlns:p14="http://schemas.microsoft.com/office/powerpoint/2010/main" val="2228999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Written before</a:t>
            </a:r>
            <a:r>
              <a:rPr lang="en-GB" baseline="0" dirty="0"/>
              <a:t> </a:t>
            </a:r>
            <a:r>
              <a:rPr lang="en-GB" baseline="0" dirty="0" err="1"/>
              <a:t>Unwin</a:t>
            </a:r>
            <a:r>
              <a:rPr lang="en-GB" baseline="0" dirty="0"/>
              <a:t> joined Joseph </a:t>
            </a:r>
            <a:r>
              <a:rPr lang="en-GB" baseline="0" dirty="0" err="1"/>
              <a:t>Rowntree</a:t>
            </a:r>
            <a:r>
              <a:rPr lang="en-GB" baseline="0" dirty="0"/>
              <a:t> Foundation. </a:t>
            </a:r>
          </a:p>
          <a:p>
            <a:r>
              <a:rPr lang="en-GB" baseline="0" dirty="0"/>
              <a:t>I think these assumptions are true – and useful to be aware of (rest of doc has useful stuff as well! – next slide) </a:t>
            </a:r>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25</a:t>
            </a:fld>
            <a:endParaRPr lang="en-GB"/>
          </a:p>
        </p:txBody>
      </p:sp>
    </p:spTree>
    <p:extLst>
      <p:ext uri="{BB962C8B-B14F-4D97-AF65-F5344CB8AC3E}">
        <p14:creationId xmlns:p14="http://schemas.microsoft.com/office/powerpoint/2010/main" val="3721841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Focused on grant making trusts but much of the material is relevant to, and some addressed to, statutory organisations.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These distinctions not clean – </a:t>
            </a:r>
            <a:r>
              <a:rPr lang="en-GB" baseline="0" dirty="0" err="1"/>
              <a:t>theres</a:t>
            </a:r>
            <a:r>
              <a:rPr lang="en-GB" baseline="0" dirty="0"/>
              <a:t> overlap etc – but second set of bullets = useful metaphor </a:t>
            </a:r>
          </a:p>
          <a:p>
            <a:endParaRPr lang="en-GB" dirty="0"/>
          </a:p>
        </p:txBody>
      </p:sp>
      <p:sp>
        <p:nvSpPr>
          <p:cNvPr id="4" name="Slide Number Placeholder 3"/>
          <p:cNvSpPr>
            <a:spLocks noGrp="1"/>
          </p:cNvSpPr>
          <p:nvPr>
            <p:ph type="sldNum" sz="quarter" idx="10"/>
          </p:nvPr>
        </p:nvSpPr>
        <p:spPr/>
        <p:txBody>
          <a:bodyPr/>
          <a:lstStyle/>
          <a:p>
            <a:fld id="{E604D855-2EB7-4C37-9792-79D26DA0A726}" type="slidenum">
              <a:rPr lang="en-GB" smtClean="0"/>
              <a:pPr/>
              <a:t>26</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Social value </a:t>
            </a:r>
            <a:r>
              <a:rPr lang="en-GB" baseline="0" dirty="0"/>
              <a:t>is very fashionable. </a:t>
            </a:r>
          </a:p>
          <a:p>
            <a:r>
              <a:rPr lang="en-GB" baseline="0" dirty="0"/>
              <a:t>In civil society strategy is close to meaningless. </a:t>
            </a:r>
          </a:p>
          <a:p>
            <a:r>
              <a:rPr lang="en-GB" baseline="0" dirty="0"/>
              <a:t>Hub is worth being aware of – probably best place to get info about the PS(SV)Act – including Durham CC</a:t>
            </a:r>
          </a:p>
          <a:p>
            <a:r>
              <a:rPr lang="en-GB" baseline="0" dirty="0"/>
              <a:t>But </a:t>
            </a:r>
            <a:r>
              <a:rPr lang="en-GB" baseline="0" dirty="0" err="1"/>
              <a:t>theres</a:t>
            </a:r>
            <a:r>
              <a:rPr lang="en-GB" baseline="0" dirty="0"/>
              <a:t> a lack of intellectual heft around social value (especially compared with Public benefit, value etc). </a:t>
            </a:r>
            <a:r>
              <a:rPr lang="en-GB" baseline="0" dirty="0" err="1"/>
              <a:t>Honorable</a:t>
            </a:r>
            <a:r>
              <a:rPr lang="en-GB" baseline="0" dirty="0"/>
              <a:t> exceptions include some work at Third Sector Research Centre (</a:t>
            </a:r>
            <a:r>
              <a:rPr lang="en-GB" baseline="0" dirty="0" err="1"/>
              <a:t>birmingham</a:t>
            </a:r>
            <a:r>
              <a:rPr lang="en-GB" baseline="0" dirty="0"/>
              <a:t> </a:t>
            </a:r>
            <a:r>
              <a:rPr lang="en-GB" baseline="0" dirty="0" err="1"/>
              <a:t>univ</a:t>
            </a:r>
            <a:r>
              <a:rPr lang="en-GB" baseline="0" dirty="0"/>
              <a:t>) and ‘Buying Social Justice’ by Christopher </a:t>
            </a:r>
            <a:r>
              <a:rPr lang="en-GB" baseline="0" dirty="0" err="1"/>
              <a:t>McCrudden</a:t>
            </a:r>
            <a:r>
              <a:rPr lang="en-GB" baseline="0" dirty="0"/>
              <a:t> – interesting he was involved in negotiations with Europe over the social chapter </a:t>
            </a:r>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27</a:t>
            </a:fld>
            <a:endParaRPr lang="en-GB"/>
          </a:p>
        </p:txBody>
      </p:sp>
    </p:spTree>
    <p:extLst>
      <p:ext uri="{BB962C8B-B14F-4D97-AF65-F5344CB8AC3E}">
        <p14:creationId xmlns:p14="http://schemas.microsoft.com/office/powerpoint/2010/main" val="3795786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a:t>Theres</a:t>
            </a:r>
            <a:r>
              <a:rPr lang="en-GB" dirty="0"/>
              <a:t> an</a:t>
            </a:r>
            <a:r>
              <a:rPr lang="en-GB" baseline="0" dirty="0"/>
              <a:t> </a:t>
            </a:r>
            <a:r>
              <a:rPr lang="en-GB" baseline="0" dirty="0" err="1"/>
              <a:t>anorakish</a:t>
            </a:r>
            <a:r>
              <a:rPr lang="en-GB" baseline="0" dirty="0"/>
              <a:t> procurement argument (I’ve got a worryingly large wardrobe of these) here that says PSSV Act does very little  - beyond promoting some awareness.  </a:t>
            </a:r>
          </a:p>
          <a:p>
            <a:r>
              <a:rPr lang="en-GB" baseline="0" dirty="0"/>
              <a:t>Clause 3 is the key one and we can ‘consider’ things in neural twitches and then move on. </a:t>
            </a:r>
          </a:p>
          <a:p>
            <a:r>
              <a:rPr lang="en-GB" baseline="0" dirty="0"/>
              <a:t>If public sector want to do this stuff, can do it anyway – in procurement a key test is whether the requirement is relevant and proportionate – seems fairly easy to meet if its about relational, </a:t>
            </a:r>
            <a:r>
              <a:rPr lang="en-GB" baseline="0" dirty="0" err="1"/>
              <a:t>reciprosity</a:t>
            </a:r>
            <a:r>
              <a:rPr lang="en-GB" baseline="0" dirty="0"/>
              <a:t>. </a:t>
            </a:r>
            <a:endParaRPr lang="en-GB" dirty="0"/>
          </a:p>
          <a:p>
            <a:endParaRPr lang="en-GB" dirty="0"/>
          </a:p>
          <a:p>
            <a:r>
              <a:rPr lang="en-GB" dirty="0"/>
              <a:t>Separately </a:t>
            </a:r>
            <a:r>
              <a:rPr lang="en-GB" dirty="0" err="1"/>
              <a:t>theres</a:t>
            </a:r>
            <a:r>
              <a:rPr lang="en-GB" dirty="0"/>
              <a:t> something interesting</a:t>
            </a:r>
            <a:r>
              <a:rPr lang="en-GB" baseline="0" dirty="0"/>
              <a:t> and difficult here: How can we use a transactional process to get a relational product? </a:t>
            </a:r>
          </a:p>
          <a:p>
            <a:endParaRPr lang="en-GB" baseline="0" dirty="0"/>
          </a:p>
          <a:p>
            <a:r>
              <a:rPr lang="en-GB" baseline="0" dirty="0"/>
              <a:t>Also, perhaps grasping at straws, but post </a:t>
            </a:r>
            <a:r>
              <a:rPr lang="en-GB" baseline="0" dirty="0" err="1"/>
              <a:t>brexit</a:t>
            </a:r>
            <a:r>
              <a:rPr lang="en-GB" baseline="0" dirty="0"/>
              <a:t> there may be an opportunity to reframe the whole architecture of public sector procurement ….  </a:t>
            </a:r>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28</a:t>
            </a:fld>
            <a:endParaRPr lang="en-GB"/>
          </a:p>
        </p:txBody>
      </p:sp>
    </p:spTree>
    <p:extLst>
      <p:ext uri="{BB962C8B-B14F-4D97-AF65-F5344CB8AC3E}">
        <p14:creationId xmlns:p14="http://schemas.microsoft.com/office/powerpoint/2010/main" val="410186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If interested</a:t>
            </a:r>
            <a:r>
              <a:rPr lang="en-GB" baseline="0" dirty="0"/>
              <a:t> in the social (see my first slide, second meaning) in public service provision then this document is useful and interesting.  </a:t>
            </a:r>
          </a:p>
          <a:p>
            <a:r>
              <a:rPr lang="en-GB" baseline="0" dirty="0"/>
              <a:t>Following slides are the report headings from the summary – in case you’ll not get a chance to look at it!</a:t>
            </a:r>
            <a:endParaRPr lang="en-GB" dirty="0"/>
          </a:p>
        </p:txBody>
      </p:sp>
      <p:sp>
        <p:nvSpPr>
          <p:cNvPr id="4" name="Slide Number Placeholder 3"/>
          <p:cNvSpPr>
            <a:spLocks noGrp="1"/>
          </p:cNvSpPr>
          <p:nvPr>
            <p:ph type="sldNum" sz="quarter" idx="10"/>
          </p:nvPr>
        </p:nvSpPr>
        <p:spPr/>
        <p:txBody>
          <a:bodyPr/>
          <a:lstStyle/>
          <a:p>
            <a:fld id="{E604D855-2EB7-4C37-9792-79D26DA0A726}" type="slidenum">
              <a:rPr lang="en-GB" smtClean="0"/>
              <a:pPr/>
              <a:t>29</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‘Time’ – quote</a:t>
            </a:r>
            <a:r>
              <a:rPr lang="en-GB" baseline="0" dirty="0"/>
              <a:t> in final slide comes from this section</a:t>
            </a:r>
            <a:endParaRPr lang="en-GB" dirty="0"/>
          </a:p>
        </p:txBody>
      </p:sp>
      <p:sp>
        <p:nvSpPr>
          <p:cNvPr id="4" name="Slide Number Placeholder 3"/>
          <p:cNvSpPr>
            <a:spLocks noGrp="1"/>
          </p:cNvSpPr>
          <p:nvPr>
            <p:ph type="sldNum" sz="quarter" idx="10"/>
          </p:nvPr>
        </p:nvSpPr>
        <p:spPr/>
        <p:txBody>
          <a:bodyPr/>
          <a:lstStyle/>
          <a:p>
            <a:fld id="{E604D855-2EB7-4C37-9792-79D26DA0A726}" type="slidenum">
              <a:rPr lang="en-GB" smtClean="0"/>
              <a:pPr/>
              <a:t>30</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So, if we are interested</a:t>
            </a:r>
            <a:r>
              <a:rPr lang="en-GB" baseline="0" dirty="0"/>
              <a:t> in the settlement of newly arrived people paying attention to relationships seems relevant ; especially where establishing identity as a citizen is part of the job. If we are going to ‘buy’ (</a:t>
            </a:r>
            <a:r>
              <a:rPr lang="en-GB" baseline="0" dirty="0" err="1"/>
              <a:t>unwin</a:t>
            </a:r>
            <a:r>
              <a:rPr lang="en-GB" baseline="0" dirty="0"/>
              <a:t>) this provision – who we buy it from and what we concentrate on in the procurement seems important. while it certainly doesn’t end the conversation (</a:t>
            </a:r>
            <a:r>
              <a:rPr lang="en-GB" baseline="0" dirty="0" err="1"/>
              <a:t>eg</a:t>
            </a:r>
            <a:r>
              <a:rPr lang="en-GB" baseline="0" dirty="0"/>
              <a:t> what does evidencing delivery look like?... ) maybe ‘deep value’ is a way of thinking about this that is helpful.   </a:t>
            </a:r>
            <a:endParaRPr lang="en-GB" dirty="0"/>
          </a:p>
        </p:txBody>
      </p:sp>
      <p:sp>
        <p:nvSpPr>
          <p:cNvPr id="4" name="Slide Number Placeholder 3"/>
          <p:cNvSpPr>
            <a:spLocks noGrp="1"/>
          </p:cNvSpPr>
          <p:nvPr>
            <p:ph type="sldNum" sz="quarter" idx="10"/>
          </p:nvPr>
        </p:nvSpPr>
        <p:spPr/>
        <p:txBody>
          <a:bodyPr/>
          <a:lstStyle/>
          <a:p>
            <a:fld id="{A8C82F73-8593-4E46-BDA5-8B5E5FE54E15}" type="slidenum">
              <a:rPr lang="en-GB" smtClean="0"/>
              <a:pPr/>
              <a:t>32</a:t>
            </a:fld>
            <a:endParaRPr lang="en-GB"/>
          </a:p>
        </p:txBody>
      </p:sp>
    </p:spTree>
    <p:extLst>
      <p:ext uri="{BB962C8B-B14F-4D97-AF65-F5344CB8AC3E}">
        <p14:creationId xmlns:p14="http://schemas.microsoft.com/office/powerpoint/2010/main" val="1605972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894485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2145672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1649674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3083045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174435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174391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3043316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2418086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106191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907728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C2D586-6672-4D63-A72D-2156D0FE05F9}" type="datetimeFigureOut">
              <a:rPr lang="en-GB" smtClean="0"/>
              <a:pPr/>
              <a:t>26/09/2018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E3D63-F038-4DF6-86FE-048E8041E0D9}" type="slidenum">
              <a:rPr lang="en-GB" smtClean="0"/>
              <a:pPr/>
              <a:t>‹#›</a:t>
            </a:fld>
            <a:endParaRPr lang="en-GB"/>
          </a:p>
        </p:txBody>
      </p:sp>
    </p:spTree>
    <p:extLst>
      <p:ext uri="{BB962C8B-B14F-4D97-AF65-F5344CB8AC3E}">
        <p14:creationId xmlns:p14="http://schemas.microsoft.com/office/powerpoint/2010/main" val="200126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C2D586-6672-4D63-A72D-2156D0FE05F9}" type="datetimeFigureOut">
              <a:rPr lang="en-GB" smtClean="0"/>
              <a:pPr/>
              <a:t>26/09/2018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E3D63-F038-4DF6-86FE-048E8041E0D9}" type="slidenum">
              <a:rPr lang="en-GB" smtClean="0"/>
              <a:pPr/>
              <a:t>‹#›</a:t>
            </a:fld>
            <a:endParaRPr lang="en-GB"/>
          </a:p>
        </p:txBody>
      </p:sp>
    </p:spTree>
    <p:extLst>
      <p:ext uri="{BB962C8B-B14F-4D97-AF65-F5344CB8AC3E}">
        <p14:creationId xmlns:p14="http://schemas.microsoft.com/office/powerpoint/2010/main" val="2861963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emf"/><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jpeg"/><Relationship Id="rId3" Type="http://schemas.openxmlformats.org/officeDocument/2006/relationships/image" Target="../media/image13.png"/><Relationship Id="rId7" Type="http://schemas.openxmlformats.org/officeDocument/2006/relationships/image" Target="../media/image15.jpeg"/><Relationship Id="rId12"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8.png"/><Relationship Id="rId5" Type="http://schemas.openxmlformats.org/officeDocument/2006/relationships/image" Target="../media/image14.png"/><Relationship Id="rId10" Type="http://schemas.openxmlformats.org/officeDocument/2006/relationships/image" Target="../media/image17.emf"/><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21.emf"/></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2.jpeg"/><Relationship Id="rId7"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21.emf"/><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23.jpeg"/><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wcmt.org.u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socialvaluehub.org.uk/"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refugeevoices.org.uk/" TargetMode="External"/><Relationship Id="rId2" Type="http://schemas.openxmlformats.org/officeDocument/2006/relationships/hyperlink" Target="mailto:georgina.fletcher@refugeevoices.org.uk" TargetMode="Externa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mailto:chrisford@gmx.co.uk" TargetMode="External"/><Relationship Id="rId4" Type="http://schemas.openxmlformats.org/officeDocument/2006/relationships/hyperlink" Target="mailto:alisonholland22@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685800" y="547461"/>
            <a:ext cx="7948246" cy="1445739"/>
          </a:xfrm>
        </p:spPr>
        <p:txBody>
          <a:bodyPr>
            <a:noAutofit/>
          </a:bodyPr>
          <a:lstStyle/>
          <a:p>
            <a:r>
              <a:rPr lang="en-GB" sz="3200" b="1" dirty="0"/>
              <a:t>Framing the relationship between public authorities and civil society to effect successful approaches to integration across the North East</a:t>
            </a:r>
          </a:p>
        </p:txBody>
      </p:sp>
      <p:sp>
        <p:nvSpPr>
          <p:cNvPr id="10" name="Subtitle 9"/>
          <p:cNvSpPr>
            <a:spLocks noGrp="1"/>
          </p:cNvSpPr>
          <p:nvPr>
            <p:ph type="subTitle" idx="1"/>
          </p:nvPr>
        </p:nvSpPr>
        <p:spPr>
          <a:xfrm>
            <a:off x="685800" y="2396447"/>
            <a:ext cx="7948246" cy="2144493"/>
          </a:xfrm>
        </p:spPr>
        <p:txBody>
          <a:bodyPr>
            <a:normAutofit fontScale="92500" lnSpcReduction="20000"/>
          </a:bodyPr>
          <a:lstStyle/>
          <a:p>
            <a:r>
              <a:rPr lang="en-GB" sz="3000" b="1" dirty="0">
                <a:solidFill>
                  <a:schemeClr val="tx1"/>
                </a:solidFill>
              </a:rPr>
              <a:t>Georgina Fletcher, </a:t>
            </a:r>
            <a:r>
              <a:rPr lang="en-GB" sz="3000" dirty="0">
                <a:solidFill>
                  <a:schemeClr val="tx1"/>
                </a:solidFill>
              </a:rPr>
              <a:t>Chief Executive, Regional Refugee Forum North East</a:t>
            </a:r>
          </a:p>
          <a:p>
            <a:r>
              <a:rPr lang="en-GB" sz="3000" dirty="0">
                <a:solidFill>
                  <a:schemeClr val="tx1"/>
                </a:solidFill>
              </a:rPr>
              <a:t>With </a:t>
            </a:r>
            <a:r>
              <a:rPr lang="en-GB" sz="3000" b="1" dirty="0">
                <a:solidFill>
                  <a:schemeClr val="tx1"/>
                </a:solidFill>
              </a:rPr>
              <a:t>Alison Holland</a:t>
            </a:r>
            <a:r>
              <a:rPr lang="en-GB" sz="3000" dirty="0">
                <a:solidFill>
                  <a:schemeClr val="tx1"/>
                </a:solidFill>
              </a:rPr>
              <a:t>, WCMT Fellow 2017 and Darlington Assistance for Refugees</a:t>
            </a:r>
          </a:p>
          <a:p>
            <a:r>
              <a:rPr lang="en-GB" sz="3000" dirty="0">
                <a:solidFill>
                  <a:schemeClr val="tx1"/>
                </a:solidFill>
              </a:rPr>
              <a:t>and </a:t>
            </a:r>
            <a:r>
              <a:rPr lang="en-GB" sz="3000" b="1" dirty="0">
                <a:solidFill>
                  <a:schemeClr val="tx1"/>
                </a:solidFill>
              </a:rPr>
              <a:t>Chris Ford</a:t>
            </a:r>
            <a:r>
              <a:rPr lang="en-GB" sz="3000" dirty="0">
                <a:solidFill>
                  <a:schemeClr val="tx1"/>
                </a:solidFill>
              </a:rPr>
              <a:t>, Independent researcher and analyst</a:t>
            </a:r>
          </a:p>
          <a:p>
            <a:endParaRPr lang="en-GB" dirty="0"/>
          </a:p>
        </p:txBody>
      </p:sp>
      <p:pic>
        <p:nvPicPr>
          <p:cNvPr id="11" name="Picture 10" descr="C:\Users\Alison\Documents\Winston Churchill\Linbury-colour (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4368" y="5908430"/>
            <a:ext cx="2175137" cy="827877"/>
          </a:xfrm>
          <a:prstGeom prst="rect">
            <a:avLst/>
          </a:prstGeom>
          <a:noFill/>
          <a:ln>
            <a:noFill/>
          </a:ln>
        </p:spPr>
      </p:pic>
      <p:pic>
        <p:nvPicPr>
          <p:cNvPr id="12" name="Picture 11" descr="https://www.wcmt.org.uk/sites/default/files/WCMT%20logo%20black%20type%20on%20white%20background%20%282%29_0.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554" y="5503984"/>
            <a:ext cx="1410375" cy="1232323"/>
          </a:xfrm>
          <a:prstGeom prst="rect">
            <a:avLst/>
          </a:prstGeom>
          <a:noFill/>
          <a:ln>
            <a:noFill/>
          </a:ln>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41269"/>
            <a:ext cx="2373923" cy="1086126"/>
          </a:xfrm>
          <a:prstGeom prst="rect">
            <a:avLst/>
          </a:prstGeom>
        </p:spPr>
      </p:pic>
      <p:sp>
        <p:nvSpPr>
          <p:cNvPr id="14" name="TextBox 13"/>
          <p:cNvSpPr txBox="1"/>
          <p:nvPr/>
        </p:nvSpPr>
        <p:spPr>
          <a:xfrm>
            <a:off x="896815" y="4540940"/>
            <a:ext cx="7561385" cy="1200329"/>
          </a:xfrm>
          <a:prstGeom prst="rect">
            <a:avLst/>
          </a:prstGeom>
          <a:noFill/>
        </p:spPr>
        <p:txBody>
          <a:bodyPr wrap="square" rtlCol="0">
            <a:spAutoFit/>
          </a:bodyPr>
          <a:lstStyle/>
          <a:p>
            <a:pPr algn="ctr"/>
            <a:r>
              <a:rPr lang="en-GB" dirty="0"/>
              <a:t>Presentation at Institute for Local Governance Seminar 21/09/18</a:t>
            </a:r>
          </a:p>
          <a:p>
            <a:pPr algn="ctr"/>
            <a:r>
              <a:rPr lang="en-GB" dirty="0"/>
              <a:t>‘Approaches to the Settlement of Refugees and Migrants in Northern England:</a:t>
            </a:r>
          </a:p>
          <a:p>
            <a:pPr algn="ctr"/>
            <a:r>
              <a:rPr lang="en-GB" dirty="0"/>
              <a:t> Interactions between communities, public authorities and the 3</a:t>
            </a:r>
            <a:r>
              <a:rPr lang="en-GB" baseline="30000" dirty="0"/>
              <a:t>rd</a:t>
            </a:r>
            <a:r>
              <a:rPr lang="en-GB" dirty="0"/>
              <a:t> Sector’.</a:t>
            </a:r>
          </a:p>
          <a:p>
            <a:r>
              <a:rPr lang="en-GB" dirty="0"/>
              <a:t> </a:t>
            </a:r>
          </a:p>
        </p:txBody>
      </p:sp>
      <p:pic>
        <p:nvPicPr>
          <p:cNvPr id="8" name="Picture 7" descr="Awards-Logo-2013-Winner-Web"/>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5776" y="5741270"/>
            <a:ext cx="1512168" cy="1062944"/>
          </a:xfrm>
          <a:prstGeom prst="rect">
            <a:avLst/>
          </a:prstGeom>
          <a:noFill/>
          <a:ln>
            <a:noFill/>
          </a:ln>
        </p:spPr>
      </p:pic>
    </p:spTree>
    <p:extLst>
      <p:ext uri="{BB962C8B-B14F-4D97-AF65-F5344CB8AC3E}">
        <p14:creationId xmlns:p14="http://schemas.microsoft.com/office/powerpoint/2010/main" val="3229616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13043"/>
          </a:xfrm>
        </p:spPr>
        <p:txBody>
          <a:bodyPr>
            <a:normAutofit/>
          </a:bodyPr>
          <a:lstStyle/>
          <a:p>
            <a:r>
              <a:rPr lang="en-GB" sz="3200" b="1" dirty="0"/>
              <a:t>Current Policy Window</a:t>
            </a:r>
            <a:endParaRPr lang="en-GB" sz="3200" dirty="0"/>
          </a:p>
        </p:txBody>
      </p:sp>
      <p:sp>
        <p:nvSpPr>
          <p:cNvPr id="3" name="Content Placeholder 2"/>
          <p:cNvSpPr>
            <a:spLocks noGrp="1"/>
          </p:cNvSpPr>
          <p:nvPr>
            <p:ph idx="1"/>
          </p:nvPr>
        </p:nvSpPr>
        <p:spPr>
          <a:xfrm>
            <a:off x="628650" y="1371600"/>
            <a:ext cx="7886700" cy="5029200"/>
          </a:xfrm>
        </p:spPr>
        <p:txBody>
          <a:bodyPr>
            <a:normAutofit fontScale="85000" lnSpcReduction="20000"/>
          </a:bodyPr>
          <a:lstStyle/>
          <a:p>
            <a:r>
              <a:rPr lang="en-GB" b="1" dirty="0"/>
              <a:t>Widening Dispersal </a:t>
            </a:r>
            <a:r>
              <a:rPr lang="en-GB" sz="2400" dirty="0"/>
              <a:t>to more Local Authority areas</a:t>
            </a:r>
            <a:endParaRPr lang="en-GB" sz="2400" dirty="0">
              <a:solidFill>
                <a:srgbClr val="0070C0"/>
              </a:solidFill>
            </a:endParaRPr>
          </a:p>
          <a:p>
            <a:r>
              <a:rPr lang="en-GB" b="1" dirty="0"/>
              <a:t>North East Migration Partnership </a:t>
            </a:r>
            <a:r>
              <a:rPr lang="en-GB" sz="2400" dirty="0"/>
              <a:t>set up late 2014</a:t>
            </a:r>
          </a:p>
          <a:p>
            <a:r>
              <a:rPr lang="en-GB" b="1" dirty="0"/>
              <a:t>Syrian Vulnerable Persons Resettlement Programme </a:t>
            </a:r>
            <a:r>
              <a:rPr lang="en-GB" sz="2400" dirty="0"/>
              <a:t>hosted by Local Authorities since late 2015</a:t>
            </a:r>
          </a:p>
          <a:p>
            <a:r>
              <a:rPr lang="en-GB" b="1" dirty="0"/>
              <a:t>Integrated Communities Strategy. </a:t>
            </a:r>
            <a:r>
              <a:rPr lang="en-GB" sz="2400" dirty="0"/>
              <a:t>Green Paper. March 2018 MHCLG </a:t>
            </a:r>
          </a:p>
          <a:p>
            <a:pPr lvl="1"/>
            <a:r>
              <a:rPr lang="en-GB" b="1" dirty="0"/>
              <a:t>New RASI unit formed </a:t>
            </a:r>
            <a:r>
              <a:rPr lang="en-GB" sz="2000" dirty="0"/>
              <a:t>(Resettlement, Asylum Support and Integration) focused on developing Refugee Integration Strategy</a:t>
            </a:r>
          </a:p>
          <a:p>
            <a:pPr lvl="1"/>
            <a:r>
              <a:rPr lang="en-GB" b="1" dirty="0"/>
              <a:t>Pilots being trialled </a:t>
            </a:r>
          </a:p>
          <a:p>
            <a:pPr lvl="2"/>
            <a:r>
              <a:rPr lang="en-GB" b="1" dirty="0"/>
              <a:t>LAASLO </a:t>
            </a:r>
            <a:r>
              <a:rPr lang="en-GB" dirty="0"/>
              <a:t>(Local Authority Asylum Support Liaison Officers)</a:t>
            </a:r>
          </a:p>
          <a:p>
            <a:pPr lvl="2"/>
            <a:r>
              <a:rPr lang="en-GB" b="1" dirty="0"/>
              <a:t>Place based approach</a:t>
            </a:r>
          </a:p>
          <a:p>
            <a:r>
              <a:rPr lang="en-GB" b="1" dirty="0"/>
              <a:t>Civil Society Strategy</a:t>
            </a:r>
            <a:r>
              <a:rPr lang="en-GB" dirty="0"/>
              <a:t>. </a:t>
            </a:r>
            <a:r>
              <a:rPr lang="en-GB" sz="2400" dirty="0"/>
              <a:t>August 2018 DCMS  </a:t>
            </a:r>
          </a:p>
          <a:p>
            <a:r>
              <a:rPr lang="en-GB" b="1" dirty="0"/>
              <a:t>The Public Services (Social Value) Act 2012 </a:t>
            </a:r>
            <a:r>
              <a:rPr lang="en-GB" dirty="0"/>
              <a:t>and Brexit</a:t>
            </a:r>
          </a:p>
        </p:txBody>
      </p:sp>
    </p:spTree>
    <p:extLst>
      <p:ext uri="{BB962C8B-B14F-4D97-AF65-F5344CB8AC3E}">
        <p14:creationId xmlns:p14="http://schemas.microsoft.com/office/powerpoint/2010/main" val="7747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13043"/>
          </a:xfrm>
        </p:spPr>
        <p:txBody>
          <a:bodyPr>
            <a:normAutofit fontScale="90000"/>
          </a:bodyPr>
          <a:lstStyle/>
          <a:p>
            <a:r>
              <a:rPr lang="en-GB" sz="3200" b="1" dirty="0"/>
              <a:t>Foundations for an effective integration strategy</a:t>
            </a:r>
            <a:endParaRPr lang="en-GB" sz="3200" dirty="0"/>
          </a:p>
        </p:txBody>
      </p:sp>
      <p:sp>
        <p:nvSpPr>
          <p:cNvPr id="3" name="Content Placeholder 2"/>
          <p:cNvSpPr>
            <a:spLocks noGrp="1"/>
          </p:cNvSpPr>
          <p:nvPr>
            <p:ph idx="1"/>
          </p:nvPr>
        </p:nvSpPr>
        <p:spPr>
          <a:xfrm>
            <a:off x="610261" y="1178169"/>
            <a:ext cx="2982211" cy="5029200"/>
          </a:xfrm>
        </p:spPr>
        <p:txBody>
          <a:bodyPr>
            <a:normAutofit/>
          </a:bodyPr>
          <a:lstStyle/>
          <a:p>
            <a:pPr marL="0" indent="0">
              <a:buNone/>
            </a:pPr>
            <a:r>
              <a:rPr lang="en-GB" sz="2400" b="1" i="1" u="sng" dirty="0"/>
              <a:t>‘A Trans-national Network: Hearing the voices of Refugees in Policy and Practice in the European Union</a:t>
            </a:r>
            <a:r>
              <a:rPr lang="en-GB" sz="2400" dirty="0"/>
              <a:t>’  for the European Commission.          </a:t>
            </a:r>
            <a:r>
              <a:rPr lang="en-GB" sz="1800" dirty="0"/>
              <a:t>NERS, January 2001</a:t>
            </a:r>
          </a:p>
        </p:txBody>
      </p:sp>
      <p:pic>
        <p:nvPicPr>
          <p:cNvPr id="6" name="Picture 5"/>
          <p:cNvPicPr>
            <a:picLocks noChangeAspect="1"/>
          </p:cNvPicPr>
          <p:nvPr/>
        </p:nvPicPr>
        <p:blipFill>
          <a:blip r:embed="rId3" cstate="print"/>
          <a:stretch>
            <a:fillRect/>
          </a:stretch>
        </p:blipFill>
        <p:spPr>
          <a:xfrm>
            <a:off x="4338031" y="5974201"/>
            <a:ext cx="3006869" cy="883799"/>
          </a:xfrm>
          <a:prstGeom prst="rect">
            <a:avLst/>
          </a:prstGeom>
        </p:spPr>
      </p:pic>
      <p:pic>
        <p:nvPicPr>
          <p:cNvPr id="7" name="Picture 6"/>
          <p:cNvPicPr>
            <a:picLocks noChangeAspect="1"/>
          </p:cNvPicPr>
          <p:nvPr/>
        </p:nvPicPr>
        <p:blipFill>
          <a:blip r:embed="rId4" cstate="print"/>
          <a:stretch>
            <a:fillRect/>
          </a:stretch>
        </p:blipFill>
        <p:spPr>
          <a:xfrm>
            <a:off x="7252494" y="5945308"/>
            <a:ext cx="1891506" cy="866965"/>
          </a:xfrm>
          <a:prstGeom prst="rect">
            <a:avLst/>
          </a:prstGeom>
        </p:spPr>
      </p:pic>
      <p:pic>
        <p:nvPicPr>
          <p:cNvPr id="8" name="Picture 7"/>
          <p:cNvPicPr>
            <a:picLocks noChangeAspect="1"/>
          </p:cNvPicPr>
          <p:nvPr/>
        </p:nvPicPr>
        <p:blipFill>
          <a:blip r:embed="rId5" cstate="print"/>
          <a:stretch>
            <a:fillRect/>
          </a:stretch>
        </p:blipFill>
        <p:spPr>
          <a:xfrm>
            <a:off x="2631163" y="5757634"/>
            <a:ext cx="1706868" cy="957256"/>
          </a:xfrm>
          <a:prstGeom prst="rect">
            <a:avLst/>
          </a:prstGeom>
        </p:spPr>
      </p:pic>
      <p:pic>
        <p:nvPicPr>
          <p:cNvPr id="13" name="Picture 11" descr="RRF 4th march 2003 3"/>
          <p:cNvPicPr>
            <a:picLocks noChangeAspect="1" noChangeArrowheads="1"/>
          </p:cNvPicPr>
          <p:nvPr/>
        </p:nvPicPr>
        <p:blipFill>
          <a:blip r:embed="rId6" cstate="print">
            <a:grayscl/>
            <a:extLst>
              <a:ext uri="{28A0092B-C50C-407E-A947-70E740481C1C}">
                <a14:useLocalDpi xmlns:a14="http://schemas.microsoft.com/office/drawing/2010/main" val="0"/>
              </a:ext>
            </a:extLst>
          </a:blip>
          <a:srcRect/>
          <a:stretch>
            <a:fillRect/>
          </a:stretch>
        </p:blipFill>
        <p:spPr bwMode="auto">
          <a:xfrm>
            <a:off x="0" y="4273411"/>
            <a:ext cx="3153838" cy="193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uropean parliament.jpg"/>
          <p:cNvPicPr>
            <a:picLocks noChangeAspect="1"/>
          </p:cNvPicPr>
          <p:nvPr/>
        </p:nvPicPr>
        <p:blipFill>
          <a:blip r:embed="rId7" cstate="print"/>
          <a:stretch>
            <a:fillRect/>
          </a:stretch>
        </p:blipFill>
        <p:spPr>
          <a:xfrm>
            <a:off x="3555972" y="1178169"/>
            <a:ext cx="5588028" cy="4292813"/>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6057689"/>
            <a:ext cx="1403648" cy="642202"/>
          </a:xfrm>
          <a:prstGeom prst="rect">
            <a:avLst/>
          </a:prstGeom>
        </p:spPr>
      </p:pic>
    </p:spTree>
    <p:extLst>
      <p:ext uri="{BB962C8B-B14F-4D97-AF65-F5344CB8AC3E}">
        <p14:creationId xmlns:p14="http://schemas.microsoft.com/office/powerpoint/2010/main" val="1920458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13043"/>
          </a:xfrm>
        </p:spPr>
        <p:txBody>
          <a:bodyPr>
            <a:normAutofit fontScale="90000"/>
          </a:bodyPr>
          <a:lstStyle/>
          <a:p>
            <a:r>
              <a:rPr lang="en-GB" sz="3200" b="1" dirty="0"/>
              <a:t>Foundations for an effective integration strategy</a:t>
            </a:r>
            <a:endParaRPr lang="en-GB" sz="3200" dirty="0"/>
          </a:p>
        </p:txBody>
      </p:sp>
      <p:sp>
        <p:nvSpPr>
          <p:cNvPr id="3" name="Content Placeholder 2"/>
          <p:cNvSpPr>
            <a:spLocks noGrp="1"/>
          </p:cNvSpPr>
          <p:nvPr>
            <p:ph idx="1"/>
          </p:nvPr>
        </p:nvSpPr>
        <p:spPr>
          <a:xfrm>
            <a:off x="628650" y="1371600"/>
            <a:ext cx="7886700" cy="5029200"/>
          </a:xfrm>
        </p:spPr>
        <p:txBody>
          <a:bodyPr>
            <a:normAutofit/>
          </a:bodyPr>
          <a:lstStyle/>
          <a:p>
            <a:pPr marL="0" indent="0">
              <a:buNone/>
            </a:pPr>
            <a:endParaRPr lang="en-GB" dirty="0"/>
          </a:p>
        </p:txBody>
      </p:sp>
      <p:sp>
        <p:nvSpPr>
          <p:cNvPr id="10" name="Round Diagonal Corner Rectangle 9"/>
          <p:cNvSpPr/>
          <p:nvPr/>
        </p:nvSpPr>
        <p:spPr>
          <a:xfrm>
            <a:off x="4572000" y="1430859"/>
            <a:ext cx="4360985" cy="4149968"/>
          </a:xfrm>
          <a:prstGeom prst="round2DiagRect">
            <a:avLst/>
          </a:prstGeom>
          <a:solidFill>
            <a:schemeClr val="accent1">
              <a:lumMod val="20000"/>
              <a:lumOff val="80000"/>
            </a:schemeClr>
          </a:solidFill>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a:t>Unpacking the concept of integration from the perspective of refugees.</a:t>
            </a:r>
          </a:p>
          <a:p>
            <a:pPr algn="ctr"/>
            <a:r>
              <a:rPr lang="en-GB" dirty="0"/>
              <a:t>It means…</a:t>
            </a:r>
          </a:p>
          <a:p>
            <a:pPr algn="ctr"/>
            <a:r>
              <a:rPr lang="en-GB" i="1" dirty="0"/>
              <a:t>Belonging, union, mixing, gathering, getting together, incorporating, inclusion, becoming part of, completeness, being a real member of society, being active in the community, the ability to interact, to socialise, to participate in a society that is unfamiliar, feel comfortable within the community, to be regarded as human beings, as brother and sisters</a:t>
            </a:r>
          </a:p>
        </p:txBody>
      </p:sp>
      <p:sp>
        <p:nvSpPr>
          <p:cNvPr id="12" name="Rounded Rectangle 11"/>
          <p:cNvSpPr/>
          <p:nvPr/>
        </p:nvSpPr>
        <p:spPr>
          <a:xfrm>
            <a:off x="628650" y="1115144"/>
            <a:ext cx="3609242" cy="4619864"/>
          </a:xfrm>
          <a:prstGeom prst="roundRect">
            <a:avLst/>
          </a:prstGeom>
          <a:solidFill>
            <a:schemeClr val="accent4">
              <a:lumMod val="40000"/>
              <a:lumOff val="60000"/>
            </a:schemeClr>
          </a:solidFill>
          <a:ln w="38100">
            <a:solidFill>
              <a:schemeClr val="accent4">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solidFill>
                  <a:schemeClr val="tx1"/>
                </a:solidFill>
              </a:rPr>
              <a:t>A central finding identifies that current policy initiatives and resources are primarily focused on the </a:t>
            </a:r>
            <a:r>
              <a:rPr lang="en-GB" sz="2000" i="1" dirty="0">
                <a:solidFill>
                  <a:schemeClr val="tx1"/>
                </a:solidFill>
              </a:rPr>
              <a:t>‘mechanical</a:t>
            </a:r>
            <a:r>
              <a:rPr lang="en-GB" sz="2000" dirty="0">
                <a:solidFill>
                  <a:schemeClr val="tx1"/>
                </a:solidFill>
              </a:rPr>
              <a:t>’ and instrumental aspects of integration to the exclusion of </a:t>
            </a:r>
            <a:r>
              <a:rPr lang="en-GB" sz="2000" i="1" dirty="0">
                <a:solidFill>
                  <a:schemeClr val="tx1"/>
                </a:solidFill>
              </a:rPr>
              <a:t>‘organic</a:t>
            </a:r>
            <a:r>
              <a:rPr lang="en-GB" sz="2000" dirty="0">
                <a:solidFill>
                  <a:schemeClr val="tx1"/>
                </a:solidFill>
              </a:rPr>
              <a:t>’ processes.</a:t>
            </a:r>
          </a:p>
          <a:p>
            <a:pPr algn="ctr"/>
            <a:r>
              <a:rPr lang="en-GB" sz="2000" dirty="0">
                <a:solidFill>
                  <a:schemeClr val="tx1"/>
                </a:solidFill>
              </a:rPr>
              <a:t>Any strategy that is based on a reduction of the definition of integration to its mechanical aspects will not be effective in promoting integration in the fullest sense of its meaning </a:t>
            </a:r>
          </a:p>
        </p:txBody>
      </p:sp>
      <p:sp>
        <p:nvSpPr>
          <p:cNvPr id="13" name="Rectangle 12"/>
          <p:cNvSpPr/>
          <p:nvPr/>
        </p:nvSpPr>
        <p:spPr>
          <a:xfrm>
            <a:off x="1017710" y="5835940"/>
            <a:ext cx="7706458" cy="923330"/>
          </a:xfrm>
          <a:prstGeom prst="rect">
            <a:avLst/>
          </a:prstGeom>
          <a:solidFill>
            <a:schemeClr val="accent6">
              <a:lumMod val="20000"/>
              <a:lumOff val="80000"/>
            </a:schemeClr>
          </a:solidFill>
        </p:spPr>
        <p:txBody>
          <a:bodyPr wrap="square">
            <a:spAutoFit/>
          </a:bodyPr>
          <a:lstStyle/>
          <a:p>
            <a:r>
              <a:rPr lang="en-GB" i="1" dirty="0">
                <a:latin typeface="Calibri" panose="020F0502020204030204" pitchFamily="34" charset="0"/>
                <a:ea typeface="Calibri" panose="020F0502020204030204" pitchFamily="34" charset="0"/>
                <a:cs typeface="Times New Roman" panose="02020603050405020304" pitchFamily="18" charset="0"/>
              </a:rPr>
              <a:t>The project has identified critical factors in operationalising ‘organic’ integration, which would promote opportunities for </a:t>
            </a:r>
            <a:r>
              <a:rPr lang="en-GB" b="1" i="1" dirty="0">
                <a:latin typeface="Calibri" panose="020F0502020204030204" pitchFamily="34" charset="0"/>
                <a:ea typeface="Calibri" panose="020F0502020204030204" pitchFamily="34" charset="0"/>
                <a:cs typeface="Times New Roman" panose="02020603050405020304" pitchFamily="18" charset="0"/>
              </a:rPr>
              <a:t>reciprocity </a:t>
            </a:r>
            <a:r>
              <a:rPr lang="en-GB" i="1" dirty="0">
                <a:latin typeface="Calibri" panose="020F0502020204030204" pitchFamily="34" charset="0"/>
                <a:ea typeface="Calibri" panose="020F0502020204030204" pitchFamily="34" charset="0"/>
                <a:cs typeface="Times New Roman" panose="02020603050405020304" pitchFamily="18" charset="0"/>
              </a:rPr>
              <a:t>and </a:t>
            </a:r>
            <a:r>
              <a:rPr lang="en-GB" b="1" i="1" dirty="0">
                <a:latin typeface="Calibri" panose="020F0502020204030204" pitchFamily="34" charset="0"/>
                <a:ea typeface="Calibri" panose="020F0502020204030204" pitchFamily="34" charset="0"/>
                <a:cs typeface="Times New Roman" panose="02020603050405020304" pitchFamily="18" charset="0"/>
              </a:rPr>
              <a:t>active citizenship </a:t>
            </a:r>
            <a:r>
              <a:rPr lang="en-GB" i="1" dirty="0">
                <a:latin typeface="Calibri" panose="020F0502020204030204" pitchFamily="34" charset="0"/>
                <a:ea typeface="Calibri" panose="020F0502020204030204" pitchFamily="34" charset="0"/>
                <a:cs typeface="Times New Roman" panose="02020603050405020304" pitchFamily="18" charset="0"/>
              </a:rPr>
              <a:t>within local communities</a:t>
            </a:r>
            <a:endParaRPr lang="en-GB" dirty="0"/>
          </a:p>
        </p:txBody>
      </p:sp>
      <p:sp>
        <p:nvSpPr>
          <p:cNvPr id="4" name="Rectangle 3"/>
          <p:cNvSpPr/>
          <p:nvPr/>
        </p:nvSpPr>
        <p:spPr>
          <a:xfrm>
            <a:off x="0" y="0"/>
            <a:ext cx="8932985" cy="584775"/>
          </a:xfrm>
          <a:prstGeom prst="rect">
            <a:avLst/>
          </a:prstGeom>
        </p:spPr>
        <p:txBody>
          <a:bodyPr wrap="square">
            <a:spAutoFit/>
          </a:bodyPr>
          <a:lstStyle/>
          <a:p>
            <a:r>
              <a:rPr lang="en-GB" b="1" i="1" u="sng" dirty="0"/>
              <a:t>‘</a:t>
            </a:r>
            <a:r>
              <a:rPr lang="en-GB" sz="1200" b="1" i="1" u="sng" dirty="0"/>
              <a:t>A Trans-national Network: Hearing the voices of Refugees in Policy and Practice in the European Union</a:t>
            </a:r>
            <a:r>
              <a:rPr lang="en-GB" sz="1200" dirty="0"/>
              <a:t>’  for the European Commission.          </a:t>
            </a:r>
            <a:r>
              <a:rPr lang="en-GB" sz="1400" dirty="0"/>
              <a:t>NERS, January 2001</a:t>
            </a:r>
          </a:p>
        </p:txBody>
      </p:sp>
    </p:spTree>
    <p:extLst>
      <p:ext uri="{BB962C8B-B14F-4D97-AF65-F5344CB8AC3E}">
        <p14:creationId xmlns:p14="http://schemas.microsoft.com/office/powerpoint/2010/main" val="2446690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13043"/>
          </a:xfrm>
        </p:spPr>
        <p:txBody>
          <a:bodyPr>
            <a:normAutofit fontScale="90000"/>
          </a:bodyPr>
          <a:lstStyle/>
          <a:p>
            <a:r>
              <a:rPr lang="en-GB" sz="3200" b="1" dirty="0"/>
              <a:t>Foundations for an effective integration strategy</a:t>
            </a:r>
            <a:endParaRPr lang="en-GB" sz="3200" dirty="0"/>
          </a:p>
        </p:txBody>
      </p:sp>
      <p:sp>
        <p:nvSpPr>
          <p:cNvPr id="3" name="Content Placeholder 2"/>
          <p:cNvSpPr>
            <a:spLocks noGrp="1"/>
          </p:cNvSpPr>
          <p:nvPr>
            <p:ph idx="1"/>
          </p:nvPr>
        </p:nvSpPr>
        <p:spPr>
          <a:xfrm>
            <a:off x="628650" y="1371600"/>
            <a:ext cx="7886700" cy="5029200"/>
          </a:xfrm>
        </p:spPr>
        <p:txBody>
          <a:bodyPr>
            <a:normAutofit/>
          </a:bodyPr>
          <a:lstStyle/>
          <a:p>
            <a:pPr marL="0" indent="0">
              <a:buNone/>
            </a:pPr>
            <a:endParaRPr lang="en-GB" dirty="0"/>
          </a:p>
        </p:txBody>
      </p:sp>
      <p:sp>
        <p:nvSpPr>
          <p:cNvPr id="4" name="Rounded Rectangle 3"/>
          <p:cNvSpPr/>
          <p:nvPr/>
        </p:nvSpPr>
        <p:spPr>
          <a:xfrm>
            <a:off x="635245" y="1069253"/>
            <a:ext cx="3609242" cy="4294055"/>
          </a:xfrm>
          <a:prstGeom prst="roundRect">
            <a:avLst/>
          </a:prstGeom>
          <a:solidFill>
            <a:schemeClr val="accent4">
              <a:lumMod val="40000"/>
              <a:lumOff val="60000"/>
            </a:schemeClr>
          </a:solidFill>
          <a:ln w="38100">
            <a:solidFill>
              <a:schemeClr val="accent4">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solidFill>
                  <a:schemeClr val="tx1"/>
                </a:solidFill>
              </a:rPr>
              <a:t>Integration, in the fullest sense of the refugee self-definition, must </a:t>
            </a:r>
            <a:r>
              <a:rPr lang="en-GB" sz="2000" i="1" dirty="0">
                <a:solidFill>
                  <a:schemeClr val="tx1"/>
                </a:solidFill>
              </a:rPr>
              <a:t>necessarily be a two way process in practice, with intrinsic roles and responsibilities for both refugees and the host community.</a:t>
            </a:r>
            <a:r>
              <a:rPr lang="en-GB" sz="2000" dirty="0">
                <a:solidFill>
                  <a:schemeClr val="tx1"/>
                </a:solidFill>
              </a:rPr>
              <a:t> It is critical that real involvement of both refugees and the host society is engaged </a:t>
            </a:r>
          </a:p>
        </p:txBody>
      </p:sp>
      <p:sp>
        <p:nvSpPr>
          <p:cNvPr id="12" name="Rectangle 11"/>
          <p:cNvSpPr/>
          <p:nvPr/>
        </p:nvSpPr>
        <p:spPr>
          <a:xfrm>
            <a:off x="1107831" y="5528826"/>
            <a:ext cx="7407519" cy="830997"/>
          </a:xfrm>
          <a:prstGeom prst="rect">
            <a:avLst/>
          </a:prstGeom>
          <a:solidFill>
            <a:schemeClr val="accent6">
              <a:lumMod val="20000"/>
              <a:lumOff val="80000"/>
            </a:schemeClr>
          </a:solidFill>
        </p:spPr>
        <p:txBody>
          <a:bodyPr wrap="square">
            <a:spAutoFit/>
          </a:bodyPr>
          <a:lstStyle/>
          <a:p>
            <a:pPr lvl="0">
              <a:spcAft>
                <a:spcPts val="0"/>
              </a:spcAft>
            </a:pPr>
            <a:r>
              <a:rPr lang="en-GB" sz="1600" i="1" dirty="0">
                <a:latin typeface="Calibri" panose="020F0502020204030204" pitchFamily="34" charset="0"/>
                <a:ea typeface="Times New Roman" panose="02020603050405020304" pitchFamily="18" charset="0"/>
              </a:rPr>
              <a:t>In practice, while refugees are seen as one half of the equation in the two way</a:t>
            </a:r>
            <a:r>
              <a:rPr lang="en-GB" sz="1600" dirty="0">
                <a:latin typeface="Times New Roman" panose="02020603050405020304" pitchFamily="18" charset="0"/>
                <a:ea typeface="Times New Roman" panose="02020603050405020304" pitchFamily="18" charset="0"/>
              </a:rPr>
              <a:t> </a:t>
            </a:r>
            <a:r>
              <a:rPr lang="en-GB" sz="1600" i="1" dirty="0">
                <a:latin typeface="Calibri" panose="020F0502020204030204" pitchFamily="34" charset="0"/>
                <a:ea typeface="Times New Roman" panose="02020603050405020304" pitchFamily="18" charset="0"/>
                <a:cs typeface="Times New Roman" panose="02020603050405020304" pitchFamily="18" charset="0"/>
              </a:rPr>
              <a:t>process of integration, in reality they are not practically enabled and empowered to perform their part. </a:t>
            </a:r>
            <a:endParaRPr lang="en-GB" sz="1600" dirty="0"/>
          </a:p>
        </p:txBody>
      </p:sp>
      <p:sp>
        <p:nvSpPr>
          <p:cNvPr id="15" name="Round Diagonal Corner Rectangle 14"/>
          <p:cNvSpPr/>
          <p:nvPr/>
        </p:nvSpPr>
        <p:spPr>
          <a:xfrm>
            <a:off x="4572000" y="1430859"/>
            <a:ext cx="4360985" cy="3264233"/>
          </a:xfrm>
          <a:prstGeom prst="round2DiagRect">
            <a:avLst/>
          </a:prstGeom>
          <a:solidFill>
            <a:schemeClr val="accent1">
              <a:lumMod val="20000"/>
              <a:lumOff val="80000"/>
            </a:schemeClr>
          </a:solidFill>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ctr"/>
            <a:r>
              <a:rPr lang="en-GB" i="1" dirty="0">
                <a:latin typeface="Calibri" panose="020F0502020204030204" pitchFamily="34" charset="0"/>
                <a:ea typeface="Times New Roman" panose="02020603050405020304" pitchFamily="18" charset="0"/>
              </a:rPr>
              <a:t>However, the voiced experience of refugees also shows that they are the </a:t>
            </a:r>
            <a:r>
              <a:rPr lang="en-GB" b="1" i="1" dirty="0">
                <a:latin typeface="Calibri" panose="020F0502020204030204" pitchFamily="34" charset="0"/>
                <a:ea typeface="Times New Roman" panose="02020603050405020304" pitchFamily="18" charset="0"/>
              </a:rPr>
              <a:t>weakest resourced </a:t>
            </a:r>
            <a:r>
              <a:rPr lang="en-GB" i="1" dirty="0">
                <a:latin typeface="Calibri" panose="020F0502020204030204" pitchFamily="34" charset="0"/>
                <a:ea typeface="Times New Roman" panose="02020603050405020304" pitchFamily="18" charset="0"/>
              </a:rPr>
              <a:t>party to the integration process. They are a </a:t>
            </a:r>
            <a:r>
              <a:rPr lang="en-GB" b="1" i="1" dirty="0">
                <a:latin typeface="Calibri" panose="020F0502020204030204" pitchFamily="34" charset="0"/>
                <a:ea typeface="Times New Roman" panose="02020603050405020304" pitchFamily="18" charset="0"/>
              </a:rPr>
              <a:t>wasted resource through lack of practical empowerment</a:t>
            </a:r>
            <a:r>
              <a:rPr lang="en-GB" i="1" dirty="0">
                <a:latin typeface="Calibri" panose="020F0502020204030204" pitchFamily="34" charset="0"/>
                <a:ea typeface="Times New Roman" panose="02020603050405020304" pitchFamily="18" charset="0"/>
              </a:rPr>
              <a:t> to apply their expert knowledge and to use their skills as active agents in the process of their own integration. </a:t>
            </a:r>
            <a:r>
              <a:rPr lang="en-GB" b="1" i="1" dirty="0">
                <a:latin typeface="Calibri" panose="020F0502020204030204" pitchFamily="34" charset="0"/>
                <a:ea typeface="Times New Roman" panose="02020603050405020304" pitchFamily="18" charset="0"/>
              </a:rPr>
              <a:t>Their experiences are more typically of objectification and exclusion in the process</a:t>
            </a:r>
            <a:r>
              <a:rPr lang="en-GB" i="1" dirty="0">
                <a:latin typeface="Calibri" panose="020F0502020204030204" pitchFamily="34" charset="0"/>
                <a:ea typeface="Times New Roman" panose="02020603050405020304" pitchFamily="18" charset="0"/>
              </a:rPr>
              <a:t>.</a:t>
            </a:r>
            <a:endParaRPr lang="en-GB" dirty="0">
              <a:latin typeface="Times New Roman" panose="02020603050405020304" pitchFamily="18" charset="0"/>
              <a:ea typeface="Times New Roman" panose="02020603050405020304" pitchFamily="18" charset="0"/>
            </a:endParaRPr>
          </a:p>
          <a:p>
            <a:pPr algn="ctr"/>
            <a:endParaRPr lang="en-GB" i="1" dirty="0"/>
          </a:p>
        </p:txBody>
      </p:sp>
      <p:sp>
        <p:nvSpPr>
          <p:cNvPr id="16" name="Rectangle 15"/>
          <p:cNvSpPr/>
          <p:nvPr/>
        </p:nvSpPr>
        <p:spPr>
          <a:xfrm>
            <a:off x="0" y="0"/>
            <a:ext cx="8932985" cy="584775"/>
          </a:xfrm>
          <a:prstGeom prst="rect">
            <a:avLst/>
          </a:prstGeom>
        </p:spPr>
        <p:txBody>
          <a:bodyPr wrap="square">
            <a:spAutoFit/>
          </a:bodyPr>
          <a:lstStyle/>
          <a:p>
            <a:r>
              <a:rPr lang="en-GB" b="1" i="1" u="sng" dirty="0"/>
              <a:t>‘</a:t>
            </a:r>
            <a:r>
              <a:rPr lang="en-GB" sz="1200" b="1" i="1" u="sng" dirty="0"/>
              <a:t>A Trans-national Network: Hearing the voices of Refugees in Policy and Practice in the European Union</a:t>
            </a:r>
            <a:r>
              <a:rPr lang="en-GB" sz="1200" dirty="0"/>
              <a:t>’  for the European Commission.          </a:t>
            </a:r>
            <a:r>
              <a:rPr lang="en-GB" sz="1400" dirty="0"/>
              <a:t>NERS, January 2001</a:t>
            </a:r>
          </a:p>
        </p:txBody>
      </p:sp>
    </p:spTree>
    <p:extLst>
      <p:ext uri="{BB962C8B-B14F-4D97-AF65-F5344CB8AC3E}">
        <p14:creationId xmlns:p14="http://schemas.microsoft.com/office/powerpoint/2010/main" val="3534216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13043"/>
          </a:xfrm>
        </p:spPr>
        <p:txBody>
          <a:bodyPr>
            <a:normAutofit fontScale="90000"/>
          </a:bodyPr>
          <a:lstStyle/>
          <a:p>
            <a:r>
              <a:rPr lang="en-GB" sz="3200" b="1" dirty="0"/>
              <a:t>Foundations for an effective integration strategy</a:t>
            </a:r>
            <a:endParaRPr lang="en-GB" sz="3200" dirty="0"/>
          </a:p>
        </p:txBody>
      </p:sp>
      <p:sp>
        <p:nvSpPr>
          <p:cNvPr id="3" name="Content Placeholder 2"/>
          <p:cNvSpPr>
            <a:spLocks noGrp="1"/>
          </p:cNvSpPr>
          <p:nvPr>
            <p:ph idx="1"/>
          </p:nvPr>
        </p:nvSpPr>
        <p:spPr>
          <a:xfrm>
            <a:off x="628650" y="1371600"/>
            <a:ext cx="7886700" cy="5029200"/>
          </a:xfrm>
        </p:spPr>
        <p:txBody>
          <a:bodyPr>
            <a:normAutofit/>
          </a:bodyPr>
          <a:lstStyle/>
          <a:p>
            <a:pPr marL="0" indent="0">
              <a:buNone/>
            </a:pPr>
            <a:endParaRPr lang="en-GB" dirty="0"/>
          </a:p>
        </p:txBody>
      </p:sp>
      <p:sp>
        <p:nvSpPr>
          <p:cNvPr id="6" name="Rectangle 5"/>
          <p:cNvSpPr/>
          <p:nvPr/>
        </p:nvSpPr>
        <p:spPr>
          <a:xfrm>
            <a:off x="791307" y="5556739"/>
            <a:ext cx="7724043" cy="923330"/>
          </a:xfrm>
          <a:prstGeom prst="rect">
            <a:avLst/>
          </a:prstGeom>
          <a:solidFill>
            <a:schemeClr val="accent6">
              <a:lumMod val="20000"/>
              <a:lumOff val="80000"/>
            </a:schemeClr>
          </a:solidFill>
        </p:spPr>
        <p:txBody>
          <a:bodyPr wrap="square">
            <a:spAutoFit/>
          </a:bodyPr>
          <a:lstStyle/>
          <a:p>
            <a:r>
              <a:rPr lang="en-GB" b="1" i="1" dirty="0">
                <a:latin typeface="Calibri" panose="020F0502020204030204" pitchFamily="34" charset="0"/>
                <a:ea typeface="Calibri" panose="020F0502020204030204" pitchFamily="34" charset="0"/>
                <a:cs typeface="Times New Roman" panose="02020603050405020304" pitchFamily="18" charset="0"/>
              </a:rPr>
              <a:t>Those who search for Good Practice in integration should recognise that Good Practice lies in Process itself. Inclusion derives from a process that is itself inclusive</a:t>
            </a:r>
            <a:r>
              <a:rPr lang="en-GB" i="1" dirty="0">
                <a:latin typeface="Calibri" panose="020F0502020204030204" pitchFamily="34" charset="0"/>
                <a:ea typeface="Calibri" panose="020F0502020204030204" pitchFamily="34" charset="0"/>
                <a:cs typeface="Times New Roman" panose="02020603050405020304" pitchFamily="18" charset="0"/>
              </a:rPr>
              <a:t>.</a:t>
            </a:r>
            <a:endParaRPr lang="en-GB" dirty="0"/>
          </a:p>
        </p:txBody>
      </p:sp>
      <p:sp>
        <p:nvSpPr>
          <p:cNvPr id="9" name="Rounded Rectangle 8"/>
          <p:cNvSpPr/>
          <p:nvPr/>
        </p:nvSpPr>
        <p:spPr>
          <a:xfrm>
            <a:off x="635245" y="1069253"/>
            <a:ext cx="3609242" cy="4294055"/>
          </a:xfrm>
          <a:prstGeom prst="roundRect">
            <a:avLst/>
          </a:prstGeom>
          <a:solidFill>
            <a:schemeClr val="accent4">
              <a:lumMod val="40000"/>
              <a:lumOff val="60000"/>
            </a:schemeClr>
          </a:solidFill>
          <a:ln w="38100">
            <a:solidFill>
              <a:schemeClr val="accent4">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gn="ctr"/>
            <a:r>
              <a:rPr lang="en-GB" sz="2000" dirty="0">
                <a:latin typeface="Calibri" panose="020F0502020204030204" pitchFamily="34" charset="0"/>
                <a:ea typeface="Calibri" panose="020F0502020204030204" pitchFamily="34" charset="0"/>
                <a:cs typeface="Times New Roman" panose="02020603050405020304" pitchFamily="18" charset="0"/>
              </a:rPr>
              <a:t>Evidence shows that those who are the target beneficiaries of a policy must be a part of the process through which they receive those benefits in order for that policy to be effective. The inclusion of refugees in integration processes should be recognised as integral to Best Value rather than framed in terms of added value</a:t>
            </a:r>
            <a:endParaRPr lang="en-GB" sz="2000" dirty="0"/>
          </a:p>
          <a:p>
            <a:pPr algn="ctr"/>
            <a:endParaRPr lang="en-GB" sz="2000" dirty="0">
              <a:solidFill>
                <a:schemeClr val="tx1"/>
              </a:solidFill>
            </a:endParaRPr>
          </a:p>
        </p:txBody>
      </p:sp>
      <p:sp>
        <p:nvSpPr>
          <p:cNvPr id="10" name="Oval 9"/>
          <p:cNvSpPr/>
          <p:nvPr/>
        </p:nvSpPr>
        <p:spPr>
          <a:xfrm>
            <a:off x="4484077" y="2002941"/>
            <a:ext cx="3791683" cy="2303585"/>
          </a:xfrm>
          <a:prstGeom prst="ellipse">
            <a:avLst/>
          </a:prstGeom>
          <a:solidFill>
            <a:schemeClr val="accent5">
              <a:lumMod val="20000"/>
              <a:lumOff val="80000"/>
            </a:schemeClr>
          </a:solidFill>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solidFill>
                  <a:schemeClr val="tx1"/>
                </a:solidFill>
              </a:rPr>
              <a:t>Evidence shows that integration does not happen on its own. It must be policy driven</a:t>
            </a:r>
          </a:p>
          <a:p>
            <a:pPr algn="ctr"/>
            <a:endParaRPr lang="en-GB" dirty="0"/>
          </a:p>
        </p:txBody>
      </p:sp>
      <p:sp>
        <p:nvSpPr>
          <p:cNvPr id="11" name="Rectangle 10"/>
          <p:cNvSpPr/>
          <p:nvPr/>
        </p:nvSpPr>
        <p:spPr>
          <a:xfrm>
            <a:off x="0" y="0"/>
            <a:ext cx="8932985" cy="584775"/>
          </a:xfrm>
          <a:prstGeom prst="rect">
            <a:avLst/>
          </a:prstGeom>
        </p:spPr>
        <p:txBody>
          <a:bodyPr wrap="square">
            <a:spAutoFit/>
          </a:bodyPr>
          <a:lstStyle/>
          <a:p>
            <a:r>
              <a:rPr lang="en-GB" b="1" i="1" u="sng" dirty="0"/>
              <a:t>‘</a:t>
            </a:r>
            <a:r>
              <a:rPr lang="en-GB" sz="1200" b="1" i="1" u="sng" dirty="0"/>
              <a:t>A Trans-national Network: Hearing the voices of Refugees in Policy and Practice in the European Union</a:t>
            </a:r>
            <a:r>
              <a:rPr lang="en-GB" sz="1200" dirty="0"/>
              <a:t>’  for the European Commission.          </a:t>
            </a:r>
            <a:r>
              <a:rPr lang="en-GB" sz="1400" dirty="0"/>
              <a:t>NERS, January 2001</a:t>
            </a:r>
          </a:p>
        </p:txBody>
      </p:sp>
    </p:spTree>
    <p:extLst>
      <p:ext uri="{BB962C8B-B14F-4D97-AF65-F5344CB8AC3E}">
        <p14:creationId xmlns:p14="http://schemas.microsoft.com/office/powerpoint/2010/main" val="2737783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36971"/>
            <a:ext cx="7886700" cy="5004506"/>
          </a:xfrm>
        </p:spPr>
        <p:txBody>
          <a:bodyPr>
            <a:normAutofit fontScale="85000" lnSpcReduction="10000"/>
          </a:bodyPr>
          <a:lstStyle/>
          <a:p>
            <a:pPr marL="0" indent="0">
              <a:buNone/>
            </a:pPr>
            <a:r>
              <a:rPr lang="en-GB" sz="2600" b="1" u="sng" dirty="0"/>
              <a:t>Integrated Communities Strategy </a:t>
            </a:r>
            <a:r>
              <a:rPr lang="en-GB" sz="2600" u="sng" dirty="0"/>
              <a:t>Green Paper</a:t>
            </a:r>
            <a:r>
              <a:rPr lang="en-GB" sz="2600" dirty="0"/>
              <a:t>. March 2018 MHCLG</a:t>
            </a:r>
            <a:endParaRPr lang="en-GB" sz="2600" b="1" dirty="0"/>
          </a:p>
          <a:p>
            <a:r>
              <a:rPr lang="en-GB" sz="2200" i="1" dirty="0"/>
              <a:t>For generations we have welcomed immigrants to the UK but </a:t>
            </a:r>
            <a:r>
              <a:rPr lang="en-GB" sz="2200" b="1" i="1" dirty="0"/>
              <a:t>left them to find their own way in society</a:t>
            </a:r>
            <a:r>
              <a:rPr lang="en-GB" sz="2200" i="1" dirty="0"/>
              <a:t> while leaving host communities to accommodate them and the growing diversity of our nation’  </a:t>
            </a:r>
            <a:r>
              <a:rPr lang="en-GB" sz="2200" dirty="0"/>
              <a:t>Dame Louise Casey (2016). ‘The Casey Review into Opportunity and Integration’</a:t>
            </a:r>
          </a:p>
          <a:p>
            <a:r>
              <a:rPr lang="en-GB" sz="2200" dirty="0"/>
              <a:t>Many recent migrants have ample opportunity through their work or study or through their everyday life to mix with people and speak English, and will integrate quickly and successfully. However </a:t>
            </a:r>
            <a:r>
              <a:rPr lang="en-GB" sz="2200" b="1" dirty="0"/>
              <a:t>some migrants may lack those opportunities, including some people qualifying for international protection, including refugees.</a:t>
            </a:r>
          </a:p>
          <a:p>
            <a:r>
              <a:rPr lang="en-GB" sz="2200" dirty="0"/>
              <a:t>Our expectation that people who come to live in this country will strive to integrate must be coupled with </a:t>
            </a:r>
            <a:r>
              <a:rPr lang="en-GB" sz="2200" b="1" dirty="0"/>
              <a:t>providing them with the opportunities , expectations and the environment </a:t>
            </a:r>
            <a:r>
              <a:rPr lang="en-GB" sz="2200" dirty="0"/>
              <a:t>to enable them to do that successfully</a:t>
            </a:r>
          </a:p>
          <a:p>
            <a:r>
              <a:rPr lang="en-GB" sz="2200" dirty="0"/>
              <a:t>For integration to be truly successful we must recognise it is </a:t>
            </a:r>
            <a:r>
              <a:rPr lang="en-GB" sz="2200" b="1" dirty="0"/>
              <a:t>a shared endeavour</a:t>
            </a:r>
          </a:p>
          <a:p>
            <a:r>
              <a:rPr lang="en-GB" sz="2200" dirty="0"/>
              <a:t>Integration is a shared responsibility and </a:t>
            </a:r>
            <a:r>
              <a:rPr lang="en-GB" sz="2200" b="1" dirty="0"/>
              <a:t>is a two way process </a:t>
            </a:r>
            <a:r>
              <a:rPr lang="en-GB" sz="2200" dirty="0"/>
              <a:t>between migrants and their local communities</a:t>
            </a:r>
          </a:p>
          <a:p>
            <a:endParaRPr lang="en-GB" dirty="0"/>
          </a:p>
        </p:txBody>
      </p:sp>
      <p:sp>
        <p:nvSpPr>
          <p:cNvPr id="5" name="Title 1"/>
          <p:cNvSpPr txBox="1">
            <a:spLocks/>
          </p:cNvSpPr>
          <p:nvPr/>
        </p:nvSpPr>
        <p:spPr>
          <a:xfrm>
            <a:off x="628650" y="365126"/>
            <a:ext cx="7886700" cy="8130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t>Emerging policy 2018</a:t>
            </a:r>
            <a:endParaRPr lang="en-GB" sz="3200" dirty="0"/>
          </a:p>
        </p:txBody>
      </p:sp>
    </p:spTree>
    <p:extLst>
      <p:ext uri="{BB962C8B-B14F-4D97-AF65-F5344CB8AC3E}">
        <p14:creationId xmlns:p14="http://schemas.microsoft.com/office/powerpoint/2010/main" val="2482571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36971"/>
            <a:ext cx="7886700" cy="4795635"/>
          </a:xfrm>
        </p:spPr>
        <p:txBody>
          <a:bodyPr>
            <a:normAutofit/>
          </a:bodyPr>
          <a:lstStyle/>
          <a:p>
            <a:pPr marL="0" indent="0">
              <a:buNone/>
            </a:pPr>
            <a:r>
              <a:rPr lang="en-GB" sz="2200" b="1" u="sng" dirty="0"/>
              <a:t>Integrated Communities Strategy. </a:t>
            </a:r>
            <a:r>
              <a:rPr lang="en-GB" sz="2200" u="sng" dirty="0"/>
              <a:t>Green Paper </a:t>
            </a:r>
            <a:r>
              <a:rPr lang="en-GB" sz="2200" dirty="0"/>
              <a:t>March 2018 MHCLG</a:t>
            </a:r>
          </a:p>
          <a:p>
            <a:r>
              <a:rPr lang="en-GB" sz="1900" dirty="0"/>
              <a:t>Integration will not happen on its own. </a:t>
            </a:r>
            <a:r>
              <a:rPr lang="en-GB" sz="1900" b="1" dirty="0"/>
              <a:t>It needs to be policy driven</a:t>
            </a:r>
          </a:p>
          <a:p>
            <a:r>
              <a:rPr lang="en-GB" sz="1900" dirty="0"/>
              <a:t>Requires targeted interventions to support new arrivals </a:t>
            </a:r>
          </a:p>
          <a:p>
            <a:r>
              <a:rPr lang="en-GB" sz="1900" b="1" dirty="0"/>
              <a:t>Social integration needs to be supported and planned</a:t>
            </a:r>
          </a:p>
          <a:p>
            <a:r>
              <a:rPr lang="en-GB" sz="1900" b="1" dirty="0"/>
              <a:t>‘Meaningful social mixing</a:t>
            </a:r>
            <a:r>
              <a:rPr lang="en-GB" sz="1900" dirty="0"/>
              <a:t>’ – a deliberate and methodical approach to bolstering social integration</a:t>
            </a:r>
          </a:p>
          <a:p>
            <a:r>
              <a:rPr lang="en-GB" sz="1900" dirty="0"/>
              <a:t>Recognising the benefits that integration activities have had for (resettled refugees), we will work with civil society and others to increase the integration support available to those recognised as refugees after arrival in the UK</a:t>
            </a:r>
          </a:p>
          <a:p>
            <a:r>
              <a:rPr lang="en-GB" sz="1900" dirty="0"/>
              <a:t>Explore </a:t>
            </a:r>
            <a:r>
              <a:rPr lang="en-GB" sz="1900" b="1" dirty="0"/>
              <a:t>what more can be done to assist volunteers </a:t>
            </a:r>
            <a:r>
              <a:rPr lang="en-GB" sz="1900" dirty="0"/>
              <a:t>supporting refugees to integrate in the UK</a:t>
            </a:r>
          </a:p>
          <a:p>
            <a:r>
              <a:rPr lang="en-GB" sz="1900" b="1" dirty="0"/>
              <a:t>Local government should take a ‘whole council’ approach to integration, mainstreaming integration objectives across policy and service delivery</a:t>
            </a:r>
          </a:p>
          <a:p>
            <a:endParaRPr lang="en-GB" sz="2000" dirty="0"/>
          </a:p>
          <a:p>
            <a:endParaRPr lang="en-GB" sz="1900" b="1" dirty="0">
              <a:solidFill>
                <a:srgbClr val="FF0000"/>
              </a:solidFill>
            </a:endParaRPr>
          </a:p>
          <a:p>
            <a:endParaRPr lang="en-GB" dirty="0"/>
          </a:p>
        </p:txBody>
      </p:sp>
      <p:sp>
        <p:nvSpPr>
          <p:cNvPr id="5" name="Title 1"/>
          <p:cNvSpPr txBox="1">
            <a:spLocks/>
          </p:cNvSpPr>
          <p:nvPr/>
        </p:nvSpPr>
        <p:spPr>
          <a:xfrm>
            <a:off x="628650" y="365126"/>
            <a:ext cx="7886700" cy="8130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t>Emerging policy 2018</a:t>
            </a:r>
            <a:endParaRPr lang="en-GB" sz="3200" dirty="0"/>
          </a:p>
        </p:txBody>
      </p:sp>
    </p:spTree>
    <p:extLst>
      <p:ext uri="{BB962C8B-B14F-4D97-AF65-F5344CB8AC3E}">
        <p14:creationId xmlns:p14="http://schemas.microsoft.com/office/powerpoint/2010/main" val="3740245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36971"/>
            <a:ext cx="7886700" cy="4795635"/>
          </a:xfrm>
        </p:spPr>
        <p:txBody>
          <a:bodyPr>
            <a:normAutofit/>
          </a:bodyPr>
          <a:lstStyle/>
          <a:p>
            <a:pPr marL="0" indent="0">
              <a:buNone/>
            </a:pPr>
            <a:r>
              <a:rPr lang="en-GB" sz="2200" b="1" u="sng" dirty="0"/>
              <a:t>Civil Society Strategy: Building a future that works for everyone</a:t>
            </a:r>
            <a:r>
              <a:rPr lang="en-GB" sz="2200" b="1" dirty="0"/>
              <a:t>. </a:t>
            </a:r>
            <a:r>
              <a:rPr lang="en-GB" sz="2200" dirty="0"/>
              <a:t>August 2018 DCMS</a:t>
            </a:r>
          </a:p>
          <a:p>
            <a:r>
              <a:rPr lang="en-GB" sz="1900" dirty="0"/>
              <a:t>Sees People as one of the 5 foundations of social value</a:t>
            </a:r>
          </a:p>
          <a:p>
            <a:r>
              <a:rPr lang="en-GB" sz="1800" dirty="0"/>
              <a:t>Recognises the role that civil society has in tackling some of today’s greatest challenges, and the need to make sure it is involved in developing new solutions.</a:t>
            </a:r>
          </a:p>
          <a:p>
            <a:r>
              <a:rPr lang="en-GB" sz="1800" dirty="0"/>
              <a:t>A vision of collaborative commissioning and working. All the resources of a community need to be deployed to tackle the community’s challenge</a:t>
            </a:r>
          </a:p>
          <a:p>
            <a:r>
              <a:rPr lang="en-GB" sz="1800" dirty="0"/>
              <a:t>Notes civil society advice that </a:t>
            </a:r>
            <a:r>
              <a:rPr lang="en-GB" sz="1800" i="1" dirty="0"/>
              <a:t>‘the strategy should not be focused on what the government thinks the sector should do…instead (it) should set out how the government can support and enable civil society to achieve its potential’</a:t>
            </a:r>
          </a:p>
          <a:p>
            <a:endParaRPr lang="en-GB" sz="1900" b="1" i="1" dirty="0">
              <a:solidFill>
                <a:srgbClr val="FF0000"/>
              </a:solidFill>
            </a:endParaRPr>
          </a:p>
          <a:p>
            <a:endParaRPr lang="en-GB" dirty="0"/>
          </a:p>
        </p:txBody>
      </p:sp>
      <p:sp>
        <p:nvSpPr>
          <p:cNvPr id="5" name="Title 1"/>
          <p:cNvSpPr txBox="1">
            <a:spLocks/>
          </p:cNvSpPr>
          <p:nvPr/>
        </p:nvSpPr>
        <p:spPr>
          <a:xfrm>
            <a:off x="628650" y="365126"/>
            <a:ext cx="7886700" cy="8130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t>Emerging policy 2018</a:t>
            </a:r>
            <a:endParaRPr lang="en-GB" sz="3200" dirty="0"/>
          </a:p>
        </p:txBody>
      </p:sp>
      <p:pic>
        <p:nvPicPr>
          <p:cNvPr id="6" name="Picture 5"/>
          <p:cNvPicPr>
            <a:picLocks noChangeAspect="1"/>
          </p:cNvPicPr>
          <p:nvPr/>
        </p:nvPicPr>
        <p:blipFill rotWithShape="1">
          <a:blip r:embed="rId3" cstate="print"/>
          <a:srcRect b="41759"/>
          <a:stretch/>
        </p:blipFill>
        <p:spPr>
          <a:xfrm>
            <a:off x="859999" y="5307045"/>
            <a:ext cx="4649690" cy="138436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83215" y="4976489"/>
            <a:ext cx="2620108" cy="1881512"/>
          </a:xfrm>
          <a:prstGeom prst="rect">
            <a:avLst/>
          </a:prstGeom>
        </p:spPr>
      </p:pic>
    </p:spTree>
    <p:extLst>
      <p:ext uri="{BB962C8B-B14F-4D97-AF65-F5344CB8AC3E}">
        <p14:creationId xmlns:p14="http://schemas.microsoft.com/office/powerpoint/2010/main" val="2998035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086316" y="38541"/>
            <a:ext cx="6854484" cy="14332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t>Empowering refugees to be actors </a:t>
            </a:r>
          </a:p>
          <a:p>
            <a:r>
              <a:rPr lang="en-GB" sz="3200" b="1" dirty="0"/>
              <a:t>in integration?</a:t>
            </a:r>
            <a:endParaRPr lang="en-GB" sz="3200" dirty="0"/>
          </a:p>
        </p:txBody>
      </p:sp>
      <p:pic>
        <p:nvPicPr>
          <p:cNvPr id="10" name="Picture 9"/>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rot="5400000">
            <a:off x="2404530" y="2733354"/>
            <a:ext cx="2844933" cy="2718532"/>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0" y="4876800"/>
            <a:ext cx="3522133" cy="1981200"/>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201960" y="1625556"/>
            <a:ext cx="1942040" cy="2913060"/>
          </a:xfrm>
          <a:prstGeom prst="rect">
            <a:avLst/>
          </a:prstGeom>
        </p:spPr>
      </p:pic>
      <p:pic>
        <p:nvPicPr>
          <p:cNvPr id="8" name="Picture 7"/>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5176147" y="1178169"/>
            <a:ext cx="2052320" cy="3648569"/>
          </a:xfrm>
          <a:prstGeom prst="rect">
            <a:avLst/>
          </a:prstGeom>
        </p:spPr>
      </p:pic>
      <p:pic>
        <p:nvPicPr>
          <p:cNvPr id="13" name="Picture 12"/>
          <p:cNvPicPr>
            <a:picLocks noChangeAspect="1"/>
          </p:cNvPicPr>
          <p:nvPr/>
        </p:nvPicPr>
        <p:blipFill>
          <a:blip r:embed="rId10" cstate="print"/>
          <a:stretch>
            <a:fillRect/>
          </a:stretch>
        </p:blipFill>
        <p:spPr>
          <a:xfrm>
            <a:off x="3543587" y="4759204"/>
            <a:ext cx="3295956" cy="2116211"/>
          </a:xfrm>
          <a:prstGeom prst="rect">
            <a:avLst/>
          </a:prstGeom>
        </p:spPr>
      </p:pic>
      <p:pic>
        <p:nvPicPr>
          <p:cNvPr id="16" name="Picture 2"/>
          <p:cNvPicPr>
            <a:picLocks noChangeAspect="1" noChangeArrowheads="1"/>
          </p:cNvPicPr>
          <p:nvPr/>
        </p:nvPicPr>
        <p:blipFill>
          <a:blip r:embed="rId11" cstate="print"/>
          <a:srcRect/>
          <a:stretch>
            <a:fillRect/>
          </a:stretch>
        </p:blipFill>
        <p:spPr bwMode="auto">
          <a:xfrm>
            <a:off x="4305" y="2670153"/>
            <a:ext cx="2496718" cy="2205130"/>
          </a:xfrm>
          <a:prstGeom prst="rect">
            <a:avLst/>
          </a:prstGeom>
          <a:noFill/>
          <a:ln w="9525">
            <a:noFill/>
            <a:miter lim="800000"/>
            <a:headEnd/>
            <a:tailEnd/>
          </a:ln>
        </p:spPr>
      </p:pic>
      <p:pic>
        <p:nvPicPr>
          <p:cNvPr id="9" name="Picture 8"/>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807200" y="4538616"/>
            <a:ext cx="2336800" cy="2336800"/>
          </a:xfrm>
          <a:prstGeom prst="rect">
            <a:avLst/>
          </a:prstGeom>
        </p:spPr>
      </p:pic>
      <p:pic>
        <p:nvPicPr>
          <p:cNvPr id="15" name="Picture 2" descr="lusi 3"/>
          <p:cNvPicPr>
            <a:picLocks noChangeAspect="1" noChangeArrowheads="1"/>
          </p:cNvPicPr>
          <p:nvPr/>
        </p:nvPicPr>
        <p:blipFill>
          <a:blip r:embed="rId13" cstate="print"/>
          <a:srcRect/>
          <a:stretch>
            <a:fillRect/>
          </a:stretch>
        </p:blipFill>
        <p:spPr bwMode="auto">
          <a:xfrm flipH="1">
            <a:off x="7893068" y="-7197"/>
            <a:ext cx="1245090" cy="1781506"/>
          </a:xfrm>
          <a:prstGeom prst="rect">
            <a:avLst/>
          </a:prstGeom>
          <a:noFill/>
          <a:ln w="9525" algn="in">
            <a:noFill/>
            <a:miter lim="800000"/>
            <a:headEnd/>
            <a:tailEnd/>
          </a:ln>
        </p:spPr>
      </p:pic>
      <p:pic>
        <p:nvPicPr>
          <p:cNvPr id="3" name="Picture 2"/>
          <p:cNvPicPr>
            <a:picLocks noChangeAspect="1"/>
          </p:cNvPicPr>
          <p:nvPr/>
        </p:nvPicPr>
        <p:blipFill>
          <a:blip r:embed="rId14" cstate="print"/>
          <a:stretch>
            <a:fillRect/>
          </a:stretch>
        </p:blipFill>
        <p:spPr>
          <a:xfrm>
            <a:off x="-17149" y="-4714"/>
            <a:ext cx="1957652" cy="2731314"/>
          </a:xfrm>
          <a:prstGeom prst="rect">
            <a:avLst/>
          </a:prstGeom>
        </p:spPr>
      </p:pic>
      <p:sp>
        <p:nvSpPr>
          <p:cNvPr id="4" name="TextBox 3"/>
          <p:cNvSpPr txBox="1"/>
          <p:nvPr/>
        </p:nvSpPr>
        <p:spPr>
          <a:xfrm>
            <a:off x="2086316" y="1236420"/>
            <a:ext cx="3089831" cy="1323439"/>
          </a:xfrm>
          <a:prstGeom prst="rect">
            <a:avLst/>
          </a:prstGeom>
          <a:noFill/>
        </p:spPr>
        <p:txBody>
          <a:bodyPr wrap="square" rtlCol="0">
            <a:spAutoFit/>
          </a:bodyPr>
          <a:lstStyle/>
          <a:p>
            <a:r>
              <a:rPr lang="en-GB" sz="2000" dirty="0"/>
              <a:t>Some examples of what can go wrong:</a:t>
            </a:r>
          </a:p>
          <a:p>
            <a:pPr marL="342900" indent="-342900">
              <a:buFont typeface="Arial" panose="020B0604020202020204" pitchFamily="34" charset="0"/>
              <a:buChar char="•"/>
            </a:pPr>
            <a:r>
              <a:rPr lang="en-GB" sz="2000" dirty="0"/>
              <a:t>VCS relations</a:t>
            </a:r>
          </a:p>
          <a:p>
            <a:pPr marL="342900" indent="-342900">
              <a:buFont typeface="Arial" panose="020B0604020202020204" pitchFamily="34" charset="0"/>
              <a:buChar char="•"/>
            </a:pPr>
            <a:r>
              <a:rPr lang="en-GB" sz="2000" dirty="0"/>
              <a:t>Local Authority relations</a:t>
            </a:r>
          </a:p>
        </p:txBody>
      </p:sp>
    </p:spTree>
    <p:extLst>
      <p:ext uri="{BB962C8B-B14F-4D97-AF65-F5344CB8AC3E}">
        <p14:creationId xmlns:p14="http://schemas.microsoft.com/office/powerpoint/2010/main" val="4088964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086316" y="38541"/>
            <a:ext cx="6854484" cy="14332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t>Empowering refugees to be actors </a:t>
            </a:r>
          </a:p>
          <a:p>
            <a:r>
              <a:rPr lang="en-GB" sz="3200" b="1" dirty="0"/>
              <a:t>in integration?</a:t>
            </a:r>
            <a:endParaRPr lang="en-GB" sz="3200" dirty="0"/>
          </a:p>
        </p:txBody>
      </p:sp>
      <p:pic>
        <p:nvPicPr>
          <p:cNvPr id="10" name="Picture 9"/>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rot="5400000">
            <a:off x="2404530" y="2733354"/>
            <a:ext cx="2844933" cy="2718532"/>
          </a:xfrm>
          <a:prstGeom prst="rect">
            <a:avLst/>
          </a:prstGeom>
        </p:spPr>
      </p:pic>
      <p:pic>
        <p:nvPicPr>
          <p:cNvPr id="7" name="Picture 6"/>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0" y="4876800"/>
            <a:ext cx="3522133" cy="1981200"/>
          </a:xfrm>
          <a:prstGeom prst="rect">
            <a:avLst/>
          </a:prstGeom>
        </p:spPr>
      </p:pic>
      <p:pic>
        <p:nvPicPr>
          <p:cNvPr id="11" name="Picture 10"/>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1960" y="1625556"/>
            <a:ext cx="1942040" cy="291306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76147" y="1178169"/>
            <a:ext cx="2052320" cy="3648569"/>
          </a:xfrm>
          <a:prstGeom prst="rect">
            <a:avLst/>
          </a:prstGeom>
        </p:spPr>
      </p:pic>
      <p:pic>
        <p:nvPicPr>
          <p:cNvPr id="13" name="Picture 12"/>
          <p:cNvPicPr>
            <a:picLocks noChangeAspect="1"/>
          </p:cNvPicPr>
          <p:nvPr/>
        </p:nvPicPr>
        <p:blipFill>
          <a:blip r:embed="rId7" cstate="print">
            <a:duotone>
              <a:schemeClr val="bg2">
                <a:shade val="45000"/>
                <a:satMod val="135000"/>
              </a:schemeClr>
              <a:prstClr val="white"/>
            </a:duotone>
          </a:blip>
          <a:stretch>
            <a:fillRect/>
          </a:stretch>
        </p:blipFill>
        <p:spPr>
          <a:xfrm>
            <a:off x="3543587" y="4759204"/>
            <a:ext cx="3295956" cy="2116211"/>
          </a:xfrm>
          <a:prstGeom prst="rect">
            <a:avLst/>
          </a:prstGeom>
        </p:spPr>
      </p:pic>
      <p:pic>
        <p:nvPicPr>
          <p:cNvPr id="16" name="Picture 2"/>
          <p:cNvPicPr>
            <a:picLocks noChangeAspect="1" noChangeArrowheads="1"/>
          </p:cNvPicPr>
          <p:nvPr/>
        </p:nvPicPr>
        <p:blipFill>
          <a:blip r:embed="rId8" cstate="print">
            <a:duotone>
              <a:schemeClr val="bg2">
                <a:shade val="45000"/>
                <a:satMod val="135000"/>
              </a:schemeClr>
              <a:prstClr val="white"/>
            </a:duotone>
          </a:blip>
          <a:srcRect/>
          <a:stretch>
            <a:fillRect/>
          </a:stretch>
        </p:blipFill>
        <p:spPr bwMode="auto">
          <a:xfrm>
            <a:off x="4305" y="2670153"/>
            <a:ext cx="2496718" cy="2205130"/>
          </a:xfrm>
          <a:prstGeom prst="rect">
            <a:avLst/>
          </a:prstGeom>
          <a:noFill/>
          <a:ln w="9525">
            <a:noFill/>
            <a:miter lim="800000"/>
            <a:headEnd/>
            <a:tailEnd/>
          </a:ln>
        </p:spPr>
      </p:pic>
      <p:pic>
        <p:nvPicPr>
          <p:cNvPr id="9" name="Picture 8"/>
          <p:cNvPicPr>
            <a:picLocks noChangeAspect="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807200" y="4538616"/>
            <a:ext cx="2336800" cy="2336800"/>
          </a:xfrm>
          <a:prstGeom prst="rect">
            <a:avLst/>
          </a:prstGeom>
        </p:spPr>
      </p:pic>
      <p:pic>
        <p:nvPicPr>
          <p:cNvPr id="15" name="Picture 2" descr="lusi 3"/>
          <p:cNvPicPr>
            <a:picLocks noChangeAspect="1" noChangeArrowheads="1"/>
          </p:cNvPicPr>
          <p:nvPr/>
        </p:nvPicPr>
        <p:blipFill>
          <a:blip r:embed="rId10" cstate="print">
            <a:duotone>
              <a:schemeClr val="bg2">
                <a:shade val="45000"/>
                <a:satMod val="135000"/>
              </a:schemeClr>
              <a:prstClr val="white"/>
            </a:duotone>
          </a:blip>
          <a:srcRect/>
          <a:stretch>
            <a:fillRect/>
          </a:stretch>
        </p:blipFill>
        <p:spPr bwMode="auto">
          <a:xfrm flipH="1">
            <a:off x="7893068" y="-7197"/>
            <a:ext cx="1245090" cy="1781506"/>
          </a:xfrm>
          <a:prstGeom prst="rect">
            <a:avLst/>
          </a:prstGeom>
          <a:noFill/>
          <a:ln w="9525" algn="in">
            <a:noFill/>
            <a:miter lim="800000"/>
            <a:headEnd/>
            <a:tailEnd/>
          </a:ln>
        </p:spPr>
      </p:pic>
      <p:pic>
        <p:nvPicPr>
          <p:cNvPr id="3" name="Picture 2"/>
          <p:cNvPicPr>
            <a:picLocks noChangeAspect="1"/>
          </p:cNvPicPr>
          <p:nvPr/>
        </p:nvPicPr>
        <p:blipFill>
          <a:blip r:embed="rId11" cstate="print">
            <a:duotone>
              <a:schemeClr val="bg2">
                <a:shade val="45000"/>
                <a:satMod val="135000"/>
              </a:schemeClr>
              <a:prstClr val="white"/>
            </a:duotone>
          </a:blip>
          <a:stretch>
            <a:fillRect/>
          </a:stretch>
        </p:blipFill>
        <p:spPr>
          <a:xfrm>
            <a:off x="-17149" y="-4714"/>
            <a:ext cx="1957652" cy="2731314"/>
          </a:xfrm>
          <a:prstGeom prst="rect">
            <a:avLst/>
          </a:prstGeom>
        </p:spPr>
      </p:pic>
      <p:sp>
        <p:nvSpPr>
          <p:cNvPr id="4" name="TextBox 3"/>
          <p:cNvSpPr txBox="1"/>
          <p:nvPr/>
        </p:nvSpPr>
        <p:spPr>
          <a:xfrm>
            <a:off x="2086316" y="1236420"/>
            <a:ext cx="3089831" cy="1323439"/>
          </a:xfrm>
          <a:prstGeom prst="rect">
            <a:avLst/>
          </a:prstGeom>
          <a:noFill/>
        </p:spPr>
        <p:txBody>
          <a:bodyPr wrap="square" rtlCol="0">
            <a:spAutoFit/>
          </a:bodyPr>
          <a:lstStyle/>
          <a:p>
            <a:r>
              <a:rPr lang="en-GB" sz="2000" dirty="0"/>
              <a:t>Some examples of what can go wrong:</a:t>
            </a:r>
          </a:p>
          <a:p>
            <a:pPr marL="342900" indent="-342900">
              <a:buFont typeface="Arial" panose="020B0604020202020204" pitchFamily="34" charset="0"/>
              <a:buChar char="•"/>
            </a:pPr>
            <a:r>
              <a:rPr lang="en-GB" sz="2000" dirty="0"/>
              <a:t>VCS relations</a:t>
            </a:r>
          </a:p>
          <a:p>
            <a:pPr marL="342900" indent="-342900">
              <a:buFont typeface="Arial" panose="020B0604020202020204" pitchFamily="34" charset="0"/>
              <a:buChar char="•"/>
            </a:pPr>
            <a:r>
              <a:rPr lang="en-GB" sz="2000" dirty="0"/>
              <a:t>Local Authority relations</a:t>
            </a:r>
          </a:p>
        </p:txBody>
      </p:sp>
      <p:sp>
        <p:nvSpPr>
          <p:cNvPr id="2" name="Oval Callout 1"/>
          <p:cNvSpPr/>
          <p:nvPr/>
        </p:nvSpPr>
        <p:spPr>
          <a:xfrm>
            <a:off x="2333879" y="829372"/>
            <a:ext cx="6705600" cy="5028037"/>
          </a:xfrm>
          <a:prstGeom prst="wedgeEllipseCallout">
            <a:avLst>
              <a:gd name="adj1" fmla="val -53561"/>
              <a:gd name="adj2" fmla="val 51306"/>
            </a:avLst>
          </a:prstGeom>
          <a:solidFill>
            <a:srgbClr val="FFFF99"/>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“Coming here as an asylum seeker I’ve lost my voice. From working as a journalist on state television, I feel trapped in a system that doesn’t allow us to use our skills and commitments. The community are expecting me to help them in their everyday lives and raise issues that affect them, because they don’t have the confidence themselves. But I don’t know what path to take”</a:t>
            </a:r>
          </a:p>
        </p:txBody>
      </p:sp>
    </p:spTree>
    <p:extLst>
      <p:ext uri="{BB962C8B-B14F-4D97-AF65-F5344CB8AC3E}">
        <p14:creationId xmlns:p14="http://schemas.microsoft.com/office/powerpoint/2010/main" val="771256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39615"/>
            <a:ext cx="7886700" cy="1251074"/>
          </a:xfrm>
        </p:spPr>
        <p:txBody>
          <a:bodyPr>
            <a:noAutofit/>
          </a:bodyPr>
          <a:lstStyle/>
          <a:p>
            <a:br>
              <a:rPr lang="en-GB" sz="1800" b="1" dirty="0"/>
            </a:br>
            <a:br>
              <a:rPr lang="en-GB" sz="1800" b="1" dirty="0"/>
            </a:br>
            <a:r>
              <a:rPr lang="en-GB" sz="3200" b="1" dirty="0"/>
              <a:t>Asset Based Community Development (ABCD)</a:t>
            </a:r>
            <a:br>
              <a:rPr lang="en-GB" sz="3200" dirty="0"/>
            </a:br>
            <a:r>
              <a:rPr lang="en-GB" sz="2000" dirty="0"/>
              <a:t>‘</a:t>
            </a:r>
            <a:r>
              <a:rPr lang="en-GB" sz="2000" u="sng" dirty="0"/>
              <a:t>Building Communities from the Inside Out: a path towards finding and mobilising a community’s assets’</a:t>
            </a:r>
            <a:r>
              <a:rPr lang="en-GB" sz="2000" dirty="0"/>
              <a:t> McKnight and </a:t>
            </a:r>
            <a:r>
              <a:rPr lang="en-GB" sz="2000" dirty="0" err="1"/>
              <a:t>Kretzmann</a:t>
            </a:r>
            <a:r>
              <a:rPr lang="en-GB" sz="2000" dirty="0"/>
              <a:t>. Institute for Policy Research 1993 (USA)</a:t>
            </a:r>
            <a:br>
              <a:rPr lang="en-GB" sz="2000" dirty="0"/>
            </a:br>
            <a:endParaRPr lang="en-GB" sz="2000" b="1" dirty="0"/>
          </a:p>
        </p:txBody>
      </p:sp>
      <p:sp>
        <p:nvSpPr>
          <p:cNvPr id="5" name="Content Placeholder 4"/>
          <p:cNvSpPr>
            <a:spLocks noGrp="1"/>
          </p:cNvSpPr>
          <p:nvPr>
            <p:ph sz="half" idx="1"/>
          </p:nvPr>
        </p:nvSpPr>
        <p:spPr>
          <a:xfrm>
            <a:off x="628650" y="2151794"/>
            <a:ext cx="3886200" cy="4351338"/>
          </a:xfrm>
        </p:spPr>
        <p:txBody>
          <a:bodyPr>
            <a:noAutofit/>
          </a:bodyPr>
          <a:lstStyle/>
          <a:p>
            <a:pPr marL="0" indent="0">
              <a:buNone/>
            </a:pPr>
            <a:r>
              <a:rPr lang="en-GB" sz="2000" b="1" dirty="0"/>
              <a:t>1. The Traditional path: focused on a community’s needs, deficiencies and problems</a:t>
            </a:r>
          </a:p>
          <a:p>
            <a:pPr lvl="0"/>
            <a:r>
              <a:rPr lang="en-GB" sz="2000" dirty="0"/>
              <a:t>Focuses on ‘needs-mapping’</a:t>
            </a:r>
          </a:p>
          <a:p>
            <a:pPr lvl="0"/>
            <a:r>
              <a:rPr lang="en-GB" sz="2000" dirty="0"/>
              <a:t>Leads to ‘Deficiency orientated policies and programmes’</a:t>
            </a:r>
          </a:p>
          <a:p>
            <a:pPr lvl="0"/>
            <a:r>
              <a:rPr lang="en-GB" sz="2000" i="1" dirty="0"/>
              <a:t>People</a:t>
            </a:r>
            <a:r>
              <a:rPr lang="en-GB" sz="2000" dirty="0"/>
              <a:t> obscured by a ‘wall of needs’</a:t>
            </a:r>
          </a:p>
          <a:p>
            <a:pPr lvl="0"/>
            <a:r>
              <a:rPr lang="en-GB" sz="2000" dirty="0"/>
              <a:t>Results in ‘Needs-Driven Dead End’</a:t>
            </a:r>
          </a:p>
          <a:p>
            <a:pPr marL="0" indent="0">
              <a:buNone/>
            </a:pPr>
            <a:endParaRPr lang="en-GB" sz="3800" dirty="0"/>
          </a:p>
          <a:p>
            <a:endParaRPr lang="en-GB" dirty="0"/>
          </a:p>
        </p:txBody>
      </p:sp>
      <p:sp>
        <p:nvSpPr>
          <p:cNvPr id="2" name="Content Placeholder 1"/>
          <p:cNvSpPr>
            <a:spLocks noGrp="1"/>
          </p:cNvSpPr>
          <p:nvPr>
            <p:ph sz="half" idx="2"/>
          </p:nvPr>
        </p:nvSpPr>
        <p:spPr>
          <a:xfrm>
            <a:off x="4629150" y="2151794"/>
            <a:ext cx="3886200" cy="4351338"/>
          </a:xfrm>
        </p:spPr>
        <p:txBody>
          <a:bodyPr>
            <a:normAutofit/>
          </a:bodyPr>
          <a:lstStyle/>
          <a:p>
            <a:endParaRPr lang="en-GB" dirty="0"/>
          </a:p>
          <a:p>
            <a:pPr marL="0" indent="0">
              <a:buNone/>
            </a:pPr>
            <a:endParaRPr lang="en-GB" dirty="0"/>
          </a:p>
        </p:txBody>
      </p:sp>
    </p:spTree>
    <p:extLst>
      <p:ext uri="{BB962C8B-B14F-4D97-AF65-F5344CB8AC3E}">
        <p14:creationId xmlns:p14="http://schemas.microsoft.com/office/powerpoint/2010/main" val="2290809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39615"/>
            <a:ext cx="7886700" cy="1251074"/>
          </a:xfrm>
        </p:spPr>
        <p:txBody>
          <a:bodyPr>
            <a:noAutofit/>
          </a:bodyPr>
          <a:lstStyle/>
          <a:p>
            <a:br>
              <a:rPr lang="en-GB" sz="1800" b="1" dirty="0"/>
            </a:br>
            <a:br>
              <a:rPr lang="en-GB" sz="1800" b="1" dirty="0"/>
            </a:br>
            <a:r>
              <a:rPr lang="en-GB" sz="3200" b="1" dirty="0"/>
              <a:t>Asset Based Community Development (ABCD)</a:t>
            </a:r>
            <a:br>
              <a:rPr lang="en-GB" sz="3200" dirty="0"/>
            </a:br>
            <a:r>
              <a:rPr lang="en-GB" sz="2000" dirty="0"/>
              <a:t>‘</a:t>
            </a:r>
            <a:r>
              <a:rPr lang="en-GB" sz="2000" u="sng" dirty="0"/>
              <a:t>Building Communities from the Inside Out: a path towards finding and mobilising a community’s assets’</a:t>
            </a:r>
            <a:r>
              <a:rPr lang="en-GB" sz="2000" dirty="0"/>
              <a:t> McKnight and </a:t>
            </a:r>
            <a:r>
              <a:rPr lang="en-GB" sz="2000" dirty="0" err="1"/>
              <a:t>Kretzmann</a:t>
            </a:r>
            <a:r>
              <a:rPr lang="en-GB" sz="2000" dirty="0"/>
              <a:t>. Institute for Policy Research 1993 (USA)</a:t>
            </a:r>
            <a:br>
              <a:rPr lang="en-GB" sz="2000" dirty="0"/>
            </a:br>
            <a:endParaRPr lang="en-GB" sz="2000" b="1" dirty="0"/>
          </a:p>
        </p:txBody>
      </p:sp>
      <p:sp>
        <p:nvSpPr>
          <p:cNvPr id="5" name="Content Placeholder 4"/>
          <p:cNvSpPr>
            <a:spLocks noGrp="1"/>
          </p:cNvSpPr>
          <p:nvPr>
            <p:ph sz="half" idx="1"/>
          </p:nvPr>
        </p:nvSpPr>
        <p:spPr>
          <a:xfrm>
            <a:off x="628650" y="2151794"/>
            <a:ext cx="3886200" cy="4351338"/>
          </a:xfrm>
        </p:spPr>
        <p:txBody>
          <a:bodyPr>
            <a:noAutofit/>
          </a:bodyPr>
          <a:lstStyle/>
          <a:p>
            <a:pPr marL="0" indent="0">
              <a:buNone/>
            </a:pPr>
            <a:r>
              <a:rPr lang="en-GB" sz="2000" b="1" dirty="0"/>
              <a:t>1. The Traditional path: focused on a community’s needs, deficiencies and problems</a:t>
            </a:r>
          </a:p>
          <a:p>
            <a:pPr lvl="0"/>
            <a:r>
              <a:rPr lang="en-GB" sz="2000" dirty="0"/>
              <a:t>Focuses on ‘needs-mapping’</a:t>
            </a:r>
          </a:p>
          <a:p>
            <a:pPr lvl="0"/>
            <a:r>
              <a:rPr lang="en-GB" sz="2000" dirty="0"/>
              <a:t>Leads to ‘Deficiency orientated policies and programmes’</a:t>
            </a:r>
          </a:p>
          <a:p>
            <a:pPr lvl="0"/>
            <a:r>
              <a:rPr lang="en-GB" sz="2000" i="1" dirty="0"/>
              <a:t>People</a:t>
            </a:r>
            <a:r>
              <a:rPr lang="en-GB" sz="2000" dirty="0"/>
              <a:t> obscured by a ‘wall of needs’</a:t>
            </a:r>
          </a:p>
          <a:p>
            <a:pPr lvl="0"/>
            <a:r>
              <a:rPr lang="en-GB" sz="2000" dirty="0"/>
              <a:t>Results in ‘Needs-Driven Dead End’</a:t>
            </a:r>
          </a:p>
          <a:p>
            <a:pPr marL="0" indent="0">
              <a:buNone/>
            </a:pPr>
            <a:endParaRPr lang="en-GB" sz="2000" dirty="0"/>
          </a:p>
          <a:p>
            <a:endParaRPr lang="en-GB" dirty="0"/>
          </a:p>
        </p:txBody>
      </p:sp>
      <p:sp>
        <p:nvSpPr>
          <p:cNvPr id="2" name="Content Placeholder 1"/>
          <p:cNvSpPr>
            <a:spLocks noGrp="1"/>
          </p:cNvSpPr>
          <p:nvPr>
            <p:ph sz="half" idx="2"/>
          </p:nvPr>
        </p:nvSpPr>
        <p:spPr>
          <a:xfrm>
            <a:off x="4629150" y="2151794"/>
            <a:ext cx="3886200" cy="4351338"/>
          </a:xfrm>
        </p:spPr>
        <p:txBody>
          <a:bodyPr>
            <a:normAutofit fontScale="47500" lnSpcReduction="20000"/>
          </a:bodyPr>
          <a:lstStyle/>
          <a:p>
            <a:pPr marL="0" indent="0">
              <a:buNone/>
            </a:pPr>
            <a:r>
              <a:rPr lang="en-GB" sz="4200" b="1" dirty="0"/>
              <a:t>2. The Alternative path: focused on a community’s assets</a:t>
            </a:r>
          </a:p>
          <a:p>
            <a:pPr lvl="0"/>
            <a:r>
              <a:rPr lang="en-GB" sz="4200" dirty="0"/>
              <a:t>‘insists on beginning with a clear commitment to discovering a community’s capacities and assets’</a:t>
            </a:r>
          </a:p>
          <a:p>
            <a:pPr lvl="0"/>
            <a:r>
              <a:rPr lang="en-GB" sz="4200" dirty="0"/>
              <a:t>‘Asset-based, internally focused, relationship driven’</a:t>
            </a:r>
          </a:p>
          <a:p>
            <a:pPr lvl="0"/>
            <a:r>
              <a:rPr lang="en-GB" sz="4200" dirty="0"/>
              <a:t>A process: </a:t>
            </a:r>
          </a:p>
          <a:p>
            <a:pPr lvl="1"/>
            <a:r>
              <a:rPr lang="en-GB" sz="4200" dirty="0"/>
              <a:t>Map the assets </a:t>
            </a:r>
          </a:p>
          <a:p>
            <a:pPr lvl="1"/>
            <a:r>
              <a:rPr lang="en-GB" sz="4200" dirty="0"/>
              <a:t>Then mobilise them – through an asset-based community development process </a:t>
            </a:r>
          </a:p>
          <a:p>
            <a:endParaRPr lang="en-GB" dirty="0"/>
          </a:p>
          <a:p>
            <a:pPr marL="0" indent="0">
              <a:buNone/>
            </a:pPr>
            <a:endParaRPr lang="en-GB" dirty="0"/>
          </a:p>
        </p:txBody>
      </p:sp>
    </p:spTree>
    <p:extLst>
      <p:ext uri="{BB962C8B-B14F-4D97-AF65-F5344CB8AC3E}">
        <p14:creationId xmlns:p14="http://schemas.microsoft.com/office/powerpoint/2010/main" val="421525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26721" y="161926"/>
            <a:ext cx="7886700" cy="8130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t>Empowering Community Mobilisers</a:t>
            </a:r>
            <a:endParaRPr lang="en-GB" sz="3200" dirty="0"/>
          </a:p>
        </p:txBody>
      </p:sp>
      <p:sp>
        <p:nvSpPr>
          <p:cNvPr id="6" name="Content Placeholder 2"/>
          <p:cNvSpPr>
            <a:spLocks noGrp="1"/>
          </p:cNvSpPr>
          <p:nvPr>
            <p:ph type="body" sz="half" idx="2"/>
          </p:nvPr>
        </p:nvSpPr>
        <p:spPr>
          <a:xfrm>
            <a:off x="426721" y="3840479"/>
            <a:ext cx="3759199" cy="2681849"/>
          </a:xfrm>
        </p:spPr>
        <p:txBody>
          <a:bodyPr>
            <a:normAutofit/>
          </a:bodyPr>
          <a:lstStyle/>
          <a:p>
            <a:endParaRPr lang="en-GB" sz="3200" b="1" i="1" dirty="0">
              <a:solidFill>
                <a:srgbClr val="FF0000"/>
              </a:solidFill>
            </a:endParaRPr>
          </a:p>
          <a:p>
            <a:endParaRPr lang="en-GB" dirty="0"/>
          </a:p>
        </p:txBody>
      </p:sp>
      <p:sp>
        <p:nvSpPr>
          <p:cNvPr id="14" name="TextBox 13"/>
          <p:cNvSpPr txBox="1"/>
          <p:nvPr/>
        </p:nvSpPr>
        <p:spPr>
          <a:xfrm>
            <a:off x="426721" y="814010"/>
            <a:ext cx="8392159" cy="4062651"/>
          </a:xfrm>
          <a:prstGeom prst="rect">
            <a:avLst/>
          </a:prstGeom>
          <a:noFill/>
        </p:spPr>
        <p:txBody>
          <a:bodyPr wrap="square" rtlCol="0">
            <a:spAutoFit/>
          </a:bodyPr>
          <a:lstStyle/>
          <a:p>
            <a:pPr marL="342900" indent="-342900">
              <a:buFont typeface="Arial" panose="020B0604020202020204" pitchFamily="34" charset="0"/>
              <a:buChar char="•"/>
            </a:pPr>
            <a:r>
              <a:rPr lang="en-GB" sz="2000" b="1" dirty="0"/>
              <a:t>Be ready! – have a plan that supports asset building</a:t>
            </a:r>
          </a:p>
          <a:p>
            <a:pPr marL="800100" lvl="1" indent="-342900">
              <a:buFont typeface="Wingdings" panose="05000000000000000000" pitchFamily="2" charset="2"/>
              <a:buChar char="ü"/>
            </a:pPr>
            <a:r>
              <a:rPr lang="en-GB" sz="2000" dirty="0"/>
              <a:t>how you will respond</a:t>
            </a:r>
          </a:p>
          <a:p>
            <a:pPr marL="800100" lvl="1" indent="-342900">
              <a:buFont typeface="Wingdings" panose="05000000000000000000" pitchFamily="2" charset="2"/>
              <a:buChar char="ü"/>
            </a:pPr>
            <a:r>
              <a:rPr lang="en-GB" sz="2000" dirty="0"/>
              <a:t>what support you / your organisation can give </a:t>
            </a:r>
          </a:p>
          <a:p>
            <a:pPr marL="800100" lvl="1" indent="-342900">
              <a:buFont typeface="Wingdings" panose="05000000000000000000" pitchFamily="2" charset="2"/>
              <a:buChar char="ü"/>
            </a:pPr>
            <a:r>
              <a:rPr lang="en-GB" sz="2000" dirty="0"/>
              <a:t>referral pathways</a:t>
            </a:r>
          </a:p>
          <a:p>
            <a:pPr lvl="1"/>
            <a:endParaRPr lang="en-GB" sz="2000" dirty="0"/>
          </a:p>
          <a:p>
            <a:pPr marL="285750" indent="-285750">
              <a:buFont typeface="Arial" panose="020B0604020202020204" pitchFamily="34" charset="0"/>
              <a:buChar char="•"/>
            </a:pPr>
            <a:r>
              <a:rPr lang="en-GB" sz="2000" b="1" dirty="0"/>
              <a:t>Be positive, listen, </a:t>
            </a:r>
            <a:r>
              <a:rPr lang="en-GB" sz="2000" dirty="0"/>
              <a:t>embrace the idea, be encouraging, be respectful. Let go of the ‘single portal’ notion</a:t>
            </a:r>
          </a:p>
          <a:p>
            <a:r>
              <a:rPr lang="en-GB" sz="2000" dirty="0"/>
              <a:t> </a:t>
            </a:r>
          </a:p>
          <a:p>
            <a:pPr marL="285750" indent="-285750">
              <a:buFont typeface="Arial" panose="020B0604020202020204" pitchFamily="34" charset="0"/>
              <a:buChar char="•"/>
            </a:pPr>
            <a:r>
              <a:rPr lang="en-GB" sz="2000" b="1" dirty="0"/>
              <a:t>Peer learning</a:t>
            </a:r>
            <a:r>
              <a:rPr lang="en-GB" sz="2000" dirty="0"/>
              <a:t> opportunities</a:t>
            </a:r>
          </a:p>
          <a:p>
            <a:pPr marL="285750" indent="-285750">
              <a:buFont typeface="Arial" panose="020B0604020202020204" pitchFamily="34" charset="0"/>
              <a:buChar char="•"/>
            </a:pPr>
            <a:endParaRPr lang="en-GB" sz="2000" dirty="0"/>
          </a:p>
          <a:p>
            <a:endParaRPr lang="en-GB" sz="2000" dirty="0"/>
          </a:p>
          <a:p>
            <a:endParaRPr lang="en-GB" sz="2000" dirty="0"/>
          </a:p>
          <a:p>
            <a:endParaRPr lang="en-GB" dirty="0"/>
          </a:p>
        </p:txBody>
      </p:sp>
      <p:sp>
        <p:nvSpPr>
          <p:cNvPr id="15" name="TextBox 14"/>
          <p:cNvSpPr txBox="1"/>
          <p:nvPr/>
        </p:nvSpPr>
        <p:spPr>
          <a:xfrm>
            <a:off x="426721" y="3687902"/>
            <a:ext cx="3616959" cy="3170099"/>
          </a:xfrm>
          <a:prstGeom prst="rect">
            <a:avLst/>
          </a:prstGeom>
          <a:noFill/>
        </p:spPr>
        <p:txBody>
          <a:bodyPr wrap="square" rtlCol="0">
            <a:spAutoFit/>
          </a:bodyPr>
          <a:lstStyle/>
          <a:p>
            <a:pPr marL="285750" indent="-285750">
              <a:buFont typeface="Arial" panose="020B0604020202020204" pitchFamily="34" charset="0"/>
              <a:buChar char="•"/>
            </a:pPr>
            <a:r>
              <a:rPr lang="en-GB" sz="2000" b="1" dirty="0"/>
              <a:t>Training: </a:t>
            </a:r>
            <a:r>
              <a:rPr lang="en-GB" sz="2000" dirty="0"/>
              <a:t>customer advocacy</a:t>
            </a:r>
          </a:p>
          <a:p>
            <a:endParaRPr lang="en-GB" sz="2000" dirty="0"/>
          </a:p>
          <a:p>
            <a:pPr marL="285750" indent="-285750">
              <a:buFont typeface="Arial" panose="020B0604020202020204" pitchFamily="34" charset="0"/>
              <a:buChar char="•"/>
            </a:pPr>
            <a:r>
              <a:rPr lang="en-GB" sz="2000" b="1" dirty="0"/>
              <a:t>Messenger as important as the message</a:t>
            </a:r>
          </a:p>
          <a:p>
            <a:pPr marL="285750" indent="-285750">
              <a:buFont typeface="Arial" panose="020B0604020202020204" pitchFamily="34" charset="0"/>
              <a:buChar char="•"/>
            </a:pPr>
            <a:endParaRPr lang="en-GB" sz="2000" b="1" dirty="0"/>
          </a:p>
          <a:p>
            <a:pPr marL="285750" indent="-285750">
              <a:buFont typeface="Arial" panose="020B0604020202020204" pitchFamily="34" charset="0"/>
              <a:buChar char="•"/>
            </a:pPr>
            <a:r>
              <a:rPr lang="en-GB" sz="2000" b="1" dirty="0"/>
              <a:t>Build into local Refugee Integration Strategies</a:t>
            </a:r>
          </a:p>
          <a:p>
            <a:pPr marL="285750" indent="-285750">
              <a:buFont typeface="Arial" panose="020B0604020202020204" pitchFamily="34" charset="0"/>
              <a:buChar char="•"/>
            </a:pPr>
            <a:endParaRPr lang="en-GB" sz="2000" b="1" dirty="0"/>
          </a:p>
          <a:p>
            <a:pPr marL="285750" indent="-285750">
              <a:buFont typeface="Arial" panose="020B0604020202020204" pitchFamily="34" charset="0"/>
              <a:buChar char="•"/>
            </a:pPr>
            <a:r>
              <a:rPr lang="en-GB" sz="2000" b="1" dirty="0"/>
              <a:t>Spirit of collaboration, complementarity, partners</a:t>
            </a:r>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02136" y="3429000"/>
            <a:ext cx="5142768" cy="3429000"/>
          </a:xfrm>
          <a:prstGeom prst="rect">
            <a:avLst/>
          </a:prstGeom>
        </p:spPr>
      </p:pic>
    </p:spTree>
    <p:extLst>
      <p:ext uri="{BB962C8B-B14F-4D97-AF65-F5344CB8AC3E}">
        <p14:creationId xmlns:p14="http://schemas.microsoft.com/office/powerpoint/2010/main" val="2200996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Framing the Relationship: Learning from Voluntary Organisations in Germany and Sweden</a:t>
            </a:r>
            <a:br>
              <a:rPr lang="en-GB" b="1" dirty="0"/>
            </a:br>
            <a:endParaRPr lang="en-GB" dirty="0"/>
          </a:p>
        </p:txBody>
      </p:sp>
      <p:sp>
        <p:nvSpPr>
          <p:cNvPr id="3" name="Subtitle 2"/>
          <p:cNvSpPr>
            <a:spLocks noGrp="1"/>
          </p:cNvSpPr>
          <p:nvPr>
            <p:ph type="subTitle" idx="1"/>
          </p:nvPr>
        </p:nvSpPr>
        <p:spPr/>
        <p:txBody>
          <a:bodyPr/>
          <a:lstStyle/>
          <a:p>
            <a:r>
              <a:rPr lang="en-GB" dirty="0">
                <a:solidFill>
                  <a:schemeClr val="tx1"/>
                </a:solidFill>
              </a:rPr>
              <a:t>Alison Holland</a:t>
            </a:r>
          </a:p>
          <a:p>
            <a:r>
              <a:rPr lang="en-GB" dirty="0">
                <a:solidFill>
                  <a:schemeClr val="tx1"/>
                </a:solidFill>
              </a:rPr>
              <a:t>WCMT Fellow 2017</a:t>
            </a:r>
          </a:p>
          <a:p>
            <a:endParaRPr lang="en-GB" dirty="0">
              <a:solidFill>
                <a:schemeClr val="tx1"/>
              </a:solidFill>
            </a:endParaRPr>
          </a:p>
          <a:p>
            <a:endParaRPr lang="en-GB" dirty="0">
              <a:solidFill>
                <a:schemeClr val="tx1"/>
              </a:solidFill>
            </a:endParaRPr>
          </a:p>
        </p:txBody>
      </p:sp>
      <p:pic>
        <p:nvPicPr>
          <p:cNvPr id="4" name="Picture 3" descr="https://www.wcmt.org.uk/sites/default/files/WCMT%20logo%20black%20type%20on%20white%20background%20%282%29_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5301208"/>
            <a:ext cx="1698625" cy="1435100"/>
          </a:xfrm>
          <a:prstGeom prst="rect">
            <a:avLst/>
          </a:prstGeom>
          <a:noFill/>
          <a:ln>
            <a:noFill/>
          </a:ln>
        </p:spPr>
      </p:pic>
      <p:pic>
        <p:nvPicPr>
          <p:cNvPr id="5" name="Picture 4" descr="C:\Users\Alison\Documents\Winston Churchill\Linbury-colour (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5764758"/>
            <a:ext cx="2294890" cy="971550"/>
          </a:xfrm>
          <a:prstGeom prst="rect">
            <a:avLst/>
          </a:prstGeom>
          <a:noFill/>
          <a:ln>
            <a:noFill/>
          </a:ln>
        </p:spPr>
      </p:pic>
    </p:spTree>
    <p:extLst>
      <p:ext uri="{BB962C8B-B14F-4D97-AF65-F5344CB8AC3E}">
        <p14:creationId xmlns:p14="http://schemas.microsoft.com/office/powerpoint/2010/main" val="2326249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Outline</a:t>
            </a:r>
          </a:p>
        </p:txBody>
      </p:sp>
      <p:sp>
        <p:nvSpPr>
          <p:cNvPr id="3" name="Content Placeholder 2"/>
          <p:cNvSpPr>
            <a:spLocks noGrp="1"/>
          </p:cNvSpPr>
          <p:nvPr>
            <p:ph idx="1"/>
          </p:nvPr>
        </p:nvSpPr>
        <p:spPr/>
        <p:txBody>
          <a:bodyPr/>
          <a:lstStyle/>
          <a:p>
            <a:pPr lvl="0"/>
            <a:r>
              <a:rPr lang="en-GB" dirty="0"/>
              <a:t>Background</a:t>
            </a:r>
          </a:p>
          <a:p>
            <a:r>
              <a:rPr lang="en-GB" dirty="0"/>
              <a:t>Partnership</a:t>
            </a:r>
          </a:p>
          <a:p>
            <a:r>
              <a:rPr lang="en-GB" dirty="0"/>
              <a:t>Reciprocity and Equality, Agency and Autonomy</a:t>
            </a:r>
          </a:p>
          <a:p>
            <a:r>
              <a:rPr lang="en-GB" dirty="0"/>
              <a:t>Integration and Employment</a:t>
            </a:r>
          </a:p>
          <a:p>
            <a:r>
              <a:rPr lang="en-GB" dirty="0"/>
              <a:t>Conclusion </a:t>
            </a:r>
          </a:p>
          <a:p>
            <a:endParaRPr lang="en-GB" dirty="0"/>
          </a:p>
        </p:txBody>
      </p:sp>
    </p:spTree>
    <p:extLst>
      <p:ext uri="{BB962C8B-B14F-4D97-AF65-F5344CB8AC3E}">
        <p14:creationId xmlns:p14="http://schemas.microsoft.com/office/powerpoint/2010/main" val="3008032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Winston Churchill Fellowship </a:t>
            </a:r>
          </a:p>
        </p:txBody>
      </p:sp>
      <p:sp>
        <p:nvSpPr>
          <p:cNvPr id="3" name="Content Placeholder 2"/>
          <p:cNvSpPr>
            <a:spLocks noGrp="1"/>
          </p:cNvSpPr>
          <p:nvPr>
            <p:ph idx="1"/>
          </p:nvPr>
        </p:nvSpPr>
        <p:spPr/>
        <p:txBody>
          <a:bodyPr>
            <a:normAutofit/>
          </a:bodyPr>
          <a:lstStyle/>
          <a:p>
            <a:pPr lvl="0"/>
            <a:r>
              <a:rPr lang="en-GB" dirty="0"/>
              <a:t>Stockholm and Uppsala, June 2017</a:t>
            </a:r>
          </a:p>
          <a:p>
            <a:pPr lvl="0"/>
            <a:r>
              <a:rPr lang="en-GB" dirty="0"/>
              <a:t>Berlin, September 2017</a:t>
            </a:r>
          </a:p>
          <a:p>
            <a:r>
              <a:rPr lang="en-GB" dirty="0"/>
              <a:t>44 voluntary organisations working with newcomers, including Syrian refugees</a:t>
            </a:r>
          </a:p>
          <a:p>
            <a:r>
              <a:rPr lang="en-GB" dirty="0"/>
              <a:t>To investigate best practice</a:t>
            </a:r>
          </a:p>
          <a:p>
            <a:pPr lvl="0"/>
            <a:endParaRPr lang="en-GB" dirty="0"/>
          </a:p>
          <a:p>
            <a:pPr lvl="0"/>
            <a:endParaRPr lang="en-GB" dirty="0"/>
          </a:p>
          <a:p>
            <a:pPr lvl="0"/>
            <a:endParaRPr lang="en-GB" dirty="0"/>
          </a:p>
        </p:txBody>
      </p:sp>
    </p:spTree>
    <p:extLst>
      <p:ext uri="{BB962C8B-B14F-4D97-AF65-F5344CB8AC3E}">
        <p14:creationId xmlns:p14="http://schemas.microsoft.com/office/powerpoint/2010/main" val="1972205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Partnership</a:t>
            </a:r>
          </a:p>
        </p:txBody>
      </p:sp>
      <p:sp>
        <p:nvSpPr>
          <p:cNvPr id="3" name="Content Placeholder 2"/>
          <p:cNvSpPr>
            <a:spLocks noGrp="1"/>
          </p:cNvSpPr>
          <p:nvPr>
            <p:ph idx="1"/>
          </p:nvPr>
        </p:nvSpPr>
        <p:spPr/>
        <p:txBody>
          <a:bodyPr>
            <a:normAutofit/>
          </a:bodyPr>
          <a:lstStyle/>
          <a:p>
            <a:endParaRPr lang="en-GB" dirty="0"/>
          </a:p>
        </p:txBody>
      </p:sp>
    </p:spTree>
    <p:extLst>
      <p:ext uri="{BB962C8B-B14F-4D97-AF65-F5344CB8AC3E}">
        <p14:creationId xmlns:p14="http://schemas.microsoft.com/office/powerpoint/2010/main" val="4194693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Relationships</a:t>
            </a:r>
          </a:p>
        </p:txBody>
      </p:sp>
      <p:sp>
        <p:nvSpPr>
          <p:cNvPr id="3" name="Content Placeholder 2"/>
          <p:cNvSpPr>
            <a:spLocks noGrp="1"/>
          </p:cNvSpPr>
          <p:nvPr>
            <p:ph idx="1"/>
          </p:nvPr>
        </p:nvSpPr>
        <p:spPr/>
        <p:txBody>
          <a:bodyPr>
            <a:normAutofit/>
          </a:bodyPr>
          <a:lstStyle/>
          <a:p>
            <a:r>
              <a:rPr lang="en-GB" dirty="0"/>
              <a:t>Reciprocity and equality</a:t>
            </a:r>
          </a:p>
          <a:p>
            <a:r>
              <a:rPr lang="en-GB" dirty="0"/>
              <a:t>Agency and autonomy</a:t>
            </a:r>
          </a:p>
          <a:p>
            <a:r>
              <a:rPr lang="en-GB" dirty="0"/>
              <a:t>Interaction</a:t>
            </a:r>
          </a:p>
          <a:p>
            <a:pPr lvl="1">
              <a:buFont typeface="Courier New" panose="02070309020205020404" pitchFamily="49" charset="0"/>
              <a:buChar char="o"/>
            </a:pPr>
            <a:r>
              <a:rPr lang="en-GB" i="1" dirty="0"/>
              <a:t>Ministry of Invitations</a:t>
            </a:r>
          </a:p>
          <a:p>
            <a:pPr lvl="1">
              <a:buFont typeface="Courier New" panose="02070309020205020404" pitchFamily="49" charset="0"/>
              <a:buChar char="o"/>
            </a:pPr>
            <a:r>
              <a:rPr lang="en-GB" i="1" dirty="0"/>
              <a:t>Buddy Sweden</a:t>
            </a:r>
          </a:p>
          <a:p>
            <a:r>
              <a:rPr lang="en-GB" dirty="0"/>
              <a:t>Self-help</a:t>
            </a:r>
          </a:p>
          <a:p>
            <a:pPr lvl="1">
              <a:buFont typeface="Courier New" panose="02070309020205020404" pitchFamily="49" charset="0"/>
              <a:buChar char="o"/>
            </a:pPr>
            <a:r>
              <a:rPr lang="en-GB" i="1" dirty="0" err="1"/>
              <a:t>LouLou</a:t>
            </a:r>
            <a:r>
              <a:rPr lang="en-GB" i="1" dirty="0"/>
              <a:t> meeting point for old and new neighbours</a:t>
            </a:r>
          </a:p>
          <a:p>
            <a:pPr lvl="1">
              <a:buFont typeface="Courier New" panose="02070309020205020404" pitchFamily="49" charset="0"/>
              <a:buChar char="o"/>
            </a:pPr>
            <a:r>
              <a:rPr lang="en-GB" i="1" dirty="0"/>
              <a:t>ABF </a:t>
            </a:r>
            <a:r>
              <a:rPr lang="en-GB" dirty="0"/>
              <a:t>(</a:t>
            </a:r>
            <a:r>
              <a:rPr lang="en-GB" i="1" dirty="0" err="1"/>
              <a:t>Arbetarnas</a:t>
            </a:r>
            <a:r>
              <a:rPr lang="en-GB" i="1" dirty="0"/>
              <a:t> </a:t>
            </a:r>
            <a:r>
              <a:rPr lang="en-GB" i="1" dirty="0" err="1"/>
              <a:t>bildningsförbund</a:t>
            </a:r>
            <a:r>
              <a:rPr lang="en-GB" dirty="0"/>
              <a:t>),</a:t>
            </a:r>
            <a:r>
              <a:rPr lang="en-GB" i="1" dirty="0"/>
              <a:t> </a:t>
            </a:r>
            <a:r>
              <a:rPr lang="en-GB" dirty="0"/>
              <a:t>WEA</a:t>
            </a:r>
          </a:p>
        </p:txBody>
      </p:sp>
    </p:spTree>
    <p:extLst>
      <p:ext uri="{BB962C8B-B14F-4D97-AF65-F5344CB8AC3E}">
        <p14:creationId xmlns:p14="http://schemas.microsoft.com/office/powerpoint/2010/main" val="1253811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Integration and Employment</a:t>
            </a:r>
          </a:p>
        </p:txBody>
      </p:sp>
      <p:sp>
        <p:nvSpPr>
          <p:cNvPr id="3" name="Content Placeholder 2"/>
          <p:cNvSpPr>
            <a:spLocks noGrp="1"/>
          </p:cNvSpPr>
          <p:nvPr>
            <p:ph idx="1"/>
          </p:nvPr>
        </p:nvSpPr>
        <p:spPr/>
        <p:txBody>
          <a:bodyPr>
            <a:normAutofit/>
          </a:bodyPr>
          <a:lstStyle/>
          <a:p>
            <a:r>
              <a:rPr lang="en-GB" dirty="0"/>
              <a:t>Orientation</a:t>
            </a:r>
          </a:p>
          <a:p>
            <a:pPr lvl="1">
              <a:buFont typeface="Courier New" panose="02070309020205020404" pitchFamily="49" charset="0"/>
              <a:buChar char="o"/>
            </a:pPr>
            <a:r>
              <a:rPr lang="en-GB" dirty="0"/>
              <a:t>Exchange and exploration</a:t>
            </a:r>
          </a:p>
          <a:p>
            <a:r>
              <a:rPr lang="en-GB" dirty="0"/>
              <a:t>The Pathway to employment</a:t>
            </a:r>
          </a:p>
          <a:p>
            <a:pPr lvl="1">
              <a:buFont typeface="Courier New" panose="02070309020205020404" pitchFamily="49" charset="0"/>
              <a:buChar char="o"/>
            </a:pPr>
            <a:r>
              <a:rPr lang="en-GB" dirty="0"/>
              <a:t>Voluntary organisations</a:t>
            </a:r>
          </a:p>
          <a:p>
            <a:pPr lvl="2">
              <a:buFont typeface="Wingdings" panose="05000000000000000000" pitchFamily="2" charset="2"/>
              <a:buChar char="§"/>
            </a:pPr>
            <a:r>
              <a:rPr lang="en-GB" dirty="0"/>
              <a:t>Work shadowing and mentoring</a:t>
            </a:r>
          </a:p>
          <a:p>
            <a:pPr lvl="1">
              <a:buFont typeface="Courier New" panose="02070309020205020404" pitchFamily="49" charset="0"/>
              <a:buChar char="o"/>
            </a:pPr>
            <a:r>
              <a:rPr lang="en-GB" dirty="0"/>
              <a:t>Employment Office</a:t>
            </a:r>
          </a:p>
          <a:p>
            <a:pPr lvl="2">
              <a:buFont typeface="Wingdings" panose="05000000000000000000" pitchFamily="2" charset="2"/>
              <a:buChar char="§"/>
            </a:pPr>
            <a:r>
              <a:rPr lang="en-GB" dirty="0"/>
              <a:t>Collaboration</a:t>
            </a:r>
          </a:p>
          <a:p>
            <a:r>
              <a:rPr lang="en-GB" dirty="0"/>
              <a:t>The wait for leave to remain</a:t>
            </a:r>
          </a:p>
        </p:txBody>
      </p:sp>
    </p:spTree>
    <p:extLst>
      <p:ext uri="{BB962C8B-B14F-4D97-AF65-F5344CB8AC3E}">
        <p14:creationId xmlns:p14="http://schemas.microsoft.com/office/powerpoint/2010/main" val="3530291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 sum up…</a:t>
            </a:r>
          </a:p>
        </p:txBody>
      </p:sp>
      <p:sp>
        <p:nvSpPr>
          <p:cNvPr id="3" name="Content Placeholder 2"/>
          <p:cNvSpPr>
            <a:spLocks noGrp="1"/>
          </p:cNvSpPr>
          <p:nvPr>
            <p:ph idx="1"/>
          </p:nvPr>
        </p:nvSpPr>
        <p:spPr/>
        <p:txBody>
          <a:bodyPr/>
          <a:lstStyle/>
          <a:p>
            <a:r>
              <a:rPr lang="en-GB" dirty="0"/>
              <a:t>Relationships</a:t>
            </a:r>
          </a:p>
          <a:p>
            <a:r>
              <a:rPr lang="en-GB" dirty="0"/>
              <a:t>Empowerment</a:t>
            </a:r>
          </a:p>
          <a:p>
            <a:endParaRPr lang="en-GB" dirty="0"/>
          </a:p>
        </p:txBody>
      </p:sp>
    </p:spTree>
    <p:extLst>
      <p:ext uri="{BB962C8B-B14F-4D97-AF65-F5344CB8AC3E}">
        <p14:creationId xmlns:p14="http://schemas.microsoft.com/office/powerpoint/2010/main" val="2039988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buNone/>
            </a:pPr>
            <a:r>
              <a:rPr lang="en-GB" dirty="0"/>
              <a:t>My full report can be found on the Winston Churchill Memorial Trust website at:</a:t>
            </a:r>
          </a:p>
          <a:p>
            <a:pPr marL="0" indent="0">
              <a:buNone/>
            </a:pPr>
            <a:r>
              <a:rPr lang="en-GB" dirty="0"/>
              <a:t> </a:t>
            </a:r>
            <a:r>
              <a:rPr lang="en-GB" u="sng" dirty="0">
                <a:hlinkClick r:id="rId2"/>
              </a:rPr>
              <a:t>https://www.wcmt.org.uk</a:t>
            </a:r>
            <a:endParaRPr lang="en-GB" dirty="0"/>
          </a:p>
          <a:p>
            <a:pPr marL="0" indent="0">
              <a:buNone/>
            </a:pPr>
            <a:endParaRPr lang="en-GB" dirty="0"/>
          </a:p>
          <a:p>
            <a:pPr marL="0" indent="0">
              <a:buNone/>
            </a:pPr>
            <a:r>
              <a:rPr lang="en-GB" dirty="0"/>
              <a:t>Just search under my name: Alison Holland</a:t>
            </a:r>
          </a:p>
        </p:txBody>
      </p:sp>
    </p:spTree>
    <p:extLst>
      <p:ext uri="{BB962C8B-B14F-4D97-AF65-F5344CB8AC3E}">
        <p14:creationId xmlns:p14="http://schemas.microsoft.com/office/powerpoint/2010/main" val="1496700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281634"/>
            <a:ext cx="7488832" cy="1143000"/>
          </a:xfrm>
        </p:spPr>
        <p:txBody>
          <a:bodyPr>
            <a:noAutofit/>
          </a:bodyPr>
          <a:lstStyle/>
          <a:p>
            <a:r>
              <a:rPr lang="en-GB" sz="4000" b="1" dirty="0"/>
              <a:t>Framing Relationships in Terms of  Social Value</a:t>
            </a:r>
          </a:p>
        </p:txBody>
      </p:sp>
      <p:sp>
        <p:nvSpPr>
          <p:cNvPr id="3" name="Content Placeholder 2"/>
          <p:cNvSpPr>
            <a:spLocks noGrp="1"/>
          </p:cNvSpPr>
          <p:nvPr>
            <p:ph idx="1"/>
          </p:nvPr>
        </p:nvSpPr>
        <p:spPr>
          <a:xfrm>
            <a:off x="442471" y="2924944"/>
            <a:ext cx="8229600" cy="3633267"/>
          </a:xfrm>
        </p:spPr>
        <p:txBody>
          <a:bodyPr/>
          <a:lstStyle/>
          <a:p>
            <a:pPr marL="0" indent="0" algn="ctr">
              <a:buNone/>
            </a:pPr>
            <a:r>
              <a:rPr lang="en-GB" sz="4000" b="1" dirty="0"/>
              <a:t>Chris Ford</a:t>
            </a:r>
          </a:p>
          <a:p>
            <a:pPr marL="0" indent="0" algn="ctr">
              <a:buNone/>
            </a:pPr>
            <a:r>
              <a:rPr lang="en-GB" b="1" dirty="0"/>
              <a:t>Independent researcher and analyst</a:t>
            </a:r>
          </a:p>
          <a:p>
            <a:endParaRPr lang="en-GB" dirty="0"/>
          </a:p>
        </p:txBody>
      </p:sp>
      <p:sp>
        <p:nvSpPr>
          <p:cNvPr id="4" name="AutoShape 2" descr="Image result for social val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952421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Starting to think about how… </a:t>
            </a:r>
          </a:p>
        </p:txBody>
      </p:sp>
      <p:sp>
        <p:nvSpPr>
          <p:cNvPr id="3" name="Content Placeholder 2"/>
          <p:cNvSpPr>
            <a:spLocks noGrp="1"/>
          </p:cNvSpPr>
          <p:nvPr>
            <p:ph idx="1"/>
          </p:nvPr>
        </p:nvSpPr>
        <p:spPr/>
        <p:txBody>
          <a:bodyPr>
            <a:noAutofit/>
          </a:bodyPr>
          <a:lstStyle/>
          <a:p>
            <a:pPr>
              <a:buNone/>
            </a:pPr>
            <a:r>
              <a:rPr lang="en-GB" b="1" dirty="0"/>
              <a:t>Public</a:t>
            </a:r>
            <a:r>
              <a:rPr lang="en-GB" dirty="0"/>
              <a:t> </a:t>
            </a:r>
          </a:p>
          <a:p>
            <a:r>
              <a:rPr lang="en-GB" dirty="0"/>
              <a:t>Of or concerning the people as a whole </a:t>
            </a:r>
          </a:p>
          <a:p>
            <a:r>
              <a:rPr lang="en-GB" dirty="0"/>
              <a:t>Done by or for, representing, the people</a:t>
            </a:r>
            <a:endParaRPr lang="en-GB" b="1" dirty="0"/>
          </a:p>
          <a:p>
            <a:pPr>
              <a:buNone/>
            </a:pPr>
            <a:r>
              <a:rPr lang="en-GB" b="1" dirty="0"/>
              <a:t>Social</a:t>
            </a:r>
            <a:r>
              <a:rPr lang="en-GB" dirty="0"/>
              <a:t> </a:t>
            </a:r>
          </a:p>
          <a:p>
            <a:r>
              <a:rPr lang="en-GB" dirty="0"/>
              <a:t>Living in companies or organised communities, gregarious… </a:t>
            </a:r>
          </a:p>
          <a:p>
            <a:r>
              <a:rPr lang="en-GB" dirty="0"/>
              <a:t>Concerned with the mutual relations of (classes of) human beings </a:t>
            </a:r>
          </a:p>
        </p:txBody>
      </p:sp>
    </p:spTree>
    <p:extLst>
      <p:ext uri="{BB962C8B-B14F-4D97-AF65-F5344CB8AC3E}">
        <p14:creationId xmlns:p14="http://schemas.microsoft.com/office/powerpoint/2010/main" val="803031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Three assumptions </a:t>
            </a:r>
            <a:br>
              <a:rPr lang="en-GB" sz="3200" dirty="0"/>
            </a:br>
            <a:br>
              <a:rPr lang="en-GB" sz="1600" dirty="0"/>
            </a:br>
            <a:r>
              <a:rPr lang="en-GB" sz="1800" i="1" u="sng" dirty="0" err="1"/>
              <a:t>Grantmaking</a:t>
            </a:r>
            <a:r>
              <a:rPr lang="en-GB" sz="1800" i="1" u="sng" dirty="0"/>
              <a:t> Tango: Issues for Funders</a:t>
            </a:r>
            <a:r>
              <a:rPr lang="en-GB" sz="1800" dirty="0"/>
              <a:t>, Julia </a:t>
            </a:r>
            <a:r>
              <a:rPr lang="en-GB" sz="1800" dirty="0" err="1"/>
              <a:t>Unwin</a:t>
            </a:r>
            <a:r>
              <a:rPr lang="en-GB" sz="1800" dirty="0"/>
              <a:t>, Baring Foundation, London 2004 </a:t>
            </a:r>
          </a:p>
        </p:txBody>
      </p:sp>
      <p:sp>
        <p:nvSpPr>
          <p:cNvPr id="3" name="Content Placeholder 2"/>
          <p:cNvSpPr>
            <a:spLocks noGrp="1"/>
          </p:cNvSpPr>
          <p:nvPr>
            <p:ph idx="1"/>
          </p:nvPr>
        </p:nvSpPr>
        <p:spPr/>
        <p:txBody>
          <a:bodyPr>
            <a:noAutofit/>
          </a:bodyPr>
          <a:lstStyle/>
          <a:p>
            <a:r>
              <a:rPr lang="en-GB" sz="2800" dirty="0"/>
              <a:t>“That a strong civil society will contain the means to enable organisations to grow and develop independently and that funding systems need to support and not frustrate this development.</a:t>
            </a:r>
          </a:p>
          <a:p>
            <a:r>
              <a:rPr lang="en-GB" sz="2800" dirty="0"/>
              <a:t>That those making grants, whether as their core activity or as a means of delivering some of their objectives, have an interest in doing this effectively.</a:t>
            </a:r>
          </a:p>
          <a:p>
            <a:r>
              <a:rPr lang="en-GB" sz="2800" dirty="0"/>
              <a:t>That the nature of the relationship between the funder and the funded body will have an impact on the effectiveness of both organisations.”</a:t>
            </a:r>
          </a:p>
        </p:txBody>
      </p:sp>
    </p:spTree>
    <p:extLst>
      <p:ext uri="{BB962C8B-B14F-4D97-AF65-F5344CB8AC3E}">
        <p14:creationId xmlns:p14="http://schemas.microsoft.com/office/powerpoint/2010/main" val="2892039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679938"/>
            <a:ext cx="8335838" cy="5497025"/>
          </a:xfrm>
        </p:spPr>
        <p:txBody>
          <a:bodyPr>
            <a:normAutofit fontScale="77500" lnSpcReduction="20000"/>
          </a:bodyPr>
          <a:lstStyle/>
          <a:p>
            <a:pPr indent="0">
              <a:buNone/>
            </a:pPr>
            <a:r>
              <a:rPr lang="en-GB" sz="3900" b="1" dirty="0"/>
              <a:t>Three different intended impacts are identified</a:t>
            </a:r>
            <a:r>
              <a:rPr lang="en-GB" sz="3200" b="1" dirty="0"/>
              <a:t>: </a:t>
            </a:r>
          </a:p>
          <a:p>
            <a:pPr>
              <a:buNone/>
            </a:pPr>
            <a:endParaRPr lang="en-GB" dirty="0"/>
          </a:p>
          <a:p>
            <a:r>
              <a:rPr lang="en-GB" sz="4100" dirty="0"/>
              <a:t>maintenance of services and activities. </a:t>
            </a:r>
          </a:p>
          <a:p>
            <a:r>
              <a:rPr lang="en-GB" sz="4100" dirty="0"/>
              <a:t>build organisations. </a:t>
            </a:r>
          </a:p>
          <a:p>
            <a:r>
              <a:rPr lang="en-GB" sz="4100" dirty="0"/>
              <a:t>systems change. </a:t>
            </a:r>
          </a:p>
          <a:p>
            <a:pPr>
              <a:buNone/>
            </a:pPr>
            <a:endParaRPr lang="en-GB" sz="4100" dirty="0"/>
          </a:p>
          <a:p>
            <a:pPr>
              <a:buNone/>
            </a:pPr>
            <a:r>
              <a:rPr lang="en-GB" sz="4100" dirty="0"/>
              <a:t>Three different funding styles:</a:t>
            </a:r>
          </a:p>
          <a:p>
            <a:pPr>
              <a:buNone/>
            </a:pPr>
            <a:endParaRPr lang="en-GB" sz="4100" dirty="0"/>
          </a:p>
          <a:p>
            <a:r>
              <a:rPr lang="en-GB" sz="4100" dirty="0"/>
              <a:t>giving</a:t>
            </a:r>
          </a:p>
          <a:p>
            <a:r>
              <a:rPr lang="en-GB" sz="4100" dirty="0"/>
              <a:t>shopping</a:t>
            </a:r>
          </a:p>
          <a:p>
            <a:r>
              <a:rPr lang="en-GB" sz="4100" dirty="0"/>
              <a:t>investing</a:t>
            </a:r>
          </a:p>
          <a:p>
            <a:endParaRPr lang="en-GB" dirty="0"/>
          </a:p>
        </p:txBody>
      </p:sp>
    </p:spTree>
    <p:extLst>
      <p:ext uri="{BB962C8B-B14F-4D97-AF65-F5344CB8AC3E}">
        <p14:creationId xmlns:p14="http://schemas.microsoft.com/office/powerpoint/2010/main" val="3265375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Social Value</a:t>
            </a:r>
          </a:p>
        </p:txBody>
      </p:sp>
      <p:sp>
        <p:nvSpPr>
          <p:cNvPr id="3" name="Content Placeholder 2"/>
          <p:cNvSpPr>
            <a:spLocks noGrp="1"/>
          </p:cNvSpPr>
          <p:nvPr>
            <p:ph idx="1"/>
          </p:nvPr>
        </p:nvSpPr>
        <p:spPr/>
        <p:txBody>
          <a:bodyPr>
            <a:normAutofit fontScale="92500" lnSpcReduction="10000"/>
          </a:bodyPr>
          <a:lstStyle/>
          <a:p>
            <a:r>
              <a:rPr lang="en-GB" dirty="0"/>
              <a:t> “By social value we mean enriched lives and a fairer society for all” </a:t>
            </a:r>
            <a:r>
              <a:rPr lang="en-GB" u="sng" dirty="0"/>
              <a:t>Civil Society Strategy: Building a future that works for everyone </a:t>
            </a:r>
            <a:r>
              <a:rPr lang="en-GB" dirty="0"/>
              <a:t>August 2018 DCMS</a:t>
            </a:r>
          </a:p>
          <a:p>
            <a:pPr marL="0" indent="0">
              <a:buNone/>
            </a:pPr>
            <a:endParaRPr lang="en-GB" dirty="0"/>
          </a:p>
          <a:p>
            <a:r>
              <a:rPr lang="en-GB" dirty="0"/>
              <a:t>Social value is “the benefit to the community from a commissioning/procurement process over and above the direct purchasing of goods, services and outcomes”.      </a:t>
            </a:r>
          </a:p>
          <a:p>
            <a:pPr marL="274638" indent="0">
              <a:buNone/>
            </a:pPr>
            <a:r>
              <a:rPr lang="en-GB" dirty="0">
                <a:hlinkClick r:id="rId3"/>
              </a:rPr>
              <a:t>http://www.socialvaluehub.org.uk/</a:t>
            </a:r>
            <a:endParaRPr lang="en-GB" dirty="0"/>
          </a:p>
          <a:p>
            <a:pPr marL="0" indent="0">
              <a:buNone/>
            </a:pPr>
            <a:endParaRPr lang="en-GB" dirty="0"/>
          </a:p>
        </p:txBody>
      </p:sp>
    </p:spTree>
    <p:extLst>
      <p:ext uri="{BB962C8B-B14F-4D97-AF65-F5344CB8AC3E}">
        <p14:creationId xmlns:p14="http://schemas.microsoft.com/office/powerpoint/2010/main" val="1954324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Public Services (Social Value) Act 2012</a:t>
            </a:r>
          </a:p>
        </p:txBody>
      </p:sp>
      <p:sp>
        <p:nvSpPr>
          <p:cNvPr id="3" name="Content Placeholder 2"/>
          <p:cNvSpPr>
            <a:spLocks noGrp="1"/>
          </p:cNvSpPr>
          <p:nvPr>
            <p:ph idx="1"/>
          </p:nvPr>
        </p:nvSpPr>
        <p:spPr/>
        <p:txBody>
          <a:bodyPr>
            <a:normAutofit fontScale="92500" lnSpcReduction="20000"/>
          </a:bodyPr>
          <a:lstStyle/>
          <a:p>
            <a:pPr>
              <a:buNone/>
            </a:pPr>
            <a:r>
              <a:rPr lang="en-GB" sz="3500" dirty="0"/>
              <a:t>(3)The authority must consider—</a:t>
            </a:r>
          </a:p>
          <a:p>
            <a:pPr>
              <a:buNone/>
            </a:pPr>
            <a:endParaRPr lang="en-GB" sz="3500" dirty="0"/>
          </a:p>
          <a:p>
            <a:pPr>
              <a:buNone/>
            </a:pPr>
            <a:r>
              <a:rPr lang="en-GB" sz="3500" dirty="0"/>
              <a:t>	(a)how what is proposed to be procured might improve the economic, social and environmental well-being of the relevant area, and</a:t>
            </a:r>
          </a:p>
          <a:p>
            <a:pPr>
              <a:buNone/>
            </a:pPr>
            <a:endParaRPr lang="en-GB" sz="3500" dirty="0"/>
          </a:p>
          <a:p>
            <a:pPr>
              <a:buNone/>
            </a:pPr>
            <a:r>
              <a:rPr lang="en-GB" sz="3500" dirty="0"/>
              <a:t>	(b)how, in conducting the process of procurement, it might act with a view to securing that improvement.</a:t>
            </a:r>
          </a:p>
          <a:p>
            <a:endParaRPr lang="en-GB" dirty="0"/>
          </a:p>
        </p:txBody>
      </p:sp>
    </p:spTree>
    <p:extLst>
      <p:ext uri="{BB962C8B-B14F-4D97-AF65-F5344CB8AC3E}">
        <p14:creationId xmlns:p14="http://schemas.microsoft.com/office/powerpoint/2010/main" val="1559945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Deep Value </a:t>
            </a:r>
            <a:br>
              <a:rPr lang="en-GB" sz="1600" dirty="0"/>
            </a:br>
            <a:r>
              <a:rPr lang="en-GB" sz="2000" i="1" u="sng" dirty="0"/>
              <a:t>A literature review of the role of effective relationships in public services</a:t>
            </a:r>
            <a:r>
              <a:rPr lang="en-GB" sz="2000" dirty="0"/>
              <a:t>. Kate Bell and Matthew </a:t>
            </a:r>
            <a:r>
              <a:rPr lang="en-GB" sz="2000" dirty="0" err="1"/>
              <a:t>Smerdon</a:t>
            </a:r>
            <a:r>
              <a:rPr lang="en-GB" sz="2000" dirty="0"/>
              <a:t>, Community Links, London 2011</a:t>
            </a:r>
          </a:p>
        </p:txBody>
      </p:sp>
      <p:sp>
        <p:nvSpPr>
          <p:cNvPr id="3" name="Content Placeholder 2"/>
          <p:cNvSpPr>
            <a:spLocks noGrp="1"/>
          </p:cNvSpPr>
          <p:nvPr>
            <p:ph idx="1"/>
          </p:nvPr>
        </p:nvSpPr>
        <p:spPr/>
        <p:txBody>
          <a:bodyPr>
            <a:normAutofit/>
          </a:bodyPr>
          <a:lstStyle/>
          <a:p>
            <a:r>
              <a:rPr lang="en-GB" dirty="0"/>
              <a:t>Deep Value: “the value created when the human relationships between people delivering and people using public services are effective.”</a:t>
            </a:r>
          </a:p>
          <a:p>
            <a:r>
              <a:rPr lang="en-GB" dirty="0"/>
              <a:t>Lit review focused on role of effective relationships in employment services, education, health and legal advice  </a:t>
            </a:r>
          </a:p>
        </p:txBody>
      </p:sp>
    </p:spTree>
    <p:extLst>
      <p:ext uri="{BB962C8B-B14F-4D97-AF65-F5344CB8AC3E}">
        <p14:creationId xmlns:p14="http://schemas.microsoft.com/office/powerpoint/2010/main" val="2448400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Headings from Document Summary</a:t>
            </a:r>
          </a:p>
        </p:txBody>
      </p:sp>
      <p:sp>
        <p:nvSpPr>
          <p:cNvPr id="3" name="Content Placeholder 2"/>
          <p:cNvSpPr>
            <a:spLocks noGrp="1"/>
          </p:cNvSpPr>
          <p:nvPr>
            <p:ph idx="1"/>
          </p:nvPr>
        </p:nvSpPr>
        <p:spPr/>
        <p:txBody>
          <a:bodyPr>
            <a:normAutofit fontScale="92500" lnSpcReduction="20000"/>
          </a:bodyPr>
          <a:lstStyle/>
          <a:p>
            <a:r>
              <a:rPr lang="en-GB" dirty="0"/>
              <a:t>People using public services put great importance on the human relationship with the person providing the service. </a:t>
            </a:r>
          </a:p>
          <a:p>
            <a:r>
              <a:rPr lang="en-GB" dirty="0"/>
              <a:t>The elements of what make for effective relationships are strikingly similar across all areas studied in this review: Understanding, Collaboration, Commitment, Communication, Empowerment, Time [see final slide]</a:t>
            </a:r>
          </a:p>
          <a:p>
            <a:r>
              <a:rPr lang="en-GB" dirty="0"/>
              <a:t>Where relationships are effective, they contribute to achieving a range of valuable benefits: the failure to realise these benefits can be damaging.</a:t>
            </a:r>
          </a:p>
          <a:p>
            <a:endParaRPr lang="en-GB" dirty="0"/>
          </a:p>
        </p:txBody>
      </p:sp>
    </p:spTree>
    <p:extLst>
      <p:ext uri="{BB962C8B-B14F-4D97-AF65-F5344CB8AC3E}">
        <p14:creationId xmlns:p14="http://schemas.microsoft.com/office/powerpoint/2010/main" val="2904081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62708"/>
            <a:ext cx="7886700" cy="5614255"/>
          </a:xfrm>
        </p:spPr>
        <p:txBody>
          <a:bodyPr>
            <a:normAutofit fontScale="92500" lnSpcReduction="20000"/>
          </a:bodyPr>
          <a:lstStyle/>
          <a:p>
            <a:r>
              <a:rPr lang="en-GB" dirty="0"/>
              <a:t>There was a clear consensus in the literature about the types of working conditions and practices which were more conducive to building effective relationships.</a:t>
            </a:r>
          </a:p>
          <a:p>
            <a:r>
              <a:rPr lang="en-GB" dirty="0"/>
              <a:t>We conclude that the literature shows that effective relationships are not just a ‘nice to have’ but increase the likelihood of achieving a positive outcome across all of the sectors examined in this review. </a:t>
            </a:r>
          </a:p>
          <a:p>
            <a:r>
              <a:rPr lang="en-GB" dirty="0"/>
              <a:t>This conclusion has some clear implications: </a:t>
            </a:r>
          </a:p>
          <a:p>
            <a:pPr>
              <a:buNone/>
            </a:pPr>
            <a:r>
              <a:rPr lang="en-GB" dirty="0"/>
              <a:t>- Effective relationships are not an added extra but are core to the delivery of effective services… </a:t>
            </a:r>
          </a:p>
        </p:txBody>
      </p:sp>
    </p:spTree>
    <p:extLst>
      <p:ext uri="{BB962C8B-B14F-4D97-AF65-F5344CB8AC3E}">
        <p14:creationId xmlns:p14="http://schemas.microsoft.com/office/powerpoint/2010/main" val="2479463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a:t>“The effectiveness of relationships is therefore dependent on both parties taking responsibility. Delivering and securing good public services is something of a mutual endeavour and one </a:t>
            </a:r>
            <a:r>
              <a:rPr lang="en-GB"/>
              <a:t>in where (sic) </a:t>
            </a:r>
            <a:r>
              <a:rPr lang="en-GB" dirty="0"/>
              <a:t>the citizens’ relationship with the state is established. …” </a:t>
            </a:r>
          </a:p>
        </p:txBody>
      </p:sp>
    </p:spTree>
    <p:extLst>
      <p:ext uri="{BB962C8B-B14F-4D97-AF65-F5344CB8AC3E}">
        <p14:creationId xmlns:p14="http://schemas.microsoft.com/office/powerpoint/2010/main" val="3485389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Thanks for listening</a:t>
            </a:r>
          </a:p>
        </p:txBody>
      </p:sp>
      <p:sp>
        <p:nvSpPr>
          <p:cNvPr id="3" name="Content Placeholder 2"/>
          <p:cNvSpPr>
            <a:spLocks noGrp="1"/>
          </p:cNvSpPr>
          <p:nvPr>
            <p:ph idx="1"/>
          </p:nvPr>
        </p:nvSpPr>
        <p:spPr>
          <a:xfrm>
            <a:off x="628650" y="1381760"/>
            <a:ext cx="8058150" cy="4795203"/>
          </a:xfrm>
        </p:spPr>
        <p:txBody>
          <a:bodyPr>
            <a:noAutofit/>
          </a:bodyPr>
          <a:lstStyle/>
          <a:p>
            <a:pPr marL="0" indent="0">
              <a:buNone/>
            </a:pPr>
            <a:r>
              <a:rPr lang="en-GB" sz="2800" b="1" dirty="0"/>
              <a:t>Georgina Fletcher  </a:t>
            </a:r>
          </a:p>
          <a:p>
            <a:pPr marL="0" indent="0">
              <a:buNone/>
            </a:pPr>
            <a:r>
              <a:rPr lang="en-GB" sz="2800" dirty="0"/>
              <a:t>E: </a:t>
            </a:r>
            <a:r>
              <a:rPr lang="en-GB" sz="2800" dirty="0">
                <a:hlinkClick r:id="rId2"/>
              </a:rPr>
              <a:t>georgina.fletcher@refugeevoices.org.uk</a:t>
            </a:r>
            <a:r>
              <a:rPr lang="en-GB" sz="2800" dirty="0"/>
              <a:t> </a:t>
            </a:r>
            <a:endParaRPr lang="en-GB" sz="2800" b="1" dirty="0"/>
          </a:p>
          <a:p>
            <a:pPr marL="0" indent="0">
              <a:buNone/>
            </a:pPr>
            <a:r>
              <a:rPr lang="en-GB" sz="2800" dirty="0"/>
              <a:t>M: 07918765480    </a:t>
            </a:r>
            <a:r>
              <a:rPr lang="en-GB" sz="2800" dirty="0">
                <a:hlinkClick r:id="rId3"/>
              </a:rPr>
              <a:t>www.refugeevoices.org.uk</a:t>
            </a:r>
            <a:endParaRPr lang="en-GB" sz="2800" dirty="0"/>
          </a:p>
          <a:p>
            <a:pPr marL="0" indent="0">
              <a:buNone/>
            </a:pPr>
            <a:r>
              <a:rPr lang="en-GB" sz="2800" dirty="0"/>
              <a:t>     Regional Refugee Forum North East</a:t>
            </a:r>
          </a:p>
          <a:p>
            <a:pPr marL="0" indent="0">
              <a:buNone/>
            </a:pPr>
            <a:endParaRPr lang="en-GB" sz="2800" dirty="0"/>
          </a:p>
          <a:p>
            <a:pPr marL="0" indent="0">
              <a:buNone/>
            </a:pPr>
            <a:r>
              <a:rPr lang="en-GB" sz="2800" b="1" dirty="0"/>
              <a:t>Alison Holland </a:t>
            </a:r>
            <a:r>
              <a:rPr lang="en-GB" sz="2800" dirty="0"/>
              <a:t>E: </a:t>
            </a:r>
            <a:r>
              <a:rPr lang="en-GB" sz="2800" dirty="0">
                <a:hlinkClick r:id="rId4"/>
              </a:rPr>
              <a:t>alisonholland22@gmail.com</a:t>
            </a:r>
            <a:endParaRPr lang="en-GB" sz="2800" dirty="0"/>
          </a:p>
          <a:p>
            <a:pPr marL="0" indent="0">
              <a:buNone/>
            </a:pPr>
            <a:endParaRPr lang="en-GB" sz="2800" dirty="0"/>
          </a:p>
          <a:p>
            <a:pPr marL="0" indent="0">
              <a:buNone/>
            </a:pPr>
            <a:r>
              <a:rPr lang="en-GB" sz="2800" b="1" dirty="0"/>
              <a:t>Chris Ford </a:t>
            </a:r>
            <a:r>
              <a:rPr lang="en-GB" sz="2800" dirty="0"/>
              <a:t>E: </a:t>
            </a:r>
            <a:r>
              <a:rPr lang="en-GB" sz="2800" dirty="0">
                <a:hlinkClick r:id="rId5"/>
              </a:rPr>
              <a:t>chrisford@gmx.co.uk</a:t>
            </a:r>
            <a:endParaRPr lang="en-GB" sz="2800" b="1" dirty="0"/>
          </a:p>
          <a:p>
            <a:pPr marL="0" indent="0">
              <a:buNone/>
            </a:pPr>
            <a:r>
              <a:rPr lang="en-GB" sz="2800" dirty="0"/>
              <a:t>M: 07435 333 436   5 Dales Terrace, Stanhope, Co Durham. DL13 2XH</a:t>
            </a:r>
          </a:p>
          <a:p>
            <a:endParaRPr lang="en-GB" sz="2800" b="1" dirty="0"/>
          </a:p>
        </p:txBody>
      </p:sp>
      <p:pic>
        <p:nvPicPr>
          <p:cNvPr id="6" name="Picture 5"/>
          <p:cNvPicPr>
            <a:picLocks noChangeAspect="1"/>
          </p:cNvPicPr>
          <p:nvPr/>
        </p:nvPicPr>
        <p:blipFill>
          <a:blip r:embed="rId6" cstate="print"/>
          <a:stretch>
            <a:fillRect/>
          </a:stretch>
        </p:blipFill>
        <p:spPr>
          <a:xfrm>
            <a:off x="628650" y="2852936"/>
            <a:ext cx="421640" cy="421640"/>
          </a:xfrm>
          <a:prstGeom prst="rect">
            <a:avLst/>
          </a:prstGeom>
        </p:spPr>
      </p:pic>
    </p:spTree>
    <p:extLst>
      <p:ext uri="{BB962C8B-B14F-4D97-AF65-F5344CB8AC3E}">
        <p14:creationId xmlns:p14="http://schemas.microsoft.com/office/powerpoint/2010/main" val="1312318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2811</Words>
  <Application>Microsoft Office PowerPoint</Application>
  <PresentationFormat>On-screen Show (4:3)</PresentationFormat>
  <Paragraphs>257</Paragraphs>
  <Slides>33</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Courier New</vt:lpstr>
      <vt:lpstr>Times New Roman</vt:lpstr>
      <vt:lpstr>Wingdings</vt:lpstr>
      <vt:lpstr>Office Theme</vt:lpstr>
      <vt:lpstr>Framing the relationship between public authorities and civil society to effect successful approaches to integration across the North East</vt:lpstr>
      <vt:lpstr>Current Policy Window</vt:lpstr>
      <vt:lpstr>Foundations for an effective integration strategy</vt:lpstr>
      <vt:lpstr>Foundations for an effective integration strategy</vt:lpstr>
      <vt:lpstr>Foundations for an effective integration strategy</vt:lpstr>
      <vt:lpstr>Foundations for an effective integration strategy</vt:lpstr>
      <vt:lpstr>PowerPoint Presentation</vt:lpstr>
      <vt:lpstr>PowerPoint Presentation</vt:lpstr>
      <vt:lpstr>PowerPoint Presentation</vt:lpstr>
      <vt:lpstr>PowerPoint Presentation</vt:lpstr>
      <vt:lpstr>PowerPoint Presentation</vt:lpstr>
      <vt:lpstr>  Asset Based Community Development (ABCD) ‘Building Communities from the Inside Out: a path towards finding and mobilising a community’s assets’ McKnight and Kretzmann. Institute for Policy Research 1993 (USA) </vt:lpstr>
      <vt:lpstr>  Asset Based Community Development (ABCD) ‘Building Communities from the Inside Out: a path towards finding and mobilising a community’s assets’ McKnight and Kretzmann. Institute for Policy Research 1993 (USA) </vt:lpstr>
      <vt:lpstr>PowerPoint Presentation</vt:lpstr>
      <vt:lpstr>Framing the Relationship: Learning from Voluntary Organisations in Germany and Sweden </vt:lpstr>
      <vt:lpstr>Outline</vt:lpstr>
      <vt:lpstr>Winston Churchill Fellowship </vt:lpstr>
      <vt:lpstr>Partnership</vt:lpstr>
      <vt:lpstr>Relationships</vt:lpstr>
      <vt:lpstr>Integration and Employment</vt:lpstr>
      <vt:lpstr>To sum up…</vt:lpstr>
      <vt:lpstr>PowerPoint Presentation</vt:lpstr>
      <vt:lpstr>Framing Relationships in Terms of  Social Value</vt:lpstr>
      <vt:lpstr>Starting to think about how… </vt:lpstr>
      <vt:lpstr>Three assumptions   Grantmaking Tango: Issues for Funders, Julia Unwin, Baring Foundation, London 2004 </vt:lpstr>
      <vt:lpstr>PowerPoint Presentation</vt:lpstr>
      <vt:lpstr>Social Value</vt:lpstr>
      <vt:lpstr>Public Services (Social Value) Act 2012</vt:lpstr>
      <vt:lpstr>Deep Value  A literature review of the role of effective relationships in public services. Kate Bell and Matthew Smerdon, Community Links, London 2011</vt:lpstr>
      <vt:lpstr>Headings from Document Summary</vt:lpstr>
      <vt:lpstr>PowerPoint Presentation</vt:lpstr>
      <vt:lpstr>PowerPoint Presentation</vt:lpstr>
      <vt:lpstr>Thanks for listening</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Holland</dc:creator>
  <cp:lastModifiedBy>CHAPMAN, ANTHONY D.</cp:lastModifiedBy>
  <cp:revision>55</cp:revision>
  <cp:lastPrinted>2018-09-14T11:11:26Z</cp:lastPrinted>
  <dcterms:created xsi:type="dcterms:W3CDTF">2018-05-17T13:19:26Z</dcterms:created>
  <dcterms:modified xsi:type="dcterms:W3CDTF">2018-09-26T11:04:05Z</dcterms:modified>
</cp:coreProperties>
</file>