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7" r:id="rId3"/>
    <p:sldId id="280" r:id="rId4"/>
    <p:sldId id="272" r:id="rId5"/>
    <p:sldId id="271" r:id="rId6"/>
    <p:sldId id="260" r:id="rId7"/>
    <p:sldId id="275" r:id="rId8"/>
    <p:sldId id="276" r:id="rId9"/>
    <p:sldId id="278" r:id="rId10"/>
    <p:sldId id="277" r:id="rId11"/>
    <p:sldId id="279" r:id="rId12"/>
    <p:sldId id="282" r:id="rId13"/>
  </p:sldIdLst>
  <p:sldSz cx="9144000" cy="6858000" type="screen4x3"/>
  <p:notesSz cx="6796088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97FE4-0D96-4975-88A1-A07064EE672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457C8DA-884A-4C0A-B62F-5823E803FF9A}">
      <dgm:prSet phldrT="[Text]" custT="1"/>
      <dgm:spPr>
        <a:xfrm>
          <a:off x="2566410" y="1090246"/>
          <a:ext cx="2716051" cy="2716051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GB" sz="1800" b="1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Factors linked to integration/ lack of integration  </a:t>
          </a:r>
          <a:endParaRPr lang="en-GB" sz="18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EE105CCD-3699-4067-9F82-0D77C4D83682}" type="parTrans" cxnId="{839D1B03-4F87-4622-A23E-7C97A8A41CBA}">
      <dgm:prSet/>
      <dgm:spPr/>
      <dgm:t>
        <a:bodyPr/>
        <a:lstStyle/>
        <a:p>
          <a:endParaRPr lang="en-GB" sz="1300" b="0"/>
        </a:p>
      </dgm:t>
    </dgm:pt>
    <dgm:pt modelId="{16F9534A-5D33-4E5C-9282-3AA21EA14356}" type="sibTrans" cxnId="{839D1B03-4F87-4622-A23E-7C97A8A41CBA}">
      <dgm:prSet/>
      <dgm:spPr/>
      <dgm:t>
        <a:bodyPr/>
        <a:lstStyle/>
        <a:p>
          <a:endParaRPr lang="en-GB" sz="1300" b="0"/>
        </a:p>
      </dgm:t>
    </dgm:pt>
    <dgm:pt modelId="{A7F0C822-8641-47A2-B727-FAF0CD8F3746}">
      <dgm:prSet phldrT="[Text]" custT="1"/>
      <dgm:spPr>
        <a:xfrm>
          <a:off x="3240359" y="0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1.</a:t>
          </a:r>
        </a:p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Level and pace of migration</a:t>
          </a:r>
          <a:endParaRPr lang="en-GB" sz="13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FAC27C94-EE47-4D7B-BCA7-EC938FBB9DD0}" type="parTrans" cxnId="{A5AE61A6-6F15-45DE-BD87-C669E431F52B}">
      <dgm:prSet/>
      <dgm:spPr>
        <a:ln>
          <a:headEnd type="stealth"/>
        </a:ln>
      </dgm:spPr>
      <dgm:t>
        <a:bodyPr/>
        <a:lstStyle/>
        <a:p>
          <a:endParaRPr lang="en-GB" sz="1300" b="0"/>
        </a:p>
      </dgm:t>
    </dgm:pt>
    <dgm:pt modelId="{F649AC88-B880-4DEE-AB02-E3958A2BE353}" type="sibTrans" cxnId="{A5AE61A6-6F15-45DE-BD87-C669E431F52B}">
      <dgm:prSet/>
      <dgm:spPr/>
      <dgm:t>
        <a:bodyPr/>
        <a:lstStyle/>
        <a:p>
          <a:endParaRPr lang="en-GB" sz="1300" b="0"/>
        </a:p>
      </dgm:t>
    </dgm:pt>
    <dgm:pt modelId="{B5526363-82D2-431B-8F4D-3737FC1FF5F6}">
      <dgm:prSet phldrT="[Text]" custT="1"/>
      <dgm:spPr>
        <a:xfrm>
          <a:off x="4608507" y="504053"/>
          <a:ext cx="1315003" cy="1349293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2.</a:t>
          </a:r>
        </a:p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School segregation</a:t>
          </a:r>
          <a:endParaRPr lang="en-GB" sz="13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0EA4B5F5-20DE-4CD0-A934-C58802CF0B42}" type="parTrans" cxnId="{E4A79021-6C11-4F71-8A98-4E48DD22388A}">
      <dgm:prSet/>
      <dgm:spPr>
        <a:ln>
          <a:tailEnd type="stealth"/>
        </a:ln>
      </dgm:spPr>
      <dgm:t>
        <a:bodyPr/>
        <a:lstStyle/>
        <a:p>
          <a:endParaRPr lang="en-GB" sz="1300" b="0"/>
        </a:p>
      </dgm:t>
    </dgm:pt>
    <dgm:pt modelId="{C215C8B4-F243-45B2-8FA4-F53221E99B25}" type="sibTrans" cxnId="{E4A79021-6C11-4F71-8A98-4E48DD22388A}">
      <dgm:prSet/>
      <dgm:spPr/>
      <dgm:t>
        <a:bodyPr/>
        <a:lstStyle/>
        <a:p>
          <a:endParaRPr lang="en-GB" sz="1300" b="0"/>
        </a:p>
      </dgm:t>
    </dgm:pt>
    <dgm:pt modelId="{696F52CB-A4AD-4A8F-B643-708395A87009}">
      <dgm:prSet phldrT="[Text]" custT="1"/>
      <dgm:spPr>
        <a:xfrm>
          <a:off x="1756284" y="2952331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5.</a:t>
          </a:r>
        </a:p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Under and un-employment</a:t>
          </a:r>
          <a:endParaRPr lang="en-GB" sz="13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C48DA1EF-819F-4A33-9EEA-164B7995C3A9}" type="parTrans" cxnId="{82F40EB4-B00A-4BC3-9172-B2A51FD1E9BE}">
      <dgm:prSet/>
      <dgm:spPr>
        <a:ln>
          <a:headEnd type="stealth"/>
        </a:ln>
      </dgm:spPr>
      <dgm:t>
        <a:bodyPr/>
        <a:lstStyle/>
        <a:p>
          <a:endParaRPr lang="en-GB" sz="1300" b="0"/>
        </a:p>
      </dgm:t>
    </dgm:pt>
    <dgm:pt modelId="{A7C6E6FA-6C28-40F4-A2F4-6563F46ECDC5}" type="sibTrans" cxnId="{82F40EB4-B00A-4BC3-9172-B2A51FD1E9BE}">
      <dgm:prSet/>
      <dgm:spPr/>
      <dgm:t>
        <a:bodyPr/>
        <a:lstStyle/>
        <a:p>
          <a:endParaRPr lang="en-GB" sz="1300" b="0"/>
        </a:p>
      </dgm:t>
    </dgm:pt>
    <dgm:pt modelId="{253DE2E3-C518-4B44-A543-6410EF50E2B2}">
      <dgm:prSet custT="1"/>
      <dgm:spPr>
        <a:xfrm>
          <a:off x="4379294" y="3096345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4.</a:t>
          </a:r>
        </a:p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Residential segregation</a:t>
          </a:r>
          <a:endParaRPr lang="en-GB" sz="13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6B60FD80-8E7D-41CC-B93C-C40B6DFD4023}" type="parTrans" cxnId="{95DEDC34-AF50-4C53-9B27-42031E7BCCE0}">
      <dgm:prSet/>
      <dgm:spPr>
        <a:ln>
          <a:tailEnd type="stealth"/>
        </a:ln>
      </dgm:spPr>
      <dgm:t>
        <a:bodyPr/>
        <a:lstStyle/>
        <a:p>
          <a:endParaRPr lang="en-GB" sz="1300" b="0"/>
        </a:p>
      </dgm:t>
    </dgm:pt>
    <dgm:pt modelId="{4FBA2F75-AD93-4231-8D3A-163E3E17BFFE}" type="sibTrans" cxnId="{95DEDC34-AF50-4C53-9B27-42031E7BCCE0}">
      <dgm:prSet/>
      <dgm:spPr/>
      <dgm:t>
        <a:bodyPr/>
        <a:lstStyle/>
        <a:p>
          <a:endParaRPr lang="en-GB" sz="1300" b="0"/>
        </a:p>
      </dgm:t>
    </dgm:pt>
    <dgm:pt modelId="{D7D87D75-D8E8-49E8-84D1-EC9C047AEA90}">
      <dgm:prSet custT="1"/>
      <dgm:spPr>
        <a:xfrm>
          <a:off x="4961067" y="1800200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3.</a:t>
          </a:r>
        </a:p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English language proficiency</a:t>
          </a:r>
          <a:endParaRPr lang="en-GB" sz="13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F7CAC910-0915-43CF-A194-7A8FD92B5839}" type="parTrans" cxnId="{08E4087A-2213-46DA-B529-FDCCF427B126}">
      <dgm:prSet/>
      <dgm:spPr/>
      <dgm:t>
        <a:bodyPr/>
        <a:lstStyle/>
        <a:p>
          <a:endParaRPr lang="en-GB" sz="1300" b="0"/>
        </a:p>
      </dgm:t>
    </dgm:pt>
    <dgm:pt modelId="{52F53F6D-B059-4AE4-8CFB-6DFAED1C8398}" type="sibTrans" cxnId="{08E4087A-2213-46DA-B529-FDCCF427B126}">
      <dgm:prSet/>
      <dgm:spPr/>
      <dgm:t>
        <a:bodyPr/>
        <a:lstStyle/>
        <a:p>
          <a:endParaRPr lang="en-GB" sz="1300" b="0"/>
        </a:p>
      </dgm:t>
    </dgm:pt>
    <dgm:pt modelId="{7775DF1A-B45A-43F3-AD95-6E468DFF68C8}">
      <dgm:prSet custT="1"/>
      <dgm:spPr>
        <a:xfrm>
          <a:off x="1512161" y="1625435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6. </a:t>
          </a:r>
          <a:r>
            <a:rPr lang="en-GB" sz="1300" b="0" u="none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P</a:t>
          </a:r>
          <a:r>
            <a:rPr lang="en-GB" sz="1300" u="none" dirty="0" smtClean="0"/>
            <a:t>ersonal, religious and cultural values and attitudes </a:t>
          </a:r>
          <a:endParaRPr lang="en-GB" sz="1300" b="0" u="none" dirty="0" smtClean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0DECA062-B960-484E-9239-5F0BD0E99315}" type="parTrans" cxnId="{C7052A11-316A-45FC-A1CB-3FB284C9C1A9}">
      <dgm:prSet/>
      <dgm:spPr/>
      <dgm:t>
        <a:bodyPr/>
        <a:lstStyle/>
        <a:p>
          <a:endParaRPr lang="en-GB" sz="1300" b="0"/>
        </a:p>
      </dgm:t>
    </dgm:pt>
    <dgm:pt modelId="{C9F1D619-67C6-4021-A678-2B43DC4594F8}" type="sibTrans" cxnId="{C7052A11-316A-45FC-A1CB-3FB284C9C1A9}">
      <dgm:prSet/>
      <dgm:spPr/>
      <dgm:t>
        <a:bodyPr/>
        <a:lstStyle/>
        <a:p>
          <a:endParaRPr lang="en-GB" sz="1300" b="0"/>
        </a:p>
      </dgm:t>
    </dgm:pt>
    <dgm:pt modelId="{37D70F5B-4C8A-4736-8350-38B5D80E183D}">
      <dgm:prSet custT="1"/>
      <dgm:spPr>
        <a:xfrm>
          <a:off x="1944216" y="360046"/>
          <a:ext cx="1358025" cy="1358025"/>
        </a:xfr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13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7.Social mixing</a:t>
          </a:r>
        </a:p>
      </dgm:t>
    </dgm:pt>
    <dgm:pt modelId="{860972F9-F9B7-40BE-A27B-C4A12953D745}" type="parTrans" cxnId="{22F0AEDD-C125-4FB4-BA55-5AB0DCCE0665}">
      <dgm:prSet/>
      <dgm:spPr/>
      <dgm:t>
        <a:bodyPr/>
        <a:lstStyle/>
        <a:p>
          <a:endParaRPr lang="en-GB" sz="1300" b="0"/>
        </a:p>
      </dgm:t>
    </dgm:pt>
    <dgm:pt modelId="{4C907CB2-31D4-4838-B753-3A64B328400B}" type="sibTrans" cxnId="{22F0AEDD-C125-4FB4-BA55-5AB0DCCE0665}">
      <dgm:prSet/>
      <dgm:spPr/>
      <dgm:t>
        <a:bodyPr/>
        <a:lstStyle/>
        <a:p>
          <a:endParaRPr lang="en-GB" sz="1300" b="0"/>
        </a:p>
      </dgm:t>
    </dgm:pt>
    <dgm:pt modelId="{D6940EF1-123F-48AE-9165-E412D6804C2D}">
      <dgm:prSet/>
      <dgm:spPr/>
      <dgm:t>
        <a:bodyPr/>
        <a:lstStyle/>
        <a:p>
          <a:endParaRPr lang="en-GB"/>
        </a:p>
      </dgm:t>
    </dgm:pt>
    <dgm:pt modelId="{AFFDD847-7694-4C7E-B6D8-ACECA356A8AB}" type="parTrans" cxnId="{4C35841A-9549-4133-A448-2E968BF22D34}">
      <dgm:prSet/>
      <dgm:spPr/>
      <dgm:t>
        <a:bodyPr/>
        <a:lstStyle/>
        <a:p>
          <a:endParaRPr lang="en-GB" sz="1300"/>
        </a:p>
      </dgm:t>
    </dgm:pt>
    <dgm:pt modelId="{A5365112-D123-4C8C-B13C-3D2E9743BE37}" type="sibTrans" cxnId="{4C35841A-9549-4133-A448-2E968BF22D34}">
      <dgm:prSet/>
      <dgm:spPr/>
      <dgm:t>
        <a:bodyPr/>
        <a:lstStyle/>
        <a:p>
          <a:endParaRPr lang="en-GB" sz="1300"/>
        </a:p>
      </dgm:t>
    </dgm:pt>
    <dgm:pt modelId="{4E8BD61B-E72E-439F-98FC-8734F83FB2BC}" type="pres">
      <dgm:prSet presAssocID="{3C697FE4-0D96-4975-88A1-A07064EE672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E1BB47D-CD95-423B-A78C-9CC5B19EEEB0}" type="pres">
      <dgm:prSet presAssocID="{3C697FE4-0D96-4975-88A1-A07064EE6723}" presName="radial" presStyleCnt="0">
        <dgm:presLayoutVars>
          <dgm:animLvl val="ctr"/>
        </dgm:presLayoutVars>
      </dgm:prSet>
      <dgm:spPr/>
    </dgm:pt>
    <dgm:pt modelId="{75229A77-1548-437E-8804-21766F247725}" type="pres">
      <dgm:prSet presAssocID="{2457C8DA-884A-4C0A-B62F-5823E803FF9A}" presName="centerShape" presStyleLbl="vennNode1" presStyleIdx="0" presStyleCnt="8" custScaleX="99016" custScaleY="98887" custLinFactNeighborX="675" custLinFactNeighborY="1478"/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0F671210-6B5D-43BD-A724-74A0646EAE25}" type="pres">
      <dgm:prSet presAssocID="{7775DF1A-B45A-43F3-AD95-6E468DFF68C8}" presName="node" presStyleLbl="vennNode1" presStyleIdx="1" presStyleCnt="8" custRadScaleRad="99769" custRadScaleInc="-19455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1D16F15D-659E-45F4-8DDF-7645A42A2A98}" type="pres">
      <dgm:prSet presAssocID="{37D70F5B-4C8A-4736-8350-38B5D80E183D}" presName="node" presStyleLbl="vennNode1" presStyleIdx="2" presStyleCnt="8" custRadScaleRad="99702" custRadScaleInc="-19358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C6F19289-E1B0-4D7F-B06C-363155B18B2F}" type="pres">
      <dgm:prSet presAssocID="{A7F0C822-8641-47A2-B727-FAF0CD8F3746}" presName="node" presStyleLbl="vennNode1" presStyleIdx="3" presStyleCnt="8" custRadScaleRad="102689" custRadScaleInc="-19378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63C55E22-2C72-49FF-825E-A3D93D1B2972}" type="pres">
      <dgm:prSet presAssocID="{B5526363-82D2-431B-8F4D-3737FC1FF5F6}" presName="node" presStyleLbl="vennNode1" presStyleIdx="4" presStyleCnt="8" custScaleX="96832" custScaleY="99357" custRadScaleRad="99664" custRadScaleInc="-19529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8832E8FB-F591-4D13-B203-6BB07CB1EB2B}" type="pres">
      <dgm:prSet presAssocID="{D7D87D75-D8E8-49E8-84D1-EC9C047AEA90}" presName="node" presStyleLbl="vennNode1" presStyleIdx="5" presStyleCnt="8" custRadScaleRad="103914" custRadScaleInc="-20186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1C78A4FE-CC1E-4C3E-86FE-5C4C63B151C2}" type="pres">
      <dgm:prSet presAssocID="{253DE2E3-C518-4B44-A543-6410EF50E2B2}" presName="node" presStyleLbl="vennNode1" presStyleIdx="6" presStyleCnt="8" custScaleX="103434" custRadScaleRad="104561" custRadScaleInc="-20196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A468513A-F601-4AE4-932D-FBAC8D648825}" type="pres">
      <dgm:prSet presAssocID="{696F52CB-A4AD-4A8F-B643-708395A87009}" presName="node" presStyleLbl="vennNode1" presStyleIdx="7" presStyleCnt="8" custRadScaleRad="102507" custRadScaleInc="-20266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</dgm:ptLst>
  <dgm:cxnLst>
    <dgm:cxn modelId="{839D1B03-4F87-4622-A23E-7C97A8A41CBA}" srcId="{3C697FE4-0D96-4975-88A1-A07064EE6723}" destId="{2457C8DA-884A-4C0A-B62F-5823E803FF9A}" srcOrd="0" destOrd="0" parTransId="{EE105CCD-3699-4067-9F82-0D77C4D83682}" sibTransId="{16F9534A-5D33-4E5C-9282-3AA21EA14356}"/>
    <dgm:cxn modelId="{22F0AEDD-C125-4FB4-BA55-5AB0DCCE0665}" srcId="{2457C8DA-884A-4C0A-B62F-5823E803FF9A}" destId="{37D70F5B-4C8A-4736-8350-38B5D80E183D}" srcOrd="1" destOrd="0" parTransId="{860972F9-F9B7-40BE-A27B-C4A12953D745}" sibTransId="{4C907CB2-31D4-4838-B753-3A64B328400B}"/>
    <dgm:cxn modelId="{82F40EB4-B00A-4BC3-9172-B2A51FD1E9BE}" srcId="{2457C8DA-884A-4C0A-B62F-5823E803FF9A}" destId="{696F52CB-A4AD-4A8F-B643-708395A87009}" srcOrd="6" destOrd="0" parTransId="{C48DA1EF-819F-4A33-9EEA-164B7995C3A9}" sibTransId="{A7C6E6FA-6C28-40F4-A2F4-6563F46ECDC5}"/>
    <dgm:cxn modelId="{3A5ECA40-2477-41DE-9F78-AB45D2919E25}" type="presOf" srcId="{A7F0C822-8641-47A2-B727-FAF0CD8F3746}" destId="{C6F19289-E1B0-4D7F-B06C-363155B18B2F}" srcOrd="0" destOrd="0" presId="urn:microsoft.com/office/officeart/2005/8/layout/radial3"/>
    <dgm:cxn modelId="{58951E00-3634-482E-9AA9-B79B9A09DE02}" type="presOf" srcId="{696F52CB-A4AD-4A8F-B643-708395A87009}" destId="{A468513A-F601-4AE4-932D-FBAC8D648825}" srcOrd="0" destOrd="0" presId="urn:microsoft.com/office/officeart/2005/8/layout/radial3"/>
    <dgm:cxn modelId="{E4A79021-6C11-4F71-8A98-4E48DD22388A}" srcId="{2457C8DA-884A-4C0A-B62F-5823E803FF9A}" destId="{B5526363-82D2-431B-8F4D-3737FC1FF5F6}" srcOrd="3" destOrd="0" parTransId="{0EA4B5F5-20DE-4CD0-A934-C58802CF0B42}" sibTransId="{C215C8B4-F243-45B2-8FA4-F53221E99B25}"/>
    <dgm:cxn modelId="{08E4087A-2213-46DA-B529-FDCCF427B126}" srcId="{2457C8DA-884A-4C0A-B62F-5823E803FF9A}" destId="{D7D87D75-D8E8-49E8-84D1-EC9C047AEA90}" srcOrd="4" destOrd="0" parTransId="{F7CAC910-0915-43CF-A194-7A8FD92B5839}" sibTransId="{52F53F6D-B059-4AE4-8CFB-6DFAED1C8398}"/>
    <dgm:cxn modelId="{1F31D28A-4C11-4765-9AD7-2BD4B0DBA189}" type="presOf" srcId="{7775DF1A-B45A-43F3-AD95-6E468DFF68C8}" destId="{0F671210-6B5D-43BD-A724-74A0646EAE25}" srcOrd="0" destOrd="0" presId="urn:microsoft.com/office/officeart/2005/8/layout/radial3"/>
    <dgm:cxn modelId="{4C35841A-9549-4133-A448-2E968BF22D34}" srcId="{3C697FE4-0D96-4975-88A1-A07064EE6723}" destId="{D6940EF1-123F-48AE-9165-E412D6804C2D}" srcOrd="1" destOrd="0" parTransId="{AFFDD847-7694-4C7E-B6D8-ACECA356A8AB}" sibTransId="{A5365112-D123-4C8C-B13C-3D2E9743BE37}"/>
    <dgm:cxn modelId="{2033A184-BB4B-4A64-9760-8DFBE8116AF0}" type="presOf" srcId="{253DE2E3-C518-4B44-A543-6410EF50E2B2}" destId="{1C78A4FE-CC1E-4C3E-86FE-5C4C63B151C2}" srcOrd="0" destOrd="0" presId="urn:microsoft.com/office/officeart/2005/8/layout/radial3"/>
    <dgm:cxn modelId="{8C7A394D-2509-4F38-A0EA-70537EE5305F}" type="presOf" srcId="{2457C8DA-884A-4C0A-B62F-5823E803FF9A}" destId="{75229A77-1548-437E-8804-21766F247725}" srcOrd="0" destOrd="0" presId="urn:microsoft.com/office/officeart/2005/8/layout/radial3"/>
    <dgm:cxn modelId="{AF0061F6-3316-493F-A7E3-D6DDC38E1E9F}" type="presOf" srcId="{B5526363-82D2-431B-8F4D-3737FC1FF5F6}" destId="{63C55E22-2C72-49FF-825E-A3D93D1B2972}" srcOrd="0" destOrd="0" presId="urn:microsoft.com/office/officeart/2005/8/layout/radial3"/>
    <dgm:cxn modelId="{9F8EFF7E-00C5-438F-AA15-78AA1B4B939A}" type="presOf" srcId="{37D70F5B-4C8A-4736-8350-38B5D80E183D}" destId="{1D16F15D-659E-45F4-8DDF-7645A42A2A98}" srcOrd="0" destOrd="0" presId="urn:microsoft.com/office/officeart/2005/8/layout/radial3"/>
    <dgm:cxn modelId="{65E84C97-3D46-41A9-9441-DBA681CE310F}" type="presOf" srcId="{D7D87D75-D8E8-49E8-84D1-EC9C047AEA90}" destId="{8832E8FB-F591-4D13-B203-6BB07CB1EB2B}" srcOrd="0" destOrd="0" presId="urn:microsoft.com/office/officeart/2005/8/layout/radial3"/>
    <dgm:cxn modelId="{A5AE61A6-6F15-45DE-BD87-C669E431F52B}" srcId="{2457C8DA-884A-4C0A-B62F-5823E803FF9A}" destId="{A7F0C822-8641-47A2-B727-FAF0CD8F3746}" srcOrd="2" destOrd="0" parTransId="{FAC27C94-EE47-4D7B-BCA7-EC938FBB9DD0}" sibTransId="{F649AC88-B880-4DEE-AB02-E3958A2BE353}"/>
    <dgm:cxn modelId="{C7052A11-316A-45FC-A1CB-3FB284C9C1A9}" srcId="{2457C8DA-884A-4C0A-B62F-5823E803FF9A}" destId="{7775DF1A-B45A-43F3-AD95-6E468DFF68C8}" srcOrd="0" destOrd="0" parTransId="{0DECA062-B960-484E-9239-5F0BD0E99315}" sibTransId="{C9F1D619-67C6-4021-A678-2B43DC4594F8}"/>
    <dgm:cxn modelId="{95DEDC34-AF50-4C53-9B27-42031E7BCCE0}" srcId="{2457C8DA-884A-4C0A-B62F-5823E803FF9A}" destId="{253DE2E3-C518-4B44-A543-6410EF50E2B2}" srcOrd="5" destOrd="0" parTransId="{6B60FD80-8E7D-41CC-B93C-C40B6DFD4023}" sibTransId="{4FBA2F75-AD93-4231-8D3A-163E3E17BFFE}"/>
    <dgm:cxn modelId="{550A5D05-3B2D-46A9-873B-142949412790}" type="presOf" srcId="{3C697FE4-0D96-4975-88A1-A07064EE6723}" destId="{4E8BD61B-E72E-439F-98FC-8734F83FB2BC}" srcOrd="0" destOrd="0" presId="urn:microsoft.com/office/officeart/2005/8/layout/radial3"/>
    <dgm:cxn modelId="{B9DF559F-9F10-4E93-B688-85223A779A94}" type="presParOf" srcId="{4E8BD61B-E72E-439F-98FC-8734F83FB2BC}" destId="{FE1BB47D-CD95-423B-A78C-9CC5B19EEEB0}" srcOrd="0" destOrd="0" presId="urn:microsoft.com/office/officeart/2005/8/layout/radial3"/>
    <dgm:cxn modelId="{E2BC9805-8526-43CE-BB1D-6BC1A61A0A4C}" type="presParOf" srcId="{FE1BB47D-CD95-423B-A78C-9CC5B19EEEB0}" destId="{75229A77-1548-437E-8804-21766F247725}" srcOrd="0" destOrd="0" presId="urn:microsoft.com/office/officeart/2005/8/layout/radial3"/>
    <dgm:cxn modelId="{180384E8-0BD5-4BEC-AD01-4E4F9BF634ED}" type="presParOf" srcId="{FE1BB47D-CD95-423B-A78C-9CC5B19EEEB0}" destId="{0F671210-6B5D-43BD-A724-74A0646EAE25}" srcOrd="1" destOrd="0" presId="urn:microsoft.com/office/officeart/2005/8/layout/radial3"/>
    <dgm:cxn modelId="{DF118A42-D22C-41CD-BC33-2BBE12113816}" type="presParOf" srcId="{FE1BB47D-CD95-423B-A78C-9CC5B19EEEB0}" destId="{1D16F15D-659E-45F4-8DDF-7645A42A2A98}" srcOrd="2" destOrd="0" presId="urn:microsoft.com/office/officeart/2005/8/layout/radial3"/>
    <dgm:cxn modelId="{0A286A0E-5A7B-426B-884A-2989297B9938}" type="presParOf" srcId="{FE1BB47D-CD95-423B-A78C-9CC5B19EEEB0}" destId="{C6F19289-E1B0-4D7F-B06C-363155B18B2F}" srcOrd="3" destOrd="0" presId="urn:microsoft.com/office/officeart/2005/8/layout/radial3"/>
    <dgm:cxn modelId="{E7008680-2BB7-45F2-A955-7C205035E662}" type="presParOf" srcId="{FE1BB47D-CD95-423B-A78C-9CC5B19EEEB0}" destId="{63C55E22-2C72-49FF-825E-A3D93D1B2972}" srcOrd="4" destOrd="0" presId="urn:microsoft.com/office/officeart/2005/8/layout/radial3"/>
    <dgm:cxn modelId="{264FEF5D-FB41-40FE-BEBA-C3BAD0528B9E}" type="presParOf" srcId="{FE1BB47D-CD95-423B-A78C-9CC5B19EEEB0}" destId="{8832E8FB-F591-4D13-B203-6BB07CB1EB2B}" srcOrd="5" destOrd="0" presId="urn:microsoft.com/office/officeart/2005/8/layout/radial3"/>
    <dgm:cxn modelId="{F31B4CBC-C520-4EE6-8C58-E151C574E2EC}" type="presParOf" srcId="{FE1BB47D-CD95-423B-A78C-9CC5B19EEEB0}" destId="{1C78A4FE-CC1E-4C3E-86FE-5C4C63B151C2}" srcOrd="6" destOrd="0" presId="urn:microsoft.com/office/officeart/2005/8/layout/radial3"/>
    <dgm:cxn modelId="{39DF6F36-96CA-4358-8742-E061E407222C}" type="presParOf" srcId="{FE1BB47D-CD95-423B-A78C-9CC5B19EEEB0}" destId="{A468513A-F601-4AE4-932D-FBAC8D648825}" srcOrd="7" destOrd="0" presId="urn:microsoft.com/office/officeart/2005/8/layout/radial3"/>
  </dgm:cxnLst>
  <dgm:bg>
    <a:noFill/>
  </dgm:bg>
  <dgm:whole>
    <a:ln w="31750" cmpd="sng"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29A77-1548-437E-8804-21766F247725}">
      <dsp:nvSpPr>
        <dsp:cNvPr id="0" name=""/>
        <dsp:cNvSpPr/>
      </dsp:nvSpPr>
      <dsp:spPr>
        <a:xfrm>
          <a:off x="2916311" y="1224127"/>
          <a:ext cx="2736673" cy="2733107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Factors linked to integration/ lack of integration  </a:t>
          </a:r>
          <a:endParaRPr lang="en-GB" sz="18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317087" y="1624381"/>
        <a:ext cx="1935121" cy="1932599"/>
      </dsp:txXfrm>
    </dsp:sp>
    <dsp:sp modelId="{0F671210-6B5D-43BD-A724-74A0646EAE25}">
      <dsp:nvSpPr>
        <dsp:cNvPr id="0" name=""/>
        <dsp:cNvSpPr/>
      </dsp:nvSpPr>
      <dsp:spPr>
        <a:xfrm>
          <a:off x="1800205" y="2160240"/>
          <a:ext cx="1381934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6. </a:t>
          </a:r>
          <a:r>
            <a:rPr lang="en-GB" sz="1300" b="0" u="none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P</a:t>
          </a:r>
          <a:r>
            <a:rPr lang="en-GB" sz="1300" u="none" kern="1200" dirty="0" smtClean="0"/>
            <a:t>ersonal, religious and cultural values and attitudes </a:t>
          </a:r>
          <a:endParaRPr lang="en-GB" sz="1300" b="0" u="none" kern="1200" dirty="0" smtClean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2002585" y="2362620"/>
        <a:ext cx="977174" cy="977174"/>
      </dsp:txXfrm>
    </dsp:sp>
    <dsp:sp modelId="{1D16F15D-659E-45F4-8DDF-7645A42A2A98}">
      <dsp:nvSpPr>
        <dsp:cNvPr id="0" name=""/>
        <dsp:cNvSpPr/>
      </dsp:nvSpPr>
      <dsp:spPr>
        <a:xfrm>
          <a:off x="2232251" y="648077"/>
          <a:ext cx="1381934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7.Social mixing</a:t>
          </a:r>
        </a:p>
      </dsp:txBody>
      <dsp:txXfrm>
        <a:off x="2434631" y="850457"/>
        <a:ext cx="977174" cy="977174"/>
      </dsp:txXfrm>
    </dsp:sp>
    <dsp:sp modelId="{C6F19289-E1B0-4D7F-B06C-363155B18B2F}">
      <dsp:nvSpPr>
        <dsp:cNvPr id="0" name=""/>
        <dsp:cNvSpPr/>
      </dsp:nvSpPr>
      <dsp:spPr>
        <a:xfrm>
          <a:off x="3672416" y="0"/>
          <a:ext cx="1381934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1.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Level and pace of migration</a:t>
          </a:r>
          <a:endParaRPr lang="en-GB" sz="13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874796" y="202380"/>
        <a:ext cx="977174" cy="977174"/>
      </dsp:txXfrm>
    </dsp:sp>
    <dsp:sp modelId="{63C55E22-2C72-49FF-825E-A3D93D1B2972}">
      <dsp:nvSpPr>
        <dsp:cNvPr id="0" name=""/>
        <dsp:cNvSpPr/>
      </dsp:nvSpPr>
      <dsp:spPr>
        <a:xfrm>
          <a:off x="5040557" y="792089"/>
          <a:ext cx="1338155" cy="1373048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2.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School segregation</a:t>
          </a:r>
          <a:endParaRPr lang="en-GB" sz="13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236525" y="993167"/>
        <a:ext cx="946219" cy="970892"/>
      </dsp:txXfrm>
    </dsp:sp>
    <dsp:sp modelId="{8832E8FB-F591-4D13-B203-6BB07CB1EB2B}">
      <dsp:nvSpPr>
        <dsp:cNvPr id="0" name=""/>
        <dsp:cNvSpPr/>
      </dsp:nvSpPr>
      <dsp:spPr>
        <a:xfrm>
          <a:off x="5400595" y="2232243"/>
          <a:ext cx="1381934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English language proficiency</a:t>
          </a:r>
          <a:endParaRPr lang="en-GB" sz="13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602975" y="2434623"/>
        <a:ext cx="977174" cy="977174"/>
      </dsp:txXfrm>
    </dsp:sp>
    <dsp:sp modelId="{1C78A4FE-CC1E-4C3E-86FE-5C4C63B151C2}">
      <dsp:nvSpPr>
        <dsp:cNvPr id="0" name=""/>
        <dsp:cNvSpPr/>
      </dsp:nvSpPr>
      <dsp:spPr>
        <a:xfrm>
          <a:off x="4392485" y="3514609"/>
          <a:ext cx="1429390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4.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Residential segregation</a:t>
          </a:r>
          <a:endParaRPr lang="en-GB" sz="13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4601814" y="3716989"/>
        <a:ext cx="1010732" cy="977174"/>
      </dsp:txXfrm>
    </dsp:sp>
    <dsp:sp modelId="{A468513A-F601-4AE4-932D-FBAC8D648825}">
      <dsp:nvSpPr>
        <dsp:cNvPr id="0" name=""/>
        <dsp:cNvSpPr/>
      </dsp:nvSpPr>
      <dsp:spPr>
        <a:xfrm>
          <a:off x="2808321" y="3514609"/>
          <a:ext cx="1381934" cy="1381934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5.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Under and un-employment</a:t>
          </a:r>
          <a:endParaRPr lang="en-GB" sz="13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010701" y="3716989"/>
        <a:ext cx="977174" cy="977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544" y="0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C1B7F-BAB7-442B-8E95-63A297423DEB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544" y="9427075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171-E13B-43DB-914C-2C4C9C5C46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44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4" y="0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DC575-D60E-455E-A658-3EF57B4AD52E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714399"/>
            <a:ext cx="543687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4" y="9427075"/>
            <a:ext cx="2944971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77D57-1EBB-4C47-88B0-058FF01EBF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4050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67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87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030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88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671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156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508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325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048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94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77D57-1EBB-4C47-88B0-058FF01EBF3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753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6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33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0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02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49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99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1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13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84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9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62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A85EF-4AC0-4D98-B9A8-0479E871A937}" type="datetimeFigureOut">
              <a:rPr lang="en-GB" smtClean="0"/>
              <a:t>25/09/2018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4DB2C-7EFC-4C32-8C5A-9C035C700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74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mailto:Amria.khatun@communities.gsi.gov.uk" TargetMode="External"/><Relationship Id="rId4" Type="http://schemas.openxmlformats.org/officeDocument/2006/relationships/hyperlink" Target="mailto:IntegrationStrategy@communities.gsi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266672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The Integrated Communities Strategy Green Paper</a:t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/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sz="2200" b="1" dirty="0" smtClean="0">
                <a:solidFill>
                  <a:schemeClr val="tx2"/>
                </a:solidFill>
              </a:rPr>
              <a:t>Institute of Local Governance </a:t>
            </a:r>
            <a:br>
              <a:rPr lang="en-GB" sz="2200" b="1" dirty="0" smtClean="0">
                <a:solidFill>
                  <a:schemeClr val="tx2"/>
                </a:solidFill>
              </a:rPr>
            </a:br>
            <a:r>
              <a:rPr lang="en-GB" sz="2200" b="1" dirty="0" smtClean="0">
                <a:solidFill>
                  <a:schemeClr val="tx2"/>
                </a:solidFill>
              </a:rPr>
              <a:t>September 2018 </a:t>
            </a:r>
            <a:endParaRPr lang="en-GB" sz="2200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MHCLG Logo (2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" y="0"/>
            <a:ext cx="2061592" cy="109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rhaidar.DESKTOP21\AppData\Local\Microsoft\Windows\Temporary Internet Files\Content.Outlook\A4VIL8B0\IC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691680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3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The Green Paper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Whole Government commitment to improve Integration outcomes for all</a:t>
            </a:r>
          </a:p>
          <a:p>
            <a:r>
              <a:rPr lang="en-GB" dirty="0" smtClean="0"/>
              <a:t>Response to Casey but also other evidence e.g. Race disparity audit, </a:t>
            </a:r>
            <a:r>
              <a:rPr lang="en-GB" dirty="0" err="1" smtClean="0"/>
              <a:t>Lammy</a:t>
            </a:r>
            <a:r>
              <a:rPr lang="en-GB" dirty="0" smtClean="0"/>
              <a:t>, McGregor Smith, APPGs etc.</a:t>
            </a:r>
          </a:p>
          <a:p>
            <a:r>
              <a:rPr lang="en-GB" dirty="0" smtClean="0"/>
              <a:t>Consultation (March to June 18)</a:t>
            </a:r>
          </a:p>
          <a:p>
            <a:r>
              <a:rPr lang="en-GB" dirty="0" smtClean="0"/>
              <a:t>An opportunity to grasp the nettle</a:t>
            </a:r>
          </a:p>
          <a:p>
            <a:r>
              <a:rPr lang="en-GB" dirty="0" smtClean="0"/>
              <a:t>Addressing inequalities and cohesion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62" y="-3026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0836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4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0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The Challenge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Britain is a great place to live and is a well-integrated society on the whole. However, we cannot ignore the fact that in </a:t>
            </a:r>
            <a:r>
              <a:rPr lang="en-GB" dirty="0">
                <a:solidFill>
                  <a:srgbClr val="0070C0"/>
                </a:solidFill>
              </a:rPr>
              <a:t>too many parts of our country communities are divided. </a:t>
            </a:r>
          </a:p>
          <a:p>
            <a:r>
              <a:rPr lang="en-GB" dirty="0" smtClean="0"/>
              <a:t>Few opportunities </a:t>
            </a:r>
            <a:r>
              <a:rPr lang="en-GB" dirty="0"/>
              <a:t>for people to mix </a:t>
            </a:r>
            <a:endParaRPr lang="en-GB" dirty="0" smtClean="0"/>
          </a:p>
          <a:p>
            <a:r>
              <a:rPr lang="en-GB" dirty="0" smtClean="0"/>
              <a:t>Mistrust </a:t>
            </a:r>
            <a:r>
              <a:rPr lang="en-GB" dirty="0"/>
              <a:t>and misunderstanding to grow, </a:t>
            </a:r>
            <a:endParaRPr lang="en-GB" dirty="0" smtClean="0"/>
          </a:p>
          <a:p>
            <a:r>
              <a:rPr lang="en-GB" dirty="0" smtClean="0"/>
              <a:t>Increase in hate crime and division</a:t>
            </a:r>
          </a:p>
          <a:p>
            <a:r>
              <a:rPr lang="en-GB" dirty="0" smtClean="0"/>
              <a:t>Greater disparity in socio-economic outcomes.</a:t>
            </a:r>
            <a:endParaRPr lang="en-GB" dirty="0"/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" y="0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25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54" y="44624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The Vision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define integrated communities as communities where people - whatever their background - live, work, learn and socialise together, based on shared rights, responsibilities and opportunities.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61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33032"/>
            <a:ext cx="7772400" cy="147002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MHCLG Logo (2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" y="0"/>
            <a:ext cx="2061592" cy="109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rhaidar.DESKTOP21\AppData\Local\Microsoft\Windows\Temporary Internet Files\Content.Outlook\A4VIL8B0\IC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691680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7544" y="1127863"/>
            <a:ext cx="8229600" cy="572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solidFill>
                  <a:schemeClr val="tx2"/>
                </a:solidFill>
              </a:rPr>
              <a:t>Drivers of poor integration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642128195"/>
              </p:ext>
            </p:extLst>
          </p:nvPr>
        </p:nvGraphicFramePr>
        <p:xfrm>
          <a:off x="333872" y="1836784"/>
          <a:ext cx="84969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106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Key proposals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Establish a new Innovation Fund</a:t>
            </a:r>
          </a:p>
          <a:p>
            <a:r>
              <a:rPr lang="en-GB" dirty="0" smtClean="0"/>
              <a:t>Develop an area based programme</a:t>
            </a:r>
          </a:p>
          <a:p>
            <a:r>
              <a:rPr lang="en-GB" dirty="0" smtClean="0"/>
              <a:t>Strengthen Leadership  </a:t>
            </a:r>
          </a:p>
          <a:p>
            <a:r>
              <a:rPr lang="en-GB" dirty="0" smtClean="0"/>
              <a:t>Supporting the integration of migrants</a:t>
            </a:r>
          </a:p>
          <a:p>
            <a:r>
              <a:rPr lang="en-GB" dirty="0" smtClean="0"/>
              <a:t>Education and young people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54" y="26431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768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Boost English Language</a:t>
            </a:r>
          </a:p>
          <a:p>
            <a:r>
              <a:rPr lang="en-GB" dirty="0"/>
              <a:t>Residential segregation and building strong community spaces</a:t>
            </a:r>
          </a:p>
          <a:p>
            <a:r>
              <a:rPr lang="en-GB" dirty="0"/>
              <a:t>Increasing economic </a:t>
            </a:r>
            <a:r>
              <a:rPr lang="en-GB" dirty="0" smtClean="0"/>
              <a:t>opportunity</a:t>
            </a:r>
          </a:p>
          <a:p>
            <a:r>
              <a:rPr lang="en-GB" dirty="0" smtClean="0"/>
              <a:t>Rights and freedoms </a:t>
            </a:r>
          </a:p>
          <a:p>
            <a:r>
              <a:rPr lang="en-GB" dirty="0" smtClean="0"/>
              <a:t>Evaluation to learn and share what works </a:t>
            </a:r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54" y="44624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02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2"/>
                </a:solidFill>
              </a:rPr>
              <a:t>Supporting New Migrants and Resident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want all people who come from outside the UK and wish to settle lawfully in this country to play a full part in our society and to make the most of the economic and social opportunities available to them. Local resident communities share a responsibility for the effective integration of recent migrants.</a:t>
            </a:r>
          </a:p>
        </p:txBody>
      </p:sp>
    </p:spTree>
    <p:extLst>
      <p:ext uri="{BB962C8B-B14F-4D97-AF65-F5344CB8AC3E}">
        <p14:creationId xmlns:p14="http://schemas.microsoft.com/office/powerpoint/2010/main" val="2466724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Supporting New Migrants and Resident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To </a:t>
            </a:r>
            <a:r>
              <a:rPr lang="en-GB" dirty="0"/>
              <a:t>support newly arrived migrants to integrate and improve communities’ ability to adapt to migration, we will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review the impact of English language requirements on visas,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review the Life in the UK test and whether it could be amended to strengthen its focus on the values and principles of the </a:t>
            </a:r>
            <a:r>
              <a:rPr lang="en-GB" dirty="0" smtClean="0"/>
              <a:t>UK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consider providing information to prospective migrants before they arrive in the UK, to give them a clear expectation about life in modern Britain, including our laws, norms and standards</a:t>
            </a:r>
            <a:r>
              <a:rPr lang="en-GB" dirty="0" smtClean="0"/>
              <a:t>;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provide a package of information for recent </a:t>
            </a:r>
            <a:r>
              <a:rPr lang="en-GB" dirty="0" smtClean="0"/>
              <a:t>migrants </a:t>
            </a:r>
            <a:r>
              <a:rPr lang="en-GB" dirty="0"/>
              <a:t>in the Integration Areas to test what is most helpful to support them to integrate into their communities and to build an understanding of life in the UK</a:t>
            </a:r>
            <a:r>
              <a:rPr lang="en-GB" dirty="0" smtClean="0"/>
              <a:t>;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work with civil society and others to increase the integration support available to help refugees overcome the barriers to integration.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502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Progress to date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Area based programme established </a:t>
            </a:r>
          </a:p>
          <a:p>
            <a:r>
              <a:rPr lang="en-GB" dirty="0" smtClean="0"/>
              <a:t>Innovation fund launched</a:t>
            </a:r>
          </a:p>
          <a:p>
            <a:r>
              <a:rPr lang="en-GB" dirty="0" smtClean="0"/>
              <a:t>English language co-ordination fund launched </a:t>
            </a:r>
          </a:p>
          <a:p>
            <a:r>
              <a:rPr lang="en-GB" dirty="0" smtClean="0"/>
              <a:t>English Language Fund launched </a:t>
            </a:r>
          </a:p>
          <a:p>
            <a:r>
              <a:rPr lang="en-GB" dirty="0" smtClean="0"/>
              <a:t>Evaluation partners identified </a:t>
            </a:r>
          </a:p>
          <a:p>
            <a:r>
              <a:rPr lang="en-GB" dirty="0" smtClean="0"/>
              <a:t>Joint Home office/MHCLG unit established looking at opportunities/experience on refugee and asylum seeker settlement</a:t>
            </a:r>
          </a:p>
          <a:p>
            <a:r>
              <a:rPr lang="en-GB" dirty="0" smtClean="0"/>
              <a:t>Controlling Migration Fund launched </a:t>
            </a:r>
          </a:p>
          <a:p>
            <a:r>
              <a:rPr lang="en-GB" dirty="0" smtClean="0"/>
              <a:t>COIN (Cohesion and Integration Network</a:t>
            </a:r>
            <a:r>
              <a:rPr lang="en-GB" smtClean="0"/>
              <a:t>) 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54" y="34458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8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17868"/>
            <a:ext cx="16954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Details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hlinkClick r:id="rId4"/>
            </a:endParaRPr>
          </a:p>
          <a:p>
            <a:pPr marL="0" indent="0">
              <a:buNone/>
            </a:pPr>
            <a:r>
              <a:rPr lang="en-GB" dirty="0" smtClean="0">
                <a:hlinkClick r:id="rId4"/>
              </a:rPr>
              <a:t>IntegrationStrategy@communities.gsi.gov.uk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hlinkClick r:id="rId5"/>
              </a:rPr>
              <a:t>Amria.khatun@communities.gsi.gov.uk</a:t>
            </a:r>
            <a:r>
              <a:rPr lang="en-GB" dirty="0" smtClean="0"/>
              <a:t>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68"/>
            <a:ext cx="20605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9098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8270c081-d9f3-48ae-83c7-c2320a8ca25c"/>
</file>

<file path=customXml/itemProps1.xml><?xml version="1.0" encoding="utf-8"?>
<ds:datastoreItem xmlns:ds="http://schemas.openxmlformats.org/officeDocument/2006/customXml" ds:itemID="{D77548C0-9C7B-4496-8CBE-F478509BF188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598</TotalTime>
  <Words>520</Words>
  <Application>Microsoft Office PowerPoint</Application>
  <PresentationFormat>On-screen Show (4:3)</PresentationFormat>
  <Paragraphs>82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</vt:lpstr>
      <vt:lpstr>The Integrated Communities Strategy Green Paper  Institute of Local Governance  September 2018 </vt:lpstr>
      <vt:lpstr>The Green Paper </vt:lpstr>
      <vt:lpstr>The Challenge </vt:lpstr>
      <vt:lpstr>The Vision</vt:lpstr>
      <vt:lpstr> </vt:lpstr>
      <vt:lpstr>Key proposals</vt:lpstr>
      <vt:lpstr>PowerPoint Presentation</vt:lpstr>
      <vt:lpstr>Supporting New Migrants and Resident Communities</vt:lpstr>
      <vt:lpstr>Supporting New Migrants and Resident Communities</vt:lpstr>
      <vt:lpstr>Progress to date </vt:lpstr>
      <vt:lpstr>Contact Details </vt:lpstr>
    </vt:vector>
  </TitlesOfParts>
  <Company>Department for Communities and Local Government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Integrated Communities Strategy Green Paper</dc:title>
  <dc:creator>rhaidar</dc:creator>
  <cp:lastModifiedBy>Amria Khatun</cp:lastModifiedBy>
  <cp:revision>31</cp:revision>
  <cp:lastPrinted>2018-04-17T18:41:00Z</cp:lastPrinted>
  <dcterms:created xsi:type="dcterms:W3CDTF">2018-03-29T11:48:58Z</dcterms:created>
  <dcterms:modified xsi:type="dcterms:W3CDTF">2018-09-25T10:14:36Z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a4422b1d-e930-4fd0-8e3a-d4c57838f5f9</vt:lpwstr>
  </property>
  <property fmtid="{D5CDD505-2E9C-101B-9397-08002B2CF9AE}" pid="3" name="bjSaver">
    <vt:lpwstr>XaAX9j1NZXLDZs81R6KMBo3Dt1xGeGWx</vt:lpwstr>
  </property>
  <property fmtid="{D5CDD505-2E9C-101B-9397-08002B2CF9AE}" pid="4" name="bjDocumentSecurityLabel">
    <vt:lpwstr>No Marking</vt:lpwstr>
  </property>
</Properties>
</file>