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0" r:id="rId3"/>
    <p:sldId id="269" r:id="rId4"/>
    <p:sldId id="272" r:id="rId5"/>
    <p:sldId id="273" r:id="rId6"/>
    <p:sldId id="274" r:id="rId7"/>
    <p:sldId id="267" r:id="rId8"/>
    <p:sldId id="268" r:id="rId9"/>
    <p:sldId id="256" r:id="rId10"/>
    <p:sldId id="257" r:id="rId11"/>
    <p:sldId id="264" r:id="rId12"/>
    <p:sldId id="262" r:id="rId13"/>
    <p:sldId id="259" r:id="rId14"/>
    <p:sldId id="260" r:id="rId15"/>
    <p:sldId id="261" r:id="rId16"/>
    <p:sldId id="263" r:id="rId17"/>
    <p:sldId id="266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6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wner\Documents\Academic%20writing\Active%20projects\Northern%20Rock\Current%20reports\Phase%203%20part%20two\data%20analysis\nrf%202015%20for%20match%20with%20postcod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wner\Documents\Academic%20writing\Active%20projects\Northern%20Rock\Current%20reports\Phase%203%20part%20two\data%20analysis\first%20analysis%20book%20of%20new%20dataset%209th%20januar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3"/>
  <c:chart>
    <c:plotArea>
      <c:layout>
        <c:manualLayout>
          <c:layoutTarget val="inner"/>
          <c:xMode val="edge"/>
          <c:yMode val="edge"/>
          <c:x val="4.7715885151263432E-2"/>
          <c:y val="3.8390455342459787E-2"/>
          <c:w val="0.93184407587667561"/>
          <c:h val="0.69863702203199796"/>
        </c:manualLayout>
      </c:layout>
      <c:barChart>
        <c:barDir val="col"/>
        <c:grouping val="clustered"/>
        <c:ser>
          <c:idx val="0"/>
          <c:order val="0"/>
          <c:tx>
            <c:strRef>
              <c:f>Sheet1!$Y$201</c:f>
              <c:strCache>
                <c:ptCount val="1"/>
                <c:pt idx="0">
                  <c:v>Small (£10,001-£50,000)</c:v>
                </c:pt>
              </c:strCache>
            </c:strRef>
          </c:tx>
          <c:dLbls>
            <c:delete val="1"/>
          </c:dLbls>
          <c:cat>
            <c:strRef>
              <c:f>Sheet1!$W$202:$W$206</c:f>
              <c:strCache>
                <c:ptCount val="5"/>
                <c:pt idx="0">
                  <c:v>Poorest IMD1-2</c:v>
                </c:pt>
                <c:pt idx="1">
                  <c:v>IMD3-4</c:v>
                </c:pt>
                <c:pt idx="2">
                  <c:v>IMD5-6</c:v>
                </c:pt>
                <c:pt idx="3">
                  <c:v>IMD7-8</c:v>
                </c:pt>
                <c:pt idx="4">
                  <c:v>Richest IMD9-10</c:v>
                </c:pt>
              </c:strCache>
            </c:strRef>
          </c:cat>
          <c:val>
            <c:numRef>
              <c:f>Sheet1!$Y$202:$Y$206</c:f>
              <c:numCache>
                <c:formatCode>0.0</c:formatCode>
                <c:ptCount val="5"/>
                <c:pt idx="0">
                  <c:v>15.1</c:v>
                </c:pt>
                <c:pt idx="1">
                  <c:v>20.8</c:v>
                </c:pt>
                <c:pt idx="2">
                  <c:v>9.4</c:v>
                </c:pt>
                <c:pt idx="3">
                  <c:v>16.399999999999999</c:v>
                </c:pt>
                <c:pt idx="4">
                  <c:v>7.7</c:v>
                </c:pt>
              </c:numCache>
            </c:numRef>
          </c:val>
        </c:ser>
        <c:ser>
          <c:idx val="1"/>
          <c:order val="1"/>
          <c:tx>
            <c:strRef>
              <c:f>Sheet1!$Z$201</c:f>
              <c:strCache>
                <c:ptCount val="1"/>
                <c:pt idx="0">
                  <c:v>Medium (50,001-£250,000)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40%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30%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24%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11%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6%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Val val="1"/>
          </c:dLbls>
          <c:trendline>
            <c:spPr>
              <a:ln w="22225">
                <a:solidFill>
                  <a:srgbClr val="C00000"/>
                </a:solidFill>
                <a:prstDash val="sysDash"/>
              </a:ln>
            </c:spPr>
            <c:trendlineType val="linear"/>
          </c:trendline>
          <c:cat>
            <c:strRef>
              <c:f>Sheet1!$W$202:$W$206</c:f>
              <c:strCache>
                <c:ptCount val="5"/>
                <c:pt idx="0">
                  <c:v>Poorest IMD1-2</c:v>
                </c:pt>
                <c:pt idx="1">
                  <c:v>IMD3-4</c:v>
                </c:pt>
                <c:pt idx="2">
                  <c:v>IMD5-6</c:v>
                </c:pt>
                <c:pt idx="3">
                  <c:v>IMD7-8</c:v>
                </c:pt>
                <c:pt idx="4">
                  <c:v>Richest IMD9-10</c:v>
                </c:pt>
              </c:strCache>
            </c:strRef>
          </c:cat>
          <c:val>
            <c:numRef>
              <c:f>Sheet1!$Z$202:$Z$206</c:f>
              <c:numCache>
                <c:formatCode>0.0</c:formatCode>
                <c:ptCount val="5"/>
                <c:pt idx="0">
                  <c:v>40</c:v>
                </c:pt>
                <c:pt idx="1">
                  <c:v>30.6</c:v>
                </c:pt>
                <c:pt idx="2">
                  <c:v>24.3</c:v>
                </c:pt>
                <c:pt idx="3">
                  <c:v>10.8</c:v>
                </c:pt>
                <c:pt idx="4">
                  <c:v>5.9</c:v>
                </c:pt>
              </c:numCache>
            </c:numRef>
          </c:val>
        </c:ser>
        <c:ser>
          <c:idx val="2"/>
          <c:order val="2"/>
          <c:tx>
            <c:strRef>
              <c:f>Sheet1!$AA$201</c:f>
              <c:strCache>
                <c:ptCount val="1"/>
                <c:pt idx="0">
                  <c:v>Large (£250,001-£1m)</c:v>
                </c:pt>
              </c:strCache>
            </c:strRef>
          </c:tx>
          <c:dLbls>
            <c:delete val="1"/>
          </c:dLbls>
          <c:cat>
            <c:strRef>
              <c:f>Sheet1!$W$202:$W$206</c:f>
              <c:strCache>
                <c:ptCount val="5"/>
                <c:pt idx="0">
                  <c:v>Poorest IMD1-2</c:v>
                </c:pt>
                <c:pt idx="1">
                  <c:v>IMD3-4</c:v>
                </c:pt>
                <c:pt idx="2">
                  <c:v>IMD5-6</c:v>
                </c:pt>
                <c:pt idx="3">
                  <c:v>IMD7-8</c:v>
                </c:pt>
                <c:pt idx="4">
                  <c:v>Richest IMD9-10</c:v>
                </c:pt>
              </c:strCache>
            </c:strRef>
          </c:cat>
          <c:val>
            <c:numRef>
              <c:f>Sheet1!$AA$202:$AA$206</c:f>
              <c:numCache>
                <c:formatCode>0.0</c:formatCode>
                <c:ptCount val="5"/>
                <c:pt idx="0">
                  <c:v>31.4</c:v>
                </c:pt>
                <c:pt idx="1">
                  <c:v>32.4</c:v>
                </c:pt>
                <c:pt idx="2">
                  <c:v>22.2</c:v>
                </c:pt>
                <c:pt idx="3">
                  <c:v>11.4</c:v>
                </c:pt>
                <c:pt idx="4">
                  <c:v>21.4</c:v>
                </c:pt>
              </c:numCache>
            </c:numRef>
          </c:val>
        </c:ser>
        <c:ser>
          <c:idx val="3"/>
          <c:order val="3"/>
          <c:tx>
            <c:strRef>
              <c:f>Sheet1!$AB$201</c:f>
              <c:strCache>
                <c:ptCount val="1"/>
                <c:pt idx="0">
                  <c:v>Biggest (£1,000,001 or more)</c:v>
                </c:pt>
              </c:strCache>
            </c:strRef>
          </c:tx>
          <c:dLbls>
            <c:delete val="1"/>
          </c:dLbls>
          <c:cat>
            <c:strRef>
              <c:f>Sheet1!$W$202:$W$206</c:f>
              <c:strCache>
                <c:ptCount val="5"/>
                <c:pt idx="0">
                  <c:v>Poorest IMD1-2</c:v>
                </c:pt>
                <c:pt idx="1">
                  <c:v>IMD3-4</c:v>
                </c:pt>
                <c:pt idx="2">
                  <c:v>IMD5-6</c:v>
                </c:pt>
                <c:pt idx="3">
                  <c:v>IMD7-8</c:v>
                </c:pt>
                <c:pt idx="4">
                  <c:v>Richest IMD9-10</c:v>
                </c:pt>
              </c:strCache>
            </c:strRef>
          </c:cat>
          <c:val>
            <c:numRef>
              <c:f>Sheet1!$AB$202:$AB$206</c:f>
              <c:numCache>
                <c:formatCode>0.0</c:formatCode>
                <c:ptCount val="5"/>
                <c:pt idx="0">
                  <c:v>19.600000000000001</c:v>
                </c:pt>
                <c:pt idx="1">
                  <c:v>18.2</c:v>
                </c:pt>
                <c:pt idx="2">
                  <c:v>27.3</c:v>
                </c:pt>
                <c:pt idx="3">
                  <c:v>11.1</c:v>
                </c:pt>
                <c:pt idx="4">
                  <c:v>0</c:v>
                </c:pt>
              </c:numCache>
            </c:numRef>
          </c:val>
        </c:ser>
        <c:dLbls>
          <c:showVal val="1"/>
        </c:dLbls>
        <c:axId val="111988736"/>
        <c:axId val="111990272"/>
      </c:barChart>
      <c:catAx>
        <c:axId val="111988736"/>
        <c:scaling>
          <c:orientation val="minMax"/>
        </c:scaling>
        <c:axPos val="b"/>
        <c:tickLblPos val="nextTo"/>
        <c:crossAx val="111990272"/>
        <c:crosses val="autoZero"/>
        <c:auto val="1"/>
        <c:lblAlgn val="ctr"/>
        <c:lblOffset val="100"/>
      </c:catAx>
      <c:valAx>
        <c:axId val="111990272"/>
        <c:scaling>
          <c:orientation val="minMax"/>
        </c:scaling>
        <c:axPos val="l"/>
        <c:majorGridlines/>
        <c:numFmt formatCode="0.0" sourceLinked="1"/>
        <c:tickLblPos val="nextTo"/>
        <c:crossAx val="1119887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416055906296651E-2"/>
          <c:y val="0.80501507341702772"/>
          <c:w val="0.94891566796744486"/>
          <c:h val="0.15202199875617994"/>
        </c:manualLayout>
      </c:layout>
      <c:txPr>
        <a:bodyPr/>
        <a:lstStyle/>
        <a:p>
          <a:pPr>
            <a:defRPr sz="1800"/>
          </a:pPr>
          <a:endParaRPr lang="en-US"/>
        </a:p>
      </c:txPr>
    </c:legend>
    <c:plotVisOnly val="1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3"/>
  <c:chart>
    <c:plotArea>
      <c:layout>
        <c:manualLayout>
          <c:layoutTarget val="inner"/>
          <c:xMode val="edge"/>
          <c:yMode val="edge"/>
          <c:x val="6.0067564997384026E-2"/>
          <c:y val="4.1770201975317424E-2"/>
          <c:w val="0.91897083663602652"/>
          <c:h val="0.49691349247258332"/>
        </c:manualLayout>
      </c:layout>
      <c:barChart>
        <c:barDir val="col"/>
        <c:grouping val="clustered"/>
        <c:ser>
          <c:idx val="0"/>
          <c:order val="0"/>
          <c:tx>
            <c:strRef>
              <c:f>Sheet3!$G$824</c:f>
              <c:strCache>
                <c:ptCount val="1"/>
                <c:pt idx="0">
                  <c:v>imd 1-2</c:v>
                </c:pt>
              </c:strCache>
            </c:strRef>
          </c:tx>
          <c:dLbls>
            <c:txPr>
              <a:bodyPr/>
              <a:lstStyle/>
              <a:p>
                <a:pPr>
                  <a:defRPr sz="700"/>
                </a:pPr>
                <a:endParaRPr lang="en-US"/>
              </a:p>
            </c:txPr>
            <c:dLblPos val="outEnd"/>
            <c:showVal val="1"/>
          </c:dLbls>
          <c:cat>
            <c:strRef>
              <c:f>Sheet3!$H$823:$P$823</c:f>
              <c:strCache>
                <c:ptCount val="9"/>
                <c:pt idx="0">
                  <c:v>People in general (n=581)</c:v>
                </c:pt>
                <c:pt idx="1">
                  <c:v>Children and young people (n=332)</c:v>
                </c:pt>
                <c:pt idx="2">
                  <c:v>Older people (n=395)</c:v>
                </c:pt>
                <c:pt idx="3">
                  <c:v>Disabled people (n=263)</c:v>
                </c:pt>
                <c:pt idx="4">
                  <c:v>Health/mental health (n=270)</c:v>
                </c:pt>
                <c:pt idx="5">
                  <c:v>Carers (n=141)</c:v>
                </c:pt>
                <c:pt idx="6">
                  <c:v>Unemployed/workless (n=171)</c:v>
                </c:pt>
                <c:pt idx="7">
                  <c:v>People in rural areas (n=278)</c:v>
                </c:pt>
                <c:pt idx="8">
                  <c:v>People in deprived urban areas (n=185)</c:v>
                </c:pt>
              </c:strCache>
            </c:strRef>
          </c:cat>
          <c:val>
            <c:numRef>
              <c:f>Sheet3!$H$824:$P$824</c:f>
              <c:numCache>
                <c:formatCode>0.0</c:formatCode>
                <c:ptCount val="9"/>
                <c:pt idx="0">
                  <c:v>26.5</c:v>
                </c:pt>
                <c:pt idx="1">
                  <c:v>32.700000000000003</c:v>
                </c:pt>
                <c:pt idx="2">
                  <c:v>27.9</c:v>
                </c:pt>
                <c:pt idx="3">
                  <c:v>28.6</c:v>
                </c:pt>
                <c:pt idx="4">
                  <c:v>36</c:v>
                </c:pt>
                <c:pt idx="5">
                  <c:v>35.6</c:v>
                </c:pt>
                <c:pt idx="6">
                  <c:v>35.300000000000004</c:v>
                </c:pt>
                <c:pt idx="7">
                  <c:v>31</c:v>
                </c:pt>
                <c:pt idx="8">
                  <c:v>33.300000000000004</c:v>
                </c:pt>
              </c:numCache>
            </c:numRef>
          </c:val>
        </c:ser>
        <c:ser>
          <c:idx val="1"/>
          <c:order val="1"/>
          <c:tx>
            <c:strRef>
              <c:f>Sheet3!$G$825</c:f>
              <c:strCache>
                <c:ptCount val="1"/>
                <c:pt idx="0">
                  <c:v>imd 3-4</c:v>
                </c:pt>
              </c:strCache>
            </c:strRef>
          </c:tx>
          <c:dLbls>
            <c:txPr>
              <a:bodyPr/>
              <a:lstStyle/>
              <a:p>
                <a:pPr>
                  <a:defRPr sz="700"/>
                </a:pPr>
                <a:endParaRPr lang="en-US"/>
              </a:p>
            </c:txPr>
            <c:dLblPos val="outEnd"/>
            <c:showVal val="1"/>
          </c:dLbls>
          <c:cat>
            <c:strRef>
              <c:f>Sheet3!$H$823:$P$823</c:f>
              <c:strCache>
                <c:ptCount val="9"/>
                <c:pt idx="0">
                  <c:v>People in general (n=581)</c:v>
                </c:pt>
                <c:pt idx="1">
                  <c:v>Children and young people (n=332)</c:v>
                </c:pt>
                <c:pt idx="2">
                  <c:v>Older people (n=395)</c:v>
                </c:pt>
                <c:pt idx="3">
                  <c:v>Disabled people (n=263)</c:v>
                </c:pt>
                <c:pt idx="4">
                  <c:v>Health/mental health (n=270)</c:v>
                </c:pt>
                <c:pt idx="5">
                  <c:v>Carers (n=141)</c:v>
                </c:pt>
                <c:pt idx="6">
                  <c:v>Unemployed/workless (n=171)</c:v>
                </c:pt>
                <c:pt idx="7">
                  <c:v>People in rural areas (n=278)</c:v>
                </c:pt>
                <c:pt idx="8">
                  <c:v>People in deprived urban areas (n=185)</c:v>
                </c:pt>
              </c:strCache>
            </c:strRef>
          </c:cat>
          <c:val>
            <c:numRef>
              <c:f>Sheet3!$H$825:$P$825</c:f>
              <c:numCache>
                <c:formatCode>0.0</c:formatCode>
                <c:ptCount val="9"/>
                <c:pt idx="0">
                  <c:v>24.5</c:v>
                </c:pt>
                <c:pt idx="1">
                  <c:v>28</c:v>
                </c:pt>
                <c:pt idx="2">
                  <c:v>20</c:v>
                </c:pt>
                <c:pt idx="3">
                  <c:v>27.1</c:v>
                </c:pt>
                <c:pt idx="4">
                  <c:v>22.4</c:v>
                </c:pt>
                <c:pt idx="5">
                  <c:v>24.1</c:v>
                </c:pt>
                <c:pt idx="6">
                  <c:v>26.3</c:v>
                </c:pt>
                <c:pt idx="7">
                  <c:v>18.899999999999999</c:v>
                </c:pt>
                <c:pt idx="8">
                  <c:v>29.3</c:v>
                </c:pt>
              </c:numCache>
            </c:numRef>
          </c:val>
        </c:ser>
        <c:ser>
          <c:idx val="2"/>
          <c:order val="2"/>
          <c:tx>
            <c:strRef>
              <c:f>Sheet3!$G$826</c:f>
              <c:strCache>
                <c:ptCount val="1"/>
                <c:pt idx="0">
                  <c:v>imd 5-6</c:v>
                </c:pt>
              </c:strCache>
            </c:strRef>
          </c:tx>
          <c:dLbls>
            <c:txPr>
              <a:bodyPr/>
              <a:lstStyle/>
              <a:p>
                <a:pPr>
                  <a:defRPr sz="700"/>
                </a:pPr>
                <a:endParaRPr lang="en-US"/>
              </a:p>
            </c:txPr>
            <c:dLblPos val="outEnd"/>
            <c:showVal val="1"/>
          </c:dLbls>
          <c:cat>
            <c:strRef>
              <c:f>Sheet3!$H$823:$P$823</c:f>
              <c:strCache>
                <c:ptCount val="9"/>
                <c:pt idx="0">
                  <c:v>People in general (n=581)</c:v>
                </c:pt>
                <c:pt idx="1">
                  <c:v>Children and young people (n=332)</c:v>
                </c:pt>
                <c:pt idx="2">
                  <c:v>Older people (n=395)</c:v>
                </c:pt>
                <c:pt idx="3">
                  <c:v>Disabled people (n=263)</c:v>
                </c:pt>
                <c:pt idx="4">
                  <c:v>Health/mental health (n=270)</c:v>
                </c:pt>
                <c:pt idx="5">
                  <c:v>Carers (n=141)</c:v>
                </c:pt>
                <c:pt idx="6">
                  <c:v>Unemployed/workless (n=171)</c:v>
                </c:pt>
                <c:pt idx="7">
                  <c:v>People in rural areas (n=278)</c:v>
                </c:pt>
                <c:pt idx="8">
                  <c:v>People in deprived urban areas (n=185)</c:v>
                </c:pt>
              </c:strCache>
            </c:strRef>
          </c:cat>
          <c:val>
            <c:numRef>
              <c:f>Sheet3!$H$826:$P$826</c:f>
              <c:numCache>
                <c:formatCode>0.0</c:formatCode>
                <c:ptCount val="9"/>
                <c:pt idx="0">
                  <c:v>14.5</c:v>
                </c:pt>
                <c:pt idx="1">
                  <c:v>10.6</c:v>
                </c:pt>
                <c:pt idx="2">
                  <c:v>18.399999999999999</c:v>
                </c:pt>
                <c:pt idx="3">
                  <c:v>14.8</c:v>
                </c:pt>
                <c:pt idx="4">
                  <c:v>23.5</c:v>
                </c:pt>
                <c:pt idx="5">
                  <c:v>23.1</c:v>
                </c:pt>
                <c:pt idx="6">
                  <c:v>24</c:v>
                </c:pt>
                <c:pt idx="7">
                  <c:v>17</c:v>
                </c:pt>
                <c:pt idx="8">
                  <c:v>20</c:v>
                </c:pt>
              </c:numCache>
            </c:numRef>
          </c:val>
        </c:ser>
        <c:ser>
          <c:idx val="3"/>
          <c:order val="3"/>
          <c:tx>
            <c:strRef>
              <c:f>Sheet3!$G$827</c:f>
              <c:strCache>
                <c:ptCount val="1"/>
                <c:pt idx="0">
                  <c:v>imd 7-8</c:v>
                </c:pt>
              </c:strCache>
            </c:strRef>
          </c:tx>
          <c:dLbls>
            <c:txPr>
              <a:bodyPr/>
              <a:lstStyle/>
              <a:p>
                <a:pPr>
                  <a:defRPr sz="700"/>
                </a:pPr>
                <a:endParaRPr lang="en-US"/>
              </a:p>
            </c:txPr>
            <c:dLblPos val="outEnd"/>
            <c:showVal val="1"/>
          </c:dLbls>
          <c:cat>
            <c:strRef>
              <c:f>Sheet3!$H$823:$P$823</c:f>
              <c:strCache>
                <c:ptCount val="9"/>
                <c:pt idx="0">
                  <c:v>People in general (n=581)</c:v>
                </c:pt>
                <c:pt idx="1">
                  <c:v>Children and young people (n=332)</c:v>
                </c:pt>
                <c:pt idx="2">
                  <c:v>Older people (n=395)</c:v>
                </c:pt>
                <c:pt idx="3">
                  <c:v>Disabled people (n=263)</c:v>
                </c:pt>
                <c:pt idx="4">
                  <c:v>Health/mental health (n=270)</c:v>
                </c:pt>
                <c:pt idx="5">
                  <c:v>Carers (n=141)</c:v>
                </c:pt>
                <c:pt idx="6">
                  <c:v>Unemployed/workless (n=171)</c:v>
                </c:pt>
                <c:pt idx="7">
                  <c:v>People in rural areas (n=278)</c:v>
                </c:pt>
                <c:pt idx="8">
                  <c:v>People in deprived urban areas (n=185)</c:v>
                </c:pt>
              </c:strCache>
            </c:strRef>
          </c:cat>
          <c:val>
            <c:numRef>
              <c:f>Sheet3!$H$827:$P$827</c:f>
              <c:numCache>
                <c:formatCode>0.0</c:formatCode>
                <c:ptCount val="9"/>
                <c:pt idx="0">
                  <c:v>14.4</c:v>
                </c:pt>
                <c:pt idx="1">
                  <c:v>10.1</c:v>
                </c:pt>
                <c:pt idx="2">
                  <c:v>14</c:v>
                </c:pt>
                <c:pt idx="3">
                  <c:v>13.6</c:v>
                </c:pt>
                <c:pt idx="4">
                  <c:v>15.2</c:v>
                </c:pt>
                <c:pt idx="5">
                  <c:v>15.8</c:v>
                </c:pt>
                <c:pt idx="6">
                  <c:v>20</c:v>
                </c:pt>
                <c:pt idx="7">
                  <c:v>15.7</c:v>
                </c:pt>
                <c:pt idx="8">
                  <c:v>31.6</c:v>
                </c:pt>
              </c:numCache>
            </c:numRef>
          </c:val>
        </c:ser>
        <c:ser>
          <c:idx val="4"/>
          <c:order val="4"/>
          <c:tx>
            <c:strRef>
              <c:f>Sheet3!$G$828</c:f>
              <c:strCache>
                <c:ptCount val="1"/>
                <c:pt idx="0">
                  <c:v>imd 9-10</c:v>
                </c:pt>
              </c:strCache>
            </c:strRef>
          </c:tx>
          <c:dLbls>
            <c:txPr>
              <a:bodyPr/>
              <a:lstStyle/>
              <a:p>
                <a:pPr>
                  <a:defRPr sz="700"/>
                </a:pPr>
                <a:endParaRPr lang="en-US"/>
              </a:p>
            </c:txPr>
            <c:dLblPos val="outEnd"/>
            <c:showVal val="1"/>
          </c:dLbls>
          <c:cat>
            <c:strRef>
              <c:f>Sheet3!$H$823:$P$823</c:f>
              <c:strCache>
                <c:ptCount val="9"/>
                <c:pt idx="0">
                  <c:v>People in general (n=581)</c:v>
                </c:pt>
                <c:pt idx="1">
                  <c:v>Children and young people (n=332)</c:v>
                </c:pt>
                <c:pt idx="2">
                  <c:v>Older people (n=395)</c:v>
                </c:pt>
                <c:pt idx="3">
                  <c:v>Disabled people (n=263)</c:v>
                </c:pt>
                <c:pt idx="4">
                  <c:v>Health/mental health (n=270)</c:v>
                </c:pt>
                <c:pt idx="5">
                  <c:v>Carers (n=141)</c:v>
                </c:pt>
                <c:pt idx="6">
                  <c:v>Unemployed/workless (n=171)</c:v>
                </c:pt>
                <c:pt idx="7">
                  <c:v>People in rural areas (n=278)</c:v>
                </c:pt>
                <c:pt idx="8">
                  <c:v>People in deprived urban areas (n=185)</c:v>
                </c:pt>
              </c:strCache>
            </c:strRef>
          </c:cat>
          <c:val>
            <c:numRef>
              <c:f>Sheet3!$H$828:$P$828</c:f>
              <c:numCache>
                <c:formatCode>0.0</c:formatCode>
                <c:ptCount val="9"/>
                <c:pt idx="0">
                  <c:v>8.8000000000000007</c:v>
                </c:pt>
                <c:pt idx="1">
                  <c:v>3.7</c:v>
                </c:pt>
                <c:pt idx="2">
                  <c:v>3.3</c:v>
                </c:pt>
                <c:pt idx="3">
                  <c:v>10.5</c:v>
                </c:pt>
                <c:pt idx="4">
                  <c:v>7.7</c:v>
                </c:pt>
                <c:pt idx="5">
                  <c:v>12.5</c:v>
                </c:pt>
                <c:pt idx="6">
                  <c:v>0</c:v>
                </c:pt>
                <c:pt idx="7">
                  <c:v>12</c:v>
                </c:pt>
                <c:pt idx="8">
                  <c:v>10</c:v>
                </c:pt>
              </c:numCache>
            </c:numRef>
          </c:val>
        </c:ser>
        <c:dLbls>
          <c:showVal val="1"/>
        </c:dLbls>
        <c:axId val="127818368"/>
        <c:axId val="127852928"/>
      </c:barChart>
      <c:catAx>
        <c:axId val="12781836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7852928"/>
        <c:crosses val="autoZero"/>
        <c:auto val="1"/>
        <c:lblAlgn val="ctr"/>
        <c:lblOffset val="100"/>
      </c:catAx>
      <c:valAx>
        <c:axId val="127852928"/>
        <c:scaling>
          <c:orientation val="minMax"/>
        </c:scaling>
        <c:axPos val="l"/>
        <c:majorGridlines/>
        <c:numFmt formatCode="0.0" sourceLinked="1"/>
        <c:tickLblPos val="nextTo"/>
        <c:crossAx val="1278183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6356589386373657E-2"/>
          <c:y val="0.90259569214530777"/>
          <c:w val="0.9163081122299026"/>
          <c:h val="9.4798013354255528E-2"/>
        </c:manualLayout>
      </c:layout>
      <c:txPr>
        <a:bodyPr/>
        <a:lstStyle/>
        <a:p>
          <a:pPr>
            <a:defRPr sz="2800"/>
          </a:pPr>
          <a:endParaRPr lang="en-US"/>
        </a:p>
      </c:txPr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8FE28-8B1D-47F9-9C9B-BA73F51F192F}" type="datetimeFigureOut">
              <a:rPr lang="en-GB" smtClean="0"/>
              <a:pPr/>
              <a:t>18/07/2016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6743C-5C32-4F39-A3DB-376E11714D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8FE28-8B1D-47F9-9C9B-BA73F51F192F}" type="datetimeFigureOut">
              <a:rPr lang="en-GB" smtClean="0"/>
              <a:pPr/>
              <a:t>18/07/2016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6743C-5C32-4F39-A3DB-376E11714D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8FE28-8B1D-47F9-9C9B-BA73F51F192F}" type="datetimeFigureOut">
              <a:rPr lang="en-GB" smtClean="0"/>
              <a:pPr/>
              <a:t>18/07/2016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6743C-5C32-4F39-A3DB-376E11714D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8FE28-8B1D-47F9-9C9B-BA73F51F192F}" type="datetimeFigureOut">
              <a:rPr lang="en-GB" smtClean="0"/>
              <a:pPr/>
              <a:t>18/07/2016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6743C-5C32-4F39-A3DB-376E11714D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8FE28-8B1D-47F9-9C9B-BA73F51F192F}" type="datetimeFigureOut">
              <a:rPr lang="en-GB" smtClean="0"/>
              <a:pPr/>
              <a:t>18/07/2016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6743C-5C32-4F39-A3DB-376E11714D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8FE28-8B1D-47F9-9C9B-BA73F51F192F}" type="datetimeFigureOut">
              <a:rPr lang="en-GB" smtClean="0"/>
              <a:pPr/>
              <a:t>18/07/2016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6743C-5C32-4F39-A3DB-376E11714D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8FE28-8B1D-47F9-9C9B-BA73F51F192F}" type="datetimeFigureOut">
              <a:rPr lang="en-GB" smtClean="0"/>
              <a:pPr/>
              <a:t>18/07/2016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6743C-5C32-4F39-A3DB-376E11714D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8FE28-8B1D-47F9-9C9B-BA73F51F192F}" type="datetimeFigureOut">
              <a:rPr lang="en-GB" smtClean="0"/>
              <a:pPr/>
              <a:t>18/07/2016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6743C-5C32-4F39-A3DB-376E11714D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8FE28-8B1D-47F9-9C9B-BA73F51F192F}" type="datetimeFigureOut">
              <a:rPr lang="en-GB" smtClean="0"/>
              <a:pPr/>
              <a:t>18/07/2016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6743C-5C32-4F39-A3DB-376E11714D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8FE28-8B1D-47F9-9C9B-BA73F51F192F}" type="datetimeFigureOut">
              <a:rPr lang="en-GB" smtClean="0"/>
              <a:pPr/>
              <a:t>18/07/2016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6743C-5C32-4F39-A3DB-376E11714D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8FE28-8B1D-47F9-9C9B-BA73F51F192F}" type="datetimeFigureOut">
              <a:rPr lang="en-GB" smtClean="0"/>
              <a:pPr/>
              <a:t>18/07/2016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6743C-5C32-4F39-A3DB-376E11714D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8FE28-8B1D-47F9-9C9B-BA73F51F192F}" type="datetimeFigureOut">
              <a:rPr lang="en-GB" smtClean="0"/>
              <a:pPr/>
              <a:t>18/07/2016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6743C-5C32-4F39-A3DB-376E11714DF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1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Tony.Chapman@Durham.ac.uk" TargetMode="External"/><Relationship Id="rId2" Type="http://schemas.openxmlformats.org/officeDocument/2006/relationships/hyperlink" Target="mailto:tony.chapman@durham.ac.uk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stchads.ac.uk/researc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569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5300" b="1" dirty="0" smtClean="0">
                <a:solidFill>
                  <a:schemeClr val="tx2">
                    <a:lumMod val="50000"/>
                  </a:schemeClr>
                </a:solidFill>
              </a:rPr>
              <a:t>Formal partnership, complementary working, or just ‘good neighbours’?</a:t>
            </a:r>
            <a:br>
              <a:rPr lang="en-GB" sz="53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36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GB" sz="36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3100" b="1" dirty="0" smtClean="0">
                <a:solidFill>
                  <a:schemeClr val="tx2">
                    <a:lumMod val="50000"/>
                  </a:schemeClr>
                </a:solidFill>
              </a:rPr>
              <a:t>Tony Chapman, St Chad’s College, Durham University</a:t>
            </a:r>
            <a:r>
              <a:rPr lang="en-GB" sz="3100" b="1" dirty="0" smtClean="0"/>
              <a:t/>
            </a:r>
            <a:br>
              <a:rPr lang="en-GB" sz="3100" b="1" dirty="0" smtClean="0"/>
            </a:br>
            <a:r>
              <a:rPr lang="en-GB" sz="3100" dirty="0" smtClean="0"/>
              <a:t/>
            </a:r>
            <a:br>
              <a:rPr lang="en-GB" sz="3100" dirty="0" smtClean="0"/>
            </a:br>
            <a:r>
              <a:rPr lang="en-GB" sz="3100" dirty="0" smtClean="0"/>
              <a:t>A</a:t>
            </a:r>
            <a:r>
              <a:rPr lang="en-GB" sz="2700" dirty="0" smtClean="0"/>
              <a:t> seminar organised by the </a:t>
            </a:r>
            <a:r>
              <a:rPr lang="en-GB" sz="2700" b="1" i="1" dirty="0" smtClean="0"/>
              <a:t>Institute for Local Governance</a:t>
            </a:r>
            <a:r>
              <a:rPr lang="en-GB" sz="2700" dirty="0" smtClean="0"/>
              <a:t> </a:t>
            </a:r>
            <a:br>
              <a:rPr lang="en-GB" sz="2700" dirty="0" smtClean="0"/>
            </a:br>
            <a:r>
              <a:rPr lang="en-GB" sz="2700" b="1" dirty="0" smtClean="0"/>
              <a:t>Teesside University Darlington, Central Park, Darlington, Friday 15 July 2016</a:t>
            </a:r>
            <a:endParaRPr lang="en-GB" sz="2700" dirty="0"/>
          </a:p>
        </p:txBody>
      </p:sp>
      <p:pic>
        <p:nvPicPr>
          <p:cNvPr id="3" name="Picture 2" descr="image005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59832" y="0"/>
            <a:ext cx="2304256" cy="11521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>
            <a:noAutofit/>
          </a:bodyPr>
          <a:lstStyle/>
          <a:p>
            <a:r>
              <a:rPr lang="en-GB" sz="3600" b="1" dirty="0" smtClean="0">
                <a:solidFill>
                  <a:schemeClr val="tx2">
                    <a:lumMod val="75000"/>
                  </a:schemeClr>
                </a:solidFill>
              </a:rPr>
              <a:t>It has become more of a challenge to meet the demand for public services in hard-pressed areas during a period of austerity.</a:t>
            </a:r>
            <a:br>
              <a:rPr lang="en-GB" sz="36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GB" sz="36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GB" sz="36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GB" sz="3600" b="1" dirty="0" smtClean="0">
                <a:solidFill>
                  <a:schemeClr val="tx2">
                    <a:lumMod val="75000"/>
                  </a:schemeClr>
                </a:solidFill>
              </a:rPr>
              <a:t>More reliance is being placed on the ‘third sector’ to fill the gap through funding and/or delivery.</a:t>
            </a:r>
            <a:br>
              <a:rPr lang="en-GB" sz="36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GB" sz="36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GB" sz="36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GB" sz="3600" b="1" dirty="0" smtClean="0">
                <a:solidFill>
                  <a:schemeClr val="tx2">
                    <a:lumMod val="75000"/>
                  </a:schemeClr>
                </a:solidFill>
              </a:rPr>
              <a:t>But there’s a problem. </a:t>
            </a:r>
            <a:endParaRPr lang="en-GB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323528" y="188640"/>
          <a:ext cx="8496944" cy="6354319"/>
        </p:xfrm>
        <a:graphic>
          <a:graphicData uri="http://schemas.openxmlformats.org/presentationml/2006/ole">
            <p:oleObj spid="_x0000_s1025" name="Slide" r:id="rId3" imgW="4570530" imgH="342765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179512" y="1268760"/>
          <a:ext cx="8784977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23528" y="15319"/>
            <a:ext cx="882047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Percentage of TSOs of different sizes experiencing significant falls income in the last 2 years by affluence of area (2014)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0" y="1124744"/>
          <a:ext cx="9036496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51520" y="260648"/>
            <a:ext cx="88924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Percentage of TSOs with significantly falling income (2012-14) by beneficiaries and TSO location in IMD areas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420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tx2">
                    <a:lumMod val="50000"/>
                  </a:schemeClr>
                </a:solidFill>
              </a:rPr>
              <a:t>If local authorities and health authorities can’t meet demand on their own, then we need a different approach.</a:t>
            </a:r>
            <a:br>
              <a:rPr lang="en-GB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GB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GB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GB" b="1" dirty="0" smtClean="0">
                <a:solidFill>
                  <a:schemeClr val="tx2">
                    <a:lumMod val="50000"/>
                  </a:schemeClr>
                </a:solidFill>
              </a:rPr>
              <a:t>But who leads on decision making, who decides who delivers services, and in what configurations?</a:t>
            </a:r>
            <a:endParaRPr lang="en-GB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Partnership, Collaboration &amp; Co-production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These terms mean different things to different people – if we don’t talk the same language in the seminar – we won’t get far</a:t>
            </a:r>
          </a:p>
          <a:p>
            <a:r>
              <a:rPr lang="en-GB" dirty="0" smtClean="0"/>
              <a:t>So we need a few working definitions:</a:t>
            </a:r>
          </a:p>
          <a:p>
            <a:r>
              <a:rPr lang="en-GB" b="1" i="1" dirty="0" smtClean="0">
                <a:solidFill>
                  <a:schemeClr val="tx2">
                    <a:lumMod val="75000"/>
                  </a:schemeClr>
                </a:solidFill>
              </a:rPr>
              <a:t>Collaborative working</a:t>
            </a:r>
            <a:r>
              <a:rPr lang="en-GB" dirty="0" smtClean="0"/>
              <a:t> – “talking about things, prioritising, deciding, governance”</a:t>
            </a:r>
          </a:p>
          <a:p>
            <a:r>
              <a:rPr lang="en-GB" b="1" i="1" dirty="0" smtClean="0">
                <a:solidFill>
                  <a:schemeClr val="tx2">
                    <a:lumMod val="75000"/>
                  </a:schemeClr>
                </a:solidFill>
              </a:rPr>
              <a:t>Partnership working </a:t>
            </a:r>
            <a:r>
              <a:rPr lang="en-GB" dirty="0" smtClean="0"/>
              <a:t>– “doing things - delivery”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Ways of doing things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The classic ‘</a:t>
            </a:r>
            <a:r>
              <a:rPr lang="en-GB" b="1" i="1" dirty="0" smtClean="0">
                <a:solidFill>
                  <a:schemeClr val="tx2">
                    <a:lumMod val="75000"/>
                  </a:schemeClr>
                </a:solidFill>
              </a:rPr>
              <a:t>Public Administration</a:t>
            </a:r>
            <a:r>
              <a:rPr lang="en-GB" dirty="0" smtClean="0"/>
              <a:t>’ model where the council decides and delivers.</a:t>
            </a:r>
          </a:p>
          <a:p>
            <a:r>
              <a:rPr lang="en-GB" dirty="0" smtClean="0"/>
              <a:t>The </a:t>
            </a:r>
            <a:r>
              <a:rPr lang="en-GB" b="1" i="1" dirty="0" smtClean="0">
                <a:solidFill>
                  <a:schemeClr val="tx2">
                    <a:lumMod val="75000"/>
                  </a:schemeClr>
                </a:solidFill>
              </a:rPr>
              <a:t>‘New Public Management’</a:t>
            </a:r>
            <a:r>
              <a:rPr lang="en-GB" dirty="0" smtClean="0"/>
              <a:t> model – where governance and decisions are shared by many (in theory, but purse held by few), and delivery is purchased.</a:t>
            </a:r>
          </a:p>
          <a:p>
            <a:r>
              <a:rPr lang="en-GB" b="1" i="1" dirty="0" smtClean="0">
                <a:solidFill>
                  <a:schemeClr val="tx2">
                    <a:lumMod val="75000"/>
                  </a:schemeClr>
                </a:solidFill>
              </a:rPr>
              <a:t>Where we are heading now </a:t>
            </a:r>
            <a:r>
              <a:rPr lang="en-GB" dirty="0" smtClean="0"/>
              <a:t>– where control over resources is more fragmented, decisions multi-centred and often not top down.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What are good ‘partners’?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/>
          </a:bodyPr>
          <a:lstStyle/>
          <a:p>
            <a:r>
              <a:rPr lang="en-GB" dirty="0" smtClean="0"/>
              <a:t>Knowledge and understanding of each others’ interests – and prepared to ‘defend’ interests collectively</a:t>
            </a:r>
          </a:p>
          <a:p>
            <a:r>
              <a:rPr lang="en-GB" dirty="0" smtClean="0"/>
              <a:t>Elements of trust and reciprocity built over time on the basis of reliability</a:t>
            </a:r>
          </a:p>
          <a:p>
            <a:r>
              <a:rPr lang="en-GB" dirty="0" smtClean="0"/>
              <a:t>Mutually beneficial when times are good and stick together when times are hard</a:t>
            </a:r>
          </a:p>
          <a:p>
            <a:r>
              <a:rPr lang="en-GB" dirty="0" smtClean="0"/>
              <a:t>Not necessarily ‘friends’ but strong sense of inter-reliance – but sometimes in competition and have to learn to manage that emotionally 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619672" y="3140968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/>
          <p:cNvSpPr/>
          <p:nvPr/>
        </p:nvSpPr>
        <p:spPr>
          <a:xfrm>
            <a:off x="2483768" y="1700808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683568" y="1700808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5292080" y="3212976"/>
            <a:ext cx="720080" cy="79208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7236296" y="3212976"/>
            <a:ext cx="720080" cy="79208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6156176" y="1556792"/>
            <a:ext cx="720080" cy="79208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547664" y="2060848"/>
            <a:ext cx="792088" cy="0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2267744" y="2564904"/>
            <a:ext cx="432048" cy="576064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259632" y="2564904"/>
            <a:ext cx="360040" cy="504056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876256" y="2420888"/>
            <a:ext cx="432048" cy="648072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796136" y="2348880"/>
            <a:ext cx="360040" cy="720080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156176" y="3573016"/>
            <a:ext cx="792088" cy="0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51520" y="4941168"/>
            <a:ext cx="8640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Some problems with ‘network governance’ and ‘partnership delivery’</a:t>
            </a:r>
            <a:endParaRPr lang="en-GB" sz="4000" b="1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4283968" y="692696"/>
            <a:ext cx="0" cy="4248472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55576" y="764704"/>
            <a:ext cx="22933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Over here</a:t>
            </a:r>
            <a:endParaRPr lang="en-GB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92080" y="764704"/>
            <a:ext cx="24712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solidFill>
                  <a:schemeClr val="accent2">
                    <a:lumMod val="75000"/>
                  </a:schemeClr>
                </a:solidFill>
              </a:rPr>
              <a:t>Over there</a:t>
            </a:r>
            <a:endParaRPr lang="en-GB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What can go wrong?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/>
          </a:bodyPr>
          <a:lstStyle/>
          <a:p>
            <a:r>
              <a:rPr lang="en-GB" dirty="0" smtClean="0"/>
              <a:t>Partners become too insular and driven by established interests</a:t>
            </a:r>
          </a:p>
          <a:p>
            <a:r>
              <a:rPr lang="en-GB" dirty="0" smtClean="0"/>
              <a:t>Loss of interest in creativity and innovation</a:t>
            </a:r>
          </a:p>
          <a:p>
            <a:r>
              <a:rPr lang="en-GB" dirty="0" smtClean="0"/>
              <a:t>Exclusivity produces barriers to other potential allies and partners</a:t>
            </a:r>
          </a:p>
          <a:p>
            <a:r>
              <a:rPr lang="en-GB" dirty="0" smtClean="0"/>
              <a:t>Embedding interests can produce inefficiencies across boundaries</a:t>
            </a:r>
          </a:p>
          <a:p>
            <a:r>
              <a:rPr lang="en-GB" dirty="0" smtClean="0"/>
              <a:t>Leadership becomes too hierarchical and produces organisational inertia</a:t>
            </a:r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5649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4800" b="1" dirty="0" smtClean="0">
                <a:solidFill>
                  <a:schemeClr val="tx2">
                    <a:lumMod val="75000"/>
                  </a:schemeClr>
                </a:solidFill>
              </a:rPr>
              <a:t>‘</a:t>
            </a:r>
            <a:r>
              <a:rPr lang="en-GB" sz="4800" b="1" dirty="0" smtClean="0">
                <a:solidFill>
                  <a:schemeClr val="tx2">
                    <a:lumMod val="75000"/>
                  </a:schemeClr>
                </a:solidFill>
              </a:rPr>
              <a:t>Complementary relationships’ </a:t>
            </a:r>
            <a:br>
              <a:rPr lang="en-GB" sz="4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GB" sz="4800" dirty="0" smtClean="0">
                <a:solidFill>
                  <a:schemeClr val="tx2">
                    <a:lumMod val="75000"/>
                  </a:schemeClr>
                </a:solidFill>
              </a:rPr>
              <a:t>&amp;</a:t>
            </a:r>
            <a:br>
              <a:rPr lang="en-GB" sz="48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GB" sz="4800" b="1" dirty="0" smtClean="0">
                <a:solidFill>
                  <a:schemeClr val="tx2">
                    <a:lumMod val="75000"/>
                  </a:schemeClr>
                </a:solidFill>
              </a:rPr>
              <a:t>‘the strength of weak ties</a:t>
            </a:r>
            <a:r>
              <a:rPr lang="en-GB" sz="4800" dirty="0" smtClean="0">
                <a:solidFill>
                  <a:schemeClr val="tx2">
                    <a:lumMod val="75000"/>
                  </a:schemeClr>
                </a:solidFill>
              </a:rPr>
              <a:t>’</a:t>
            </a:r>
            <a:endParaRPr lang="en-GB" sz="4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83568" y="1700808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/>
          <p:nvPr/>
        </p:nvSpPr>
        <p:spPr>
          <a:xfrm>
            <a:off x="2195736" y="4653136"/>
            <a:ext cx="1224136" cy="122413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/>
          <p:cNvSpPr/>
          <p:nvPr/>
        </p:nvSpPr>
        <p:spPr>
          <a:xfrm>
            <a:off x="2411760" y="2132856"/>
            <a:ext cx="720080" cy="79208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1835696" y="188640"/>
            <a:ext cx="1440160" cy="136815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1115616" y="4077072"/>
            <a:ext cx="720080" cy="7920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4716016" y="1988840"/>
            <a:ext cx="1008112" cy="115212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3707904" y="1556792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3707904" y="3501008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6084168" y="1124744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5364088" y="4221088"/>
            <a:ext cx="1296144" cy="1512168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7092280" y="3140968"/>
            <a:ext cx="720080" cy="79208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403648" y="1340768"/>
            <a:ext cx="504056" cy="432048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203848" y="2564904"/>
            <a:ext cx="1440160" cy="0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660232" y="1988840"/>
            <a:ext cx="504056" cy="1080120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275856" y="4293096"/>
            <a:ext cx="576064" cy="432048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499992" y="4077072"/>
            <a:ext cx="864096" cy="504056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6156176" y="2060848"/>
            <a:ext cx="144016" cy="2016224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2699792" y="1628800"/>
            <a:ext cx="72008" cy="432048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763688" y="2708920"/>
            <a:ext cx="2808312" cy="1512168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475656" y="2204864"/>
            <a:ext cx="864096" cy="216024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491880" y="5085184"/>
            <a:ext cx="1728192" cy="72008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347864" y="908720"/>
            <a:ext cx="2664296" cy="432048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4139952" y="1556792"/>
            <a:ext cx="1872208" cy="144016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940152" y="0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Weak ties</a:t>
            </a:r>
          </a:p>
          <a:p>
            <a:r>
              <a:rPr lang="en-GB" sz="2400" b="1" dirty="0" smtClean="0"/>
              <a:t>Strong ties</a:t>
            </a:r>
            <a:endParaRPr lang="en-GB" sz="2400" b="1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7524328" y="260648"/>
            <a:ext cx="1440160" cy="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7524328" y="620688"/>
            <a:ext cx="1440160" cy="0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51520" y="5661248"/>
            <a:ext cx="22933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Over here</a:t>
            </a:r>
            <a:endParaRPr lang="en-GB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72200" y="5517232"/>
            <a:ext cx="24712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solidFill>
                  <a:schemeClr val="accent2">
                    <a:lumMod val="75000"/>
                  </a:schemeClr>
                </a:solidFill>
              </a:rPr>
              <a:t>Over there</a:t>
            </a:r>
            <a:endParaRPr lang="en-GB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83568" y="1700808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/>
          <p:nvPr/>
        </p:nvSpPr>
        <p:spPr>
          <a:xfrm>
            <a:off x="2195736" y="4653136"/>
            <a:ext cx="1224136" cy="122413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/>
          <p:cNvSpPr/>
          <p:nvPr/>
        </p:nvSpPr>
        <p:spPr>
          <a:xfrm>
            <a:off x="2411760" y="2132856"/>
            <a:ext cx="720080" cy="79208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1835696" y="188640"/>
            <a:ext cx="1440160" cy="136815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1115616" y="4077072"/>
            <a:ext cx="720080" cy="7920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4716016" y="1988840"/>
            <a:ext cx="1008112" cy="115212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3707904" y="1556792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3707904" y="3501008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6084168" y="1124744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5364088" y="4221088"/>
            <a:ext cx="1296144" cy="1512168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7092280" y="3140968"/>
            <a:ext cx="720080" cy="79208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403648" y="1340768"/>
            <a:ext cx="504056" cy="432048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203848" y="2564904"/>
            <a:ext cx="1440160" cy="0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660232" y="1988840"/>
            <a:ext cx="504056" cy="1080120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275856" y="4293096"/>
            <a:ext cx="576064" cy="432048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427984" y="4077072"/>
            <a:ext cx="936104" cy="504056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6156176" y="2060848"/>
            <a:ext cx="144016" cy="2016224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2699792" y="1628800"/>
            <a:ext cx="72008" cy="432048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763688" y="2708920"/>
            <a:ext cx="2808312" cy="1512168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475656" y="2204864"/>
            <a:ext cx="864096" cy="216024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491880" y="5085184"/>
            <a:ext cx="1728192" cy="72008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347864" y="908720"/>
            <a:ext cx="2664296" cy="432048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4139952" y="1556792"/>
            <a:ext cx="1872208" cy="144016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miley Face 30"/>
          <p:cNvSpPr/>
          <p:nvPr/>
        </p:nvSpPr>
        <p:spPr>
          <a:xfrm>
            <a:off x="4932040" y="3284984"/>
            <a:ext cx="914400" cy="914400"/>
          </a:xfrm>
          <a:prstGeom prst="smileyFac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Smiley Face 31"/>
          <p:cNvSpPr/>
          <p:nvPr/>
        </p:nvSpPr>
        <p:spPr>
          <a:xfrm>
            <a:off x="1331640" y="2780928"/>
            <a:ext cx="914400" cy="914400"/>
          </a:xfrm>
          <a:prstGeom prst="smileyFac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miley Face 32"/>
          <p:cNvSpPr/>
          <p:nvPr/>
        </p:nvSpPr>
        <p:spPr>
          <a:xfrm>
            <a:off x="7092280" y="404664"/>
            <a:ext cx="914400" cy="914400"/>
          </a:xfrm>
          <a:prstGeom prst="smileyFac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2339752" y="5877272"/>
            <a:ext cx="66617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 smtClean="0"/>
              <a:t>With some good neighbours</a:t>
            </a:r>
            <a:endParaRPr lang="en-GB" sz="4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83568" y="1700808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/>
          <p:nvPr/>
        </p:nvSpPr>
        <p:spPr>
          <a:xfrm>
            <a:off x="2195736" y="4653136"/>
            <a:ext cx="1224136" cy="122413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/>
          <p:cNvSpPr/>
          <p:nvPr/>
        </p:nvSpPr>
        <p:spPr>
          <a:xfrm>
            <a:off x="2627784" y="2132856"/>
            <a:ext cx="720080" cy="79208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1835696" y="188640"/>
            <a:ext cx="1440160" cy="136815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1115616" y="4077072"/>
            <a:ext cx="720080" cy="7920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4716016" y="1988840"/>
            <a:ext cx="1008112" cy="115212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3707904" y="1556792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3707904" y="3501008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6084168" y="1124744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5364088" y="4221088"/>
            <a:ext cx="1296144" cy="1512168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7092280" y="3140968"/>
            <a:ext cx="720080" cy="79208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403648" y="1340768"/>
            <a:ext cx="504056" cy="432048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203848" y="2564904"/>
            <a:ext cx="1440160" cy="0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660232" y="1988840"/>
            <a:ext cx="504056" cy="1080120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275856" y="4293096"/>
            <a:ext cx="576064" cy="432048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427984" y="4077072"/>
            <a:ext cx="936104" cy="504056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6156176" y="2060848"/>
            <a:ext cx="144016" cy="2016224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2699792" y="1628800"/>
            <a:ext cx="72008" cy="432048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763688" y="2708920"/>
            <a:ext cx="2808312" cy="1512168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475656" y="2204864"/>
            <a:ext cx="864096" cy="216024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491880" y="5085184"/>
            <a:ext cx="1728192" cy="72008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347864" y="908720"/>
            <a:ext cx="2664296" cy="432048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4139952" y="1556792"/>
            <a:ext cx="1872208" cy="144016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miley Face 30"/>
          <p:cNvSpPr/>
          <p:nvPr/>
        </p:nvSpPr>
        <p:spPr>
          <a:xfrm>
            <a:off x="4932040" y="3284984"/>
            <a:ext cx="914400" cy="914400"/>
          </a:xfrm>
          <a:prstGeom prst="smileyFac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Smiley Face 31"/>
          <p:cNvSpPr/>
          <p:nvPr/>
        </p:nvSpPr>
        <p:spPr>
          <a:xfrm>
            <a:off x="1331640" y="2780928"/>
            <a:ext cx="914400" cy="914400"/>
          </a:xfrm>
          <a:prstGeom prst="smileyFac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miley Face 32"/>
          <p:cNvSpPr/>
          <p:nvPr/>
        </p:nvSpPr>
        <p:spPr>
          <a:xfrm>
            <a:off x="7092280" y="404664"/>
            <a:ext cx="914400" cy="914400"/>
          </a:xfrm>
          <a:prstGeom prst="smileyFac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6876256" y="3717032"/>
            <a:ext cx="10801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0" dirty="0" smtClean="0">
                <a:latin typeface="Wingdings" pitchFamily="2" charset="2"/>
              </a:rPr>
              <a:t>L</a:t>
            </a:r>
            <a:endParaRPr lang="en-GB" sz="14000" dirty="0"/>
          </a:p>
        </p:txBody>
      </p:sp>
      <p:sp>
        <p:nvSpPr>
          <p:cNvPr id="34" name="Rectangle 33"/>
          <p:cNvSpPr/>
          <p:nvPr/>
        </p:nvSpPr>
        <p:spPr>
          <a:xfrm>
            <a:off x="1619672" y="1484784"/>
            <a:ext cx="10801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dirty="0" smtClean="0">
                <a:latin typeface="Wingdings" pitchFamily="2" charset="2"/>
              </a:rPr>
              <a:t>L</a:t>
            </a:r>
            <a:endParaRPr lang="en-GB" sz="4800" dirty="0"/>
          </a:p>
        </p:txBody>
      </p:sp>
      <p:sp>
        <p:nvSpPr>
          <p:cNvPr id="35" name="Rectangle 34"/>
          <p:cNvSpPr/>
          <p:nvPr/>
        </p:nvSpPr>
        <p:spPr>
          <a:xfrm>
            <a:off x="2699792" y="3429000"/>
            <a:ext cx="10801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dirty="0" smtClean="0">
                <a:latin typeface="Wingdings" pitchFamily="2" charset="2"/>
              </a:rPr>
              <a:t>L</a:t>
            </a:r>
            <a:endParaRPr lang="en-GB" sz="8000" dirty="0"/>
          </a:p>
        </p:txBody>
      </p:sp>
      <p:sp>
        <p:nvSpPr>
          <p:cNvPr id="38" name="TextBox 37"/>
          <p:cNvSpPr txBox="1"/>
          <p:nvPr/>
        </p:nvSpPr>
        <p:spPr>
          <a:xfrm>
            <a:off x="1547664" y="5877272"/>
            <a:ext cx="61734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 smtClean="0"/>
              <a:t>And some </a:t>
            </a:r>
            <a:r>
              <a:rPr lang="en-GB" sz="4400" u="sng" dirty="0" smtClean="0"/>
              <a:t>bad </a:t>
            </a:r>
            <a:r>
              <a:rPr lang="en-GB" sz="4400" dirty="0" smtClean="0"/>
              <a:t>neighbours</a:t>
            </a:r>
            <a:endParaRPr lang="en-GB" sz="4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What would success look like?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measure of commonly held / shared broad interests</a:t>
            </a:r>
          </a:p>
          <a:p>
            <a:r>
              <a:rPr lang="en-GB" dirty="0" smtClean="0"/>
              <a:t>A measure of ‘empathy’ about and ‘generosity’ towards the activities of other organisation</a:t>
            </a:r>
          </a:p>
          <a:p>
            <a:r>
              <a:rPr lang="en-GB" dirty="0" smtClean="0"/>
              <a:t>Maintenance of control over money, people and ideas</a:t>
            </a:r>
          </a:p>
          <a:p>
            <a:r>
              <a:rPr lang="en-GB" dirty="0" smtClean="0"/>
              <a:t>Ownership of ‘plaudits’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What are the limits of success?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Risk of evangelising the benefits of a ‘communion’ (all friends together) of interests rather than ‘community of interest’ (warts and all)</a:t>
            </a:r>
          </a:p>
          <a:p>
            <a:r>
              <a:rPr lang="en-GB" dirty="0" smtClean="0"/>
              <a:t>Over optimism for what the model can achieve may lead to a temptation to formalise it through procedural/legal constraints/’shared practice’</a:t>
            </a:r>
          </a:p>
          <a:p>
            <a:r>
              <a:rPr lang="en-GB" dirty="0" smtClean="0"/>
              <a:t>The potential quick return to the ‘strong ties’ model once things settle down.</a:t>
            </a:r>
          </a:p>
          <a:p>
            <a:r>
              <a:rPr lang="en-GB" dirty="0" smtClean="0"/>
              <a:t>Powerful non-cooperative neighbours may threaten / inhibit success.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Some sets of questions for the table talk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1" dirty="0" smtClean="0"/>
              <a:t>On collaborative working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GB" dirty="0" smtClean="0"/>
              <a:t>What happened to all those networks, does it matter to TSOs, does it matter to local authorities and health authorities?</a:t>
            </a:r>
          </a:p>
          <a:p>
            <a:pPr lvl="0"/>
            <a:r>
              <a:rPr lang="en-GB" dirty="0" smtClean="0"/>
              <a:t>What’s happening to TSO representation – there are fewer infrastructure bodies – does that matter?</a:t>
            </a:r>
          </a:p>
          <a:p>
            <a:pPr lvl="0"/>
            <a:r>
              <a:rPr lang="en-GB" dirty="0" smtClean="0"/>
              <a:t>What are relationships with smaller voluntary groups and larger TSO employers like now?</a:t>
            </a:r>
          </a:p>
          <a:p>
            <a:pPr lvl="0"/>
            <a:r>
              <a:rPr lang="en-GB" dirty="0" smtClean="0"/>
              <a:t>Where are innovative ideas coming from to tackle pressing issues – and who is listening?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i="1" dirty="0" smtClean="0"/>
              <a:t>On service delivery by/with TSOs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GB" dirty="0" smtClean="0"/>
              <a:t>Have TSOs got used to the idea that contracts are the main approach for service delivery?</a:t>
            </a:r>
          </a:p>
          <a:p>
            <a:pPr lvl="0"/>
            <a:r>
              <a:rPr lang="en-GB" dirty="0" smtClean="0"/>
              <a:t>Do TSOs think they have a ‘partnership relationship’ or is it just a contractual exchange?</a:t>
            </a:r>
          </a:p>
          <a:p>
            <a:pPr lvl="0"/>
            <a:r>
              <a:rPr lang="en-GB" dirty="0" smtClean="0"/>
              <a:t>Is competition for contracts driving costs down – what is the impact on quality?</a:t>
            </a:r>
          </a:p>
          <a:p>
            <a:pPr lvl="0"/>
            <a:r>
              <a:rPr lang="en-GB" dirty="0" smtClean="0"/>
              <a:t>Who is offering competition these days from the public, private and third sector?</a:t>
            </a:r>
          </a:p>
          <a:p>
            <a:pPr lvl="0"/>
            <a:r>
              <a:rPr lang="en-GB" dirty="0" smtClean="0"/>
              <a:t>Have patterns of competition within sectors and between them changed?</a:t>
            </a:r>
            <a:endParaRPr lang="en-GB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i="1" dirty="0" smtClean="0"/>
              <a:t>Relationships between sectors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GB" dirty="0" smtClean="0"/>
              <a:t>Have local authorities come to terms with the idea that the number of TSOs taking part isn’t really going to grow much)?</a:t>
            </a:r>
          </a:p>
          <a:p>
            <a:pPr lvl="0"/>
            <a:r>
              <a:rPr lang="en-GB" dirty="0" smtClean="0"/>
              <a:t>What is the quality of PSB/TSO partnership relationships – do they work well together – what causes difficulties for them?</a:t>
            </a:r>
          </a:p>
          <a:p>
            <a:pPr lvl="0"/>
            <a:r>
              <a:rPr lang="en-GB" dirty="0" smtClean="0"/>
              <a:t>What happens when income streams move from one public sector body to another – does it damage relationships and or the equilibrium?</a:t>
            </a:r>
          </a:p>
          <a:p>
            <a:pPr lvl="0"/>
            <a:r>
              <a:rPr lang="en-GB" dirty="0" smtClean="0"/>
              <a:t>Are charitable foundations starting to shift the debate on how to tackle problems collectively?</a:t>
            </a:r>
            <a:endParaRPr lang="en-GB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i="1" dirty="0" smtClean="0"/>
              <a:t>On complementary working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What happens when TSOs come to LAs with ideas and prospects for leverage of big sums of money?</a:t>
            </a:r>
          </a:p>
          <a:p>
            <a:pPr lvl="0"/>
            <a:r>
              <a:rPr lang="en-GB" dirty="0" smtClean="0"/>
              <a:t>Do we have any good examples where this seems to work?</a:t>
            </a:r>
          </a:p>
          <a:p>
            <a:pPr lvl="0"/>
            <a:r>
              <a:rPr lang="en-GB" dirty="0" smtClean="0"/>
              <a:t>How does the local authority manage the idea of not being entirely in control of such initiatives?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i="1" dirty="0" smtClean="0"/>
              <a:t>On autonomous working outside of local government’s orbit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GB" dirty="0" smtClean="0"/>
              <a:t>Do we have examples of organisations that literally ‘do their own thing’ (from public, private or third sector)?</a:t>
            </a:r>
          </a:p>
          <a:p>
            <a:pPr lvl="0"/>
            <a:r>
              <a:rPr lang="en-GB" dirty="0" smtClean="0"/>
              <a:t>What impact does this have on the way other relationships work and things get done?</a:t>
            </a:r>
          </a:p>
          <a:p>
            <a:pPr lvl="0"/>
            <a:r>
              <a:rPr lang="en-GB" dirty="0" smtClean="0"/>
              <a:t>Do such organisations work autonomously but behave like good neighbours (i.e. knowledgeable and respectful of others’ space, contribution etc)?</a:t>
            </a:r>
          </a:p>
          <a:p>
            <a:pPr lvl="0"/>
            <a:r>
              <a:rPr lang="en-GB" dirty="0" smtClean="0"/>
              <a:t>How does the LA and third sector deal with ‘bad neighbours’?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1143000"/>
          </a:xfrm>
        </p:spPr>
        <p:txBody>
          <a:bodyPr>
            <a:noAutofit/>
          </a:bodyPr>
          <a:lstStyle/>
          <a:p>
            <a:r>
              <a:rPr lang="en-GB" sz="2000" dirty="0" smtClean="0">
                <a:hlinkClick r:id="rId2"/>
              </a:rPr>
              <a:t/>
            </a:r>
            <a:br>
              <a:rPr lang="en-GB" sz="2000" dirty="0" smtClean="0">
                <a:hlinkClick r:id="rId2"/>
              </a:rPr>
            </a:br>
            <a:r>
              <a:rPr lang="en-GB" sz="2000" dirty="0" smtClean="0"/>
              <a:t>Tony Chapman</a:t>
            </a:r>
            <a:br>
              <a:rPr lang="en-GB" sz="2000" dirty="0" smtClean="0"/>
            </a:br>
            <a:r>
              <a:rPr lang="en-GB" sz="2000" dirty="0" smtClean="0"/>
              <a:t>Professorial Fellow</a:t>
            </a:r>
            <a:br>
              <a:rPr lang="en-GB" sz="2000" dirty="0" smtClean="0"/>
            </a:br>
            <a:r>
              <a:rPr lang="en-GB" sz="2000" b="1" dirty="0" smtClean="0"/>
              <a:t>POLICY&amp;PRACTICE</a:t>
            </a: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2000" dirty="0" smtClean="0"/>
              <a:t>St Chad’s College</a:t>
            </a:r>
            <a:br>
              <a:rPr lang="en-GB" sz="2000" dirty="0" smtClean="0"/>
            </a:br>
            <a:r>
              <a:rPr lang="en-GB" sz="2000" dirty="0" smtClean="0"/>
              <a:t>Durham University</a:t>
            </a:r>
            <a:br>
              <a:rPr lang="en-GB" sz="2000" dirty="0" smtClean="0"/>
            </a:br>
            <a:r>
              <a:rPr lang="en-GB" sz="2000" dirty="0" smtClean="0"/>
              <a:t> </a:t>
            </a:r>
            <a:br>
              <a:rPr lang="en-GB" sz="2000" dirty="0" smtClean="0"/>
            </a:br>
            <a:r>
              <a:rPr lang="en-GB" sz="2000" b="1" dirty="0" smtClean="0"/>
              <a:t>Email:</a:t>
            </a:r>
            <a:r>
              <a:rPr lang="en-GB" sz="2000" dirty="0" smtClean="0"/>
              <a:t> </a:t>
            </a:r>
            <a:r>
              <a:rPr lang="en-GB" sz="2000" dirty="0" smtClean="0">
                <a:hlinkClick r:id="rId3"/>
              </a:rPr>
              <a:t>Tony.Chapman@Durham.ac.uk</a:t>
            </a: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2000" b="1" dirty="0" smtClean="0"/>
              <a:t>Website:</a:t>
            </a:r>
            <a:r>
              <a:rPr lang="en-GB" sz="2000" dirty="0" smtClean="0"/>
              <a:t> </a:t>
            </a:r>
            <a:r>
              <a:rPr lang="en-GB" sz="2000" dirty="0" smtClean="0">
                <a:hlinkClick r:id="rId4"/>
              </a:rPr>
              <a:t>www.stchads.ac.uk/research/</a:t>
            </a: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2000" dirty="0" smtClean="0"/>
              <a:t/>
            </a:r>
            <a:br>
              <a:rPr lang="en-GB" sz="2000" dirty="0" smtClean="0"/>
            </a:br>
            <a:endParaRPr lang="en-GB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904</Words>
  <Application>Microsoft Office PowerPoint</Application>
  <PresentationFormat>On-screen Show (4:3)</PresentationFormat>
  <Paragraphs>80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Slide</vt:lpstr>
      <vt:lpstr>Formal partnership, complementary working, or just ‘good neighbours’?  Tony Chapman, St Chad’s College, Durham University  A seminar organised by the Institute for Local Governance  Teesside University Darlington, Central Park, Darlington, Friday 15 July 2016</vt:lpstr>
      <vt:lpstr>It has become more of a challenge to meet the demand for public services in hard-pressed areas during a period of austerity.  More reliance is being placed on the ‘third sector’ to fill the gap through funding and/or delivery.  But there’s a problem. </vt:lpstr>
      <vt:lpstr>Slide 3</vt:lpstr>
      <vt:lpstr>Slide 4</vt:lpstr>
      <vt:lpstr>Slide 5</vt:lpstr>
      <vt:lpstr>If local authorities and health authorities can’t meet demand on their own, then we need a different approach.  But who leads on decision making, who decides who delivers services, and in what configurations?</vt:lpstr>
      <vt:lpstr>Partnership, Collaboration &amp; Co-production</vt:lpstr>
      <vt:lpstr>Ways of doing things</vt:lpstr>
      <vt:lpstr>What are good ‘partners’?</vt:lpstr>
      <vt:lpstr>Slide 10</vt:lpstr>
      <vt:lpstr>What can go wrong?</vt:lpstr>
      <vt:lpstr>‘Complementary relationships’  &amp; ‘the strength of weak ties’</vt:lpstr>
      <vt:lpstr>Slide 13</vt:lpstr>
      <vt:lpstr>Slide 14</vt:lpstr>
      <vt:lpstr>Slide 15</vt:lpstr>
      <vt:lpstr>What would success look like?</vt:lpstr>
      <vt:lpstr>What are the limits of success?</vt:lpstr>
      <vt:lpstr>Some sets of questions for the table talk</vt:lpstr>
      <vt:lpstr>On collaborative working</vt:lpstr>
      <vt:lpstr>On service delivery by/with TSOs</vt:lpstr>
      <vt:lpstr>Relationships between sectors</vt:lpstr>
      <vt:lpstr>On complementary working </vt:lpstr>
      <vt:lpstr>On autonomous working outside of local government’s orbit</vt:lpstr>
      <vt:lpstr> Tony Chapman Professorial Fellow POLICY&amp;PRACTICE St Chad’s College Durham University   Email: Tony.Chapman@Durham.ac.uk Website: www.stchads.ac.uk/research/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Tony Chapman</dc:creator>
  <cp:lastModifiedBy>Owner</cp:lastModifiedBy>
  <cp:revision>18</cp:revision>
  <dcterms:created xsi:type="dcterms:W3CDTF">2016-07-14T09:42:49Z</dcterms:created>
  <dcterms:modified xsi:type="dcterms:W3CDTF">2016-07-18T09:41:11Z</dcterms:modified>
</cp:coreProperties>
</file>