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Override PartName="/ppt/charts/chart3.xml" ContentType="application/vnd.openxmlformats-officedocument.drawingml.chart+xml"/>
  <Override PartName="/ppt/charts/chart4.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70" r:id="rId3"/>
    <p:sldId id="295" r:id="rId4"/>
    <p:sldId id="282" r:id="rId5"/>
    <p:sldId id="278" r:id="rId6"/>
    <p:sldId id="257" r:id="rId7"/>
    <p:sldId id="299" r:id="rId8"/>
    <p:sldId id="302" r:id="rId9"/>
    <p:sldId id="312" r:id="rId10"/>
    <p:sldId id="308" r:id="rId11"/>
    <p:sldId id="311" r:id="rId12"/>
    <p:sldId id="313" r:id="rId13"/>
    <p:sldId id="309" r:id="rId14"/>
    <p:sldId id="310" r:id="rId15"/>
    <p:sldId id="314" r:id="rId16"/>
    <p:sldId id="315" r:id="rId17"/>
    <p:sldId id="316" r:id="rId18"/>
    <p:sldId id="319" r:id="rId19"/>
    <p:sldId id="320" r:id="rId20"/>
    <p:sldId id="323" r:id="rId21"/>
    <p:sldId id="324" r:id="rId22"/>
    <p:sldId id="325" r:id="rId23"/>
    <p:sldId id="326"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58491" autoAdjust="0"/>
  </p:normalViewPr>
  <p:slideViewPr>
    <p:cSldViewPr>
      <p:cViewPr varScale="1">
        <p:scale>
          <a:sx n="40" d="100"/>
          <a:sy n="40" d="100"/>
        </p:scale>
        <p:origin x="-2112" y="-67"/>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70" d="100"/>
          <a:sy n="70" d="100"/>
        </p:scale>
        <p:origin x="3240" y="78"/>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Office_Excel_Worksheet1.xlsx"/></Relationships>
</file>

<file path=ppt/charts/_rels/chart3.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chart1.xml><?xml version="1.0" encoding="utf-8"?>
<c:chartSpace xmlns:c="http://schemas.openxmlformats.org/drawingml/2006/chart" xmlns:a="http://schemas.openxmlformats.org/drawingml/2006/main" xmlns:r="http://schemas.openxmlformats.org/officeDocument/2006/relationships">
  <c:lang val="en-GB"/>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3200" b="1" i="0" baseline="0" dirty="0">
                <a:solidFill>
                  <a:schemeClr val="tx1"/>
                </a:solidFill>
              </a:rPr>
              <a:t>Sources of income that are most important to VCS organisations</a:t>
            </a:r>
          </a:p>
        </c:rich>
      </c:tx>
      <c:spPr>
        <a:noFill/>
        <a:ln>
          <a:noFill/>
        </a:ln>
        <a:effectLst/>
      </c:spPr>
    </c:title>
    <c:plotArea>
      <c:layout/>
      <c:barChart>
        <c:barDir val="col"/>
        <c:grouping val="clustered"/>
        <c:dLbls/>
        <c:gapWidth val="219"/>
        <c:overlap val="-27"/>
        <c:axId val="34488704"/>
        <c:axId val="34491008"/>
      </c:barChart>
      <c:catAx>
        <c:axId val="34488704"/>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34491008"/>
        <c:crosses val="autoZero"/>
        <c:auto val="1"/>
        <c:lblAlgn val="ctr"/>
        <c:lblOffset val="100"/>
      </c:catAx>
      <c:valAx>
        <c:axId val="34491008"/>
        <c:scaling>
          <c:orientation val="minMax"/>
        </c:scaling>
        <c:axPos val="l"/>
        <c:majorGridlines>
          <c:spPr>
            <a:ln w="9525" cap="flat" cmpd="sng" algn="ctr">
              <a:solidFill>
                <a:schemeClr val="tx1">
                  <a:lumMod val="15000"/>
                  <a:lumOff val="85000"/>
                </a:schemeClr>
              </a:solidFill>
              <a:round/>
            </a:ln>
            <a:effectLst/>
          </c:spPr>
        </c:majorGridlines>
        <c:numFmt formatCode="0.0%" sourceLinked="1"/>
        <c:maj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34488704"/>
        <c:crosses val="autoZero"/>
        <c:crossBetween val="between"/>
      </c:valAx>
      <c:spPr>
        <a:noFill/>
        <a:ln>
          <a:noFill/>
        </a:ln>
        <a:effectLst/>
      </c:spPr>
    </c:plotArea>
    <c:plotVisOnly val="1"/>
    <c:dispBlanksAs val="gap"/>
  </c:chart>
  <c:spPr>
    <a:noFill/>
    <a:ln>
      <a:noFill/>
    </a:ln>
    <a:effectLst/>
  </c:spPr>
  <c:txPr>
    <a:bodyPr/>
    <a:lstStyle/>
    <a:p>
      <a:pPr>
        <a:defRPr/>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3.0105033597125391E-2"/>
          <c:y val="0.20447279978460148"/>
          <c:w val="0.91926154452637754"/>
          <c:h val="0.72723229966637837"/>
        </c:manualLayout>
      </c:layout>
      <c:barChart>
        <c:barDir val="bar"/>
        <c:grouping val="clustered"/>
        <c:dLbls/>
        <c:gapWidth val="182"/>
        <c:axId val="37095296"/>
        <c:axId val="37096832"/>
      </c:barChart>
      <c:catAx>
        <c:axId val="37095296"/>
        <c:scaling>
          <c:orientation val="minMax"/>
        </c:scaling>
        <c:delete val="1"/>
        <c:axPos val="l"/>
        <c:numFmt formatCode="General" sourceLinked="1"/>
        <c:majorTickMark val="none"/>
        <c:tickLblPos val="none"/>
        <c:crossAx val="37096832"/>
        <c:crosses val="autoZero"/>
        <c:auto val="1"/>
        <c:lblAlgn val="ctr"/>
        <c:lblOffset val="100"/>
      </c:catAx>
      <c:valAx>
        <c:axId val="37096832"/>
        <c:scaling>
          <c:orientation val="minMax"/>
        </c:scaling>
        <c:axPos val="b"/>
        <c:majorGridlines>
          <c:spPr>
            <a:ln w="9525" cap="flat" cmpd="sng" algn="ctr">
              <a:solidFill>
                <a:schemeClr val="tx1">
                  <a:lumMod val="15000"/>
                  <a:lumOff val="85000"/>
                </a:schemeClr>
              </a:solidFill>
              <a:round/>
            </a:ln>
            <a:effectLst/>
          </c:spPr>
        </c:majorGridlines>
        <c:numFmt formatCode="0.0%" sourceLinked="1"/>
        <c:maj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crossAx val="37095296"/>
        <c:crosses val="autoZero"/>
        <c:crossBetween val="between"/>
      </c:valAx>
      <c:spPr>
        <a:noFill/>
        <a:ln w="25400">
          <a:noFill/>
        </a:ln>
        <a:effectLst/>
      </c:spPr>
    </c:plotArea>
    <c:plotVisOnly val="1"/>
    <c:dispBlanksAs val="gap"/>
  </c:chart>
  <c:spPr>
    <a:noFill/>
    <a:ln>
      <a:noFill/>
    </a:ln>
    <a:effectLst/>
  </c:spPr>
  <c:txPr>
    <a:bodyPr/>
    <a:lstStyle/>
    <a:p>
      <a:pPr>
        <a:defRPr/>
      </a:pPr>
      <a:endParaRPr lang="en-US"/>
    </a:p>
  </c:txPr>
  <c:externalData r:id="rId1"/>
  <c:userShapes r:id="rId2"/>
</c:chartSpace>
</file>

<file path=ppt/charts/chart3.xml><?xml version="1.0" encoding="utf-8"?>
<c:chartSpace xmlns:c="http://schemas.openxmlformats.org/drawingml/2006/chart" xmlns:a="http://schemas.openxmlformats.org/drawingml/2006/main" xmlns:r="http://schemas.openxmlformats.org/officeDocument/2006/relationships">
  <c:lang val="en-GB"/>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3200" b="1" i="0" baseline="0" dirty="0">
                <a:solidFill>
                  <a:schemeClr val="tx1"/>
                </a:solidFill>
              </a:rPr>
              <a:t>Sources of income that are most important to VCS organisations</a:t>
            </a:r>
          </a:p>
        </c:rich>
      </c:tx>
      <c:spPr>
        <a:noFill/>
        <a:ln>
          <a:noFill/>
        </a:ln>
        <a:effectLst/>
      </c:spPr>
    </c:title>
    <c:plotArea>
      <c:layout/>
      <c:barChart>
        <c:barDir val="col"/>
        <c:grouping val="clustered"/>
        <c:dLbls/>
        <c:gapWidth val="219"/>
        <c:overlap val="-27"/>
        <c:axId val="37335424"/>
        <c:axId val="37336960"/>
      </c:barChart>
      <c:catAx>
        <c:axId val="37335424"/>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37336960"/>
        <c:crosses val="autoZero"/>
        <c:auto val="1"/>
        <c:lblAlgn val="ctr"/>
        <c:lblOffset val="100"/>
      </c:catAx>
      <c:valAx>
        <c:axId val="37336960"/>
        <c:scaling>
          <c:orientation val="minMax"/>
        </c:scaling>
        <c:axPos val="l"/>
        <c:majorGridlines>
          <c:spPr>
            <a:ln w="9525" cap="flat" cmpd="sng" algn="ctr">
              <a:solidFill>
                <a:schemeClr val="tx1">
                  <a:lumMod val="15000"/>
                  <a:lumOff val="85000"/>
                </a:schemeClr>
              </a:solidFill>
              <a:round/>
            </a:ln>
            <a:effectLst/>
          </c:spPr>
        </c:majorGridlines>
        <c:numFmt formatCode="0.0%" sourceLinked="1"/>
        <c:maj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37335424"/>
        <c:crosses val="autoZero"/>
        <c:crossBetween val="between"/>
      </c:valAx>
      <c:spPr>
        <a:noFill/>
        <a:ln>
          <a:noFill/>
        </a:ln>
        <a:effectLst/>
      </c:spPr>
    </c:plotArea>
    <c:plotVisOnly val="1"/>
    <c:dispBlanksAs val="gap"/>
  </c:chart>
  <c:spPr>
    <a:noFill/>
    <a:ln>
      <a:noFill/>
    </a:ln>
    <a:effectLst/>
  </c:spPr>
  <c:txPr>
    <a:bodyPr/>
    <a:lstStyle/>
    <a:p>
      <a:pPr>
        <a:defRPr/>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en-GB"/>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GB"/>
              <a:t>Successful New Referrals</a:t>
            </a:r>
          </a:p>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GB"/>
              <a:t>April 2015 - March 2016</a:t>
            </a:r>
          </a:p>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GB"/>
              <a:t>Target vs Actual</a:t>
            </a:r>
          </a:p>
        </c:rich>
      </c:tx>
      <c:spPr>
        <a:noFill/>
        <a:ln>
          <a:noFill/>
        </a:ln>
        <a:effectLst/>
      </c:spPr>
    </c:title>
    <c:plotArea>
      <c:layout>
        <c:manualLayout>
          <c:layoutTarget val="inner"/>
          <c:xMode val="edge"/>
          <c:yMode val="edge"/>
          <c:x val="6.2944837777630713E-2"/>
          <c:y val="0.2386581013561741"/>
          <c:w val="0.85170136085930404"/>
          <c:h val="0.57173762273291762"/>
        </c:manualLayout>
      </c:layout>
      <c:barChart>
        <c:barDir val="col"/>
        <c:grouping val="clustered"/>
        <c:ser>
          <c:idx val="1"/>
          <c:order val="1"/>
          <c:tx>
            <c:strRef>
              <c:f>'Successful New Referrals'!$A$5</c:f>
              <c:strCache>
                <c:ptCount val="1"/>
                <c:pt idx="0">
                  <c:v>Successful New Referrals</c:v>
                </c:pt>
              </c:strCache>
            </c:strRef>
          </c:tx>
          <c:spPr>
            <a:solidFill>
              <a:schemeClr val="accent1"/>
            </a:soli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85000"/>
                      </a:schemeClr>
                    </a:solidFill>
                    <a:latin typeface="+mn-lt"/>
                    <a:ea typeface="+mn-ea"/>
                    <a:cs typeface="+mn-cs"/>
                  </a:defRPr>
                </a:pPr>
                <a:endParaRPr lang="en-US"/>
              </a:p>
            </c:txPr>
            <c:showVal val="1"/>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'Successful New Referrals'!$B$3:$M$3</c:f>
              <c:strCache>
                <c:ptCount val="12"/>
                <c:pt idx="0">
                  <c:v>April</c:v>
                </c:pt>
                <c:pt idx="1">
                  <c:v>May</c:v>
                </c:pt>
                <c:pt idx="2">
                  <c:v>June</c:v>
                </c:pt>
                <c:pt idx="3">
                  <c:v>July</c:v>
                </c:pt>
                <c:pt idx="4">
                  <c:v>August</c:v>
                </c:pt>
                <c:pt idx="5">
                  <c:v>September</c:v>
                </c:pt>
                <c:pt idx="6">
                  <c:v>October</c:v>
                </c:pt>
                <c:pt idx="7">
                  <c:v>November</c:v>
                </c:pt>
                <c:pt idx="8">
                  <c:v>December</c:v>
                </c:pt>
                <c:pt idx="9">
                  <c:v>January</c:v>
                </c:pt>
                <c:pt idx="10">
                  <c:v>February</c:v>
                </c:pt>
                <c:pt idx="11">
                  <c:v>March</c:v>
                </c:pt>
              </c:strCache>
            </c:strRef>
          </c:cat>
          <c:val>
            <c:numRef>
              <c:f>'Successful New Referrals'!$B$5:$M$5</c:f>
              <c:numCache>
                <c:formatCode>General</c:formatCode>
                <c:ptCount val="12"/>
                <c:pt idx="0">
                  <c:v>44</c:v>
                </c:pt>
                <c:pt idx="1">
                  <c:v>58</c:v>
                </c:pt>
                <c:pt idx="2">
                  <c:v>54</c:v>
                </c:pt>
                <c:pt idx="3">
                  <c:v>66</c:v>
                </c:pt>
                <c:pt idx="4">
                  <c:v>73</c:v>
                </c:pt>
                <c:pt idx="5">
                  <c:v>74</c:v>
                </c:pt>
                <c:pt idx="6">
                  <c:v>92</c:v>
                </c:pt>
                <c:pt idx="7">
                  <c:v>136</c:v>
                </c:pt>
                <c:pt idx="8">
                  <c:v>82</c:v>
                </c:pt>
                <c:pt idx="9">
                  <c:v>134</c:v>
                </c:pt>
                <c:pt idx="10">
                  <c:v>142</c:v>
                </c:pt>
                <c:pt idx="11">
                  <c:v>170</c:v>
                </c:pt>
              </c:numCache>
            </c:numRef>
          </c:val>
        </c:ser>
        <c:dLbls/>
        <c:gapWidth val="247"/>
        <c:axId val="58546816"/>
        <c:axId val="58545280"/>
      </c:barChart>
      <c:lineChart>
        <c:grouping val="standard"/>
        <c:ser>
          <c:idx val="0"/>
          <c:order val="0"/>
          <c:tx>
            <c:strRef>
              <c:f>'Successful New Referrals'!$A$4</c:f>
              <c:strCache>
                <c:ptCount val="1"/>
                <c:pt idx="0">
                  <c:v>Target Successful New Referrals</c:v>
                </c:pt>
              </c:strCache>
            </c:strRef>
          </c:tx>
          <c:spPr>
            <a:ln w="34925" cap="rnd">
              <a:solidFill>
                <a:schemeClr val="accent2"/>
              </a:solidFill>
              <a:round/>
            </a:ln>
            <a:effectLst>
              <a:outerShdw blurRad="57150" dist="19050" dir="5400000" algn="ctr" rotWithShape="0">
                <a:srgbClr val="000000">
                  <a:alpha val="63000"/>
                </a:srgbClr>
              </a:outerShdw>
            </a:effectLst>
          </c:spPr>
          <c:marker>
            <c:symbol val="none"/>
          </c:marker>
          <c:dLbls>
            <c:dLbl>
              <c:idx val="0"/>
              <c:layout>
                <c:manualLayout>
                  <c:x val="8.4388185654008189E-3"/>
                  <c:y val="1.4275517487508899E-2"/>
                </c:manualLayout>
              </c:layout>
              <c:showVal val="1"/>
              <c:extLst>
                <c:ext xmlns:c15="http://schemas.microsoft.com/office/drawing/2012/chart" uri="{CE6537A1-D6FC-4f65-9D91-7224C49458BB}"/>
              </c:extLst>
            </c:dLbl>
            <c:dLbl>
              <c:idx val="1"/>
              <c:layout>
                <c:manualLayout>
                  <c:x val="4.4817103558257836E-3"/>
                  <c:y val="3.7116345467523244E-2"/>
                </c:manualLayout>
              </c:layout>
              <c:showVal val="1"/>
              <c:extLst>
                <c:ext xmlns:c15="http://schemas.microsoft.com/office/drawing/2012/chart" uri="{CE6537A1-D6FC-4f65-9D91-7224C49458BB}"/>
              </c:extLst>
            </c:dLbl>
            <c:dLbl>
              <c:idx val="2"/>
              <c:layout>
                <c:manualLayout>
                  <c:x val="-2.7950928602279223E-2"/>
                  <c:y val="-4.282655246252691E-2"/>
                </c:manualLayout>
              </c:layout>
              <c:showVal val="1"/>
              <c:extLst>
                <c:ext xmlns:c15="http://schemas.microsoft.com/office/drawing/2012/chart" uri="{CE6537A1-D6FC-4f65-9D91-7224C49458BB}"/>
              </c:extLst>
            </c:dLbl>
            <c:dLbl>
              <c:idx val="3"/>
              <c:layout>
                <c:manualLayout>
                  <c:x val="-1.2920528921226601E-2"/>
                  <c:y val="-4.568165596002851E-2"/>
                </c:manualLayout>
              </c:layout>
              <c:showVal val="1"/>
              <c:extLst>
                <c:ext xmlns:c15="http://schemas.microsoft.com/office/drawing/2012/chart" uri="{CE6537A1-D6FC-4f65-9D91-7224C49458BB}"/>
              </c:extLst>
            </c:dLbl>
            <c:dLbl>
              <c:idx val="4"/>
              <c:layout>
                <c:manualLayout>
                  <c:x val="2.2409382371507414E-3"/>
                  <c:y val="-3.7116345467523244E-2"/>
                </c:manualLayout>
              </c:layout>
              <c:showVal val="1"/>
              <c:extLst>
                <c:ext xmlns:c15="http://schemas.microsoft.com/office/drawing/2012/chart" uri="{CE6537A1-D6FC-4f65-9D91-7224C49458BB}"/>
              </c:extLst>
            </c:dLbl>
            <c:dLbl>
              <c:idx val="5"/>
              <c:layout>
                <c:manualLayout>
                  <c:x val="1.0548523206751011E-2"/>
                  <c:y val="-3.1406138472519635E-2"/>
                </c:manualLayout>
              </c:layout>
              <c:showVal val="1"/>
              <c:extLst>
                <c:ext xmlns:c15="http://schemas.microsoft.com/office/drawing/2012/chart" uri="{CE6537A1-D6FC-4f65-9D91-7224C49458BB}"/>
              </c:extLst>
            </c:dLbl>
            <c:spPr>
              <a:solidFill>
                <a:sysClr val="window" lastClr="FFFFFF"/>
              </a:solidFill>
              <a:ln>
                <a:no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showVal val="1"/>
            <c:extLst>
              <c:ext xmlns:c15="http://schemas.microsoft.com/office/drawing/2012/chart" uri="{CE6537A1-D6FC-4f65-9D91-7224C49458BB}">
                <c15:spPr xmlns:c15="http://schemas.microsoft.com/office/drawing/2012/chart">
                  <a:prstGeom prst="wedgeRectCallout">
                    <a:avLst/>
                  </a:prstGeom>
                </c15:spPr>
                <c15:showLeaderLines val="0"/>
              </c:ext>
            </c:extLst>
          </c:dLbls>
          <c:cat>
            <c:strRef>
              <c:f>'Successful New Referrals'!$B$3:$M$3</c:f>
              <c:strCache>
                <c:ptCount val="12"/>
                <c:pt idx="0">
                  <c:v>April</c:v>
                </c:pt>
                <c:pt idx="1">
                  <c:v>May</c:v>
                </c:pt>
                <c:pt idx="2">
                  <c:v>June</c:v>
                </c:pt>
                <c:pt idx="3">
                  <c:v>July</c:v>
                </c:pt>
                <c:pt idx="4">
                  <c:v>August</c:v>
                </c:pt>
                <c:pt idx="5">
                  <c:v>September</c:v>
                </c:pt>
                <c:pt idx="6">
                  <c:v>October</c:v>
                </c:pt>
                <c:pt idx="7">
                  <c:v>November</c:v>
                </c:pt>
                <c:pt idx="8">
                  <c:v>December</c:v>
                </c:pt>
                <c:pt idx="9">
                  <c:v>January</c:v>
                </c:pt>
                <c:pt idx="10">
                  <c:v>February</c:v>
                </c:pt>
                <c:pt idx="11">
                  <c:v>March</c:v>
                </c:pt>
              </c:strCache>
            </c:strRef>
          </c:cat>
          <c:val>
            <c:numRef>
              <c:f>'Successful New Referrals'!$B$4:$M$4</c:f>
              <c:numCache>
                <c:formatCode>General</c:formatCode>
                <c:ptCount val="12"/>
                <c:pt idx="0">
                  <c:v>37</c:v>
                </c:pt>
                <c:pt idx="1">
                  <c:v>56</c:v>
                </c:pt>
                <c:pt idx="2">
                  <c:v>65</c:v>
                </c:pt>
                <c:pt idx="3">
                  <c:v>74</c:v>
                </c:pt>
                <c:pt idx="4">
                  <c:v>74</c:v>
                </c:pt>
                <c:pt idx="5">
                  <c:v>74</c:v>
                </c:pt>
                <c:pt idx="6">
                  <c:v>108</c:v>
                </c:pt>
                <c:pt idx="7">
                  <c:v>108</c:v>
                </c:pt>
                <c:pt idx="8">
                  <c:v>108</c:v>
                </c:pt>
                <c:pt idx="9">
                  <c:v>130</c:v>
                </c:pt>
                <c:pt idx="10">
                  <c:v>130</c:v>
                </c:pt>
                <c:pt idx="11">
                  <c:v>130</c:v>
                </c:pt>
              </c:numCache>
            </c:numRef>
          </c:val>
        </c:ser>
        <c:dLbls/>
        <c:marker val="1"/>
        <c:axId val="58539392"/>
        <c:axId val="58537856"/>
      </c:lineChart>
      <c:valAx>
        <c:axId val="58537856"/>
        <c:scaling>
          <c:orientation val="minMax"/>
          <c:max val="180"/>
        </c:scaling>
        <c:axPos val="r"/>
        <c:majorGridlines>
          <c:spPr>
            <a:ln w="9525" cap="flat" cmpd="sng" algn="ctr">
              <a:solidFill>
                <a:schemeClr val="lt1">
                  <a:lumMod val="95000"/>
                  <a:alpha val="10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58539392"/>
        <c:crosses val="max"/>
        <c:crossBetween val="between"/>
        <c:majorUnit val="20"/>
      </c:valAx>
      <c:catAx>
        <c:axId val="58539392"/>
        <c:scaling>
          <c:orientation val="minMax"/>
        </c:scaling>
        <c:axPos val="b"/>
        <c:numFmt formatCode="General" sourceLinked="1"/>
        <c:maj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58537856"/>
        <c:crosses val="autoZero"/>
        <c:auto val="1"/>
        <c:lblAlgn val="ctr"/>
        <c:lblOffset val="100"/>
      </c:catAx>
      <c:valAx>
        <c:axId val="58545280"/>
        <c:scaling>
          <c:orientation val="minMax"/>
          <c:max val="180"/>
          <c:min val="0"/>
        </c:scaling>
        <c:axPos val="l"/>
        <c:numFmt formatCode="General" sourceLinked="1"/>
        <c:maj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58546816"/>
        <c:crosses val="autoZero"/>
        <c:crossBetween val="between"/>
        <c:majorUnit val="20"/>
      </c:valAx>
      <c:catAx>
        <c:axId val="58546816"/>
        <c:scaling>
          <c:orientation val="minMax"/>
        </c:scaling>
        <c:delete val="1"/>
        <c:axPos val="b"/>
        <c:numFmt formatCode="General" sourceLinked="1"/>
        <c:majorTickMark val="none"/>
        <c:tickLblPos val="none"/>
        <c:crossAx val="58545280"/>
        <c:crosses val="autoZero"/>
        <c:auto val="1"/>
        <c:lblAlgn val="ctr"/>
        <c:lblOffset val="100"/>
      </c:catAx>
      <c:spPr>
        <a:noFill/>
        <a:ln>
          <a:noFill/>
        </a:ln>
        <a:effectLst/>
      </c:spPr>
    </c:plotArea>
    <c:legend>
      <c:legendPos val="b"/>
      <c:spPr>
        <a:noFill/>
        <a:ln>
          <a:noFill/>
        </a:ln>
        <a:effectLst/>
      </c:spPr>
      <c:txPr>
        <a:bodyPr rot="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legend>
    <c:plotVisOnly val="1"/>
    <c:dispBlanksAs val="gap"/>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1"/>
</c:chartSpace>
</file>

<file path=ppt/drawings/_rels/drawing1.xml.rels><?xml version="1.0" encoding="UTF-8" standalone="yes"?>
<Relationships xmlns="http://schemas.openxmlformats.org/package/2006/relationships"><Relationship Id="rId1" Type="http://schemas.openxmlformats.org/officeDocument/2006/relationships/image" Target="../media/image12.png"/></Relationships>
</file>

<file path=ppt/drawings/drawing1.xml><?xml version="1.0" encoding="utf-8"?>
<c:userShapes xmlns:c="http://schemas.openxmlformats.org/drawingml/2006/chart">
  <cdr:relSizeAnchor xmlns:cdr="http://schemas.openxmlformats.org/drawingml/2006/chartDrawing">
    <cdr:from>
      <cdr:x>0.00728</cdr:x>
      <cdr:y>0.02042</cdr:y>
    </cdr:from>
    <cdr:to>
      <cdr:x>0.82124</cdr:x>
      <cdr:y>0.22144</cdr:y>
    </cdr:to>
    <cdr:pic>
      <cdr:nvPicPr>
        <cdr:cNvPr id="2"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61003" y="119514"/>
          <a:ext cx="6822015" cy="1176630"/>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0EA702A-D7C2-45CF-9829-1013CAC920A8}" type="datetimeFigureOut">
              <a:rPr lang="en-US" smtClean="0"/>
              <a:pPr/>
              <a:t>5/19/2016</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0E1814-F4D5-441D-B16E-6AFF31697A6C}" type="slidenum">
              <a:rPr lang="en-GB" smtClean="0"/>
              <a:pPr/>
              <a:t>‹#›</a:t>
            </a:fld>
            <a:endParaRPr lang="en-GB" dirty="0"/>
          </a:p>
        </p:txBody>
      </p:sp>
    </p:spTree>
    <p:extLst>
      <p:ext uri="{BB962C8B-B14F-4D97-AF65-F5344CB8AC3E}">
        <p14:creationId xmlns:p14="http://schemas.microsoft.com/office/powerpoint/2010/main" xmlns="" val="2216405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C50E1814-F4D5-441D-B16E-6AFF31697A6C}" type="slidenum">
              <a:rPr lang="en-GB" smtClean="0"/>
              <a:pPr/>
              <a:t>1</a:t>
            </a:fld>
            <a:endParaRPr lang="en-GB" dirty="0"/>
          </a:p>
        </p:txBody>
      </p:sp>
    </p:spTree>
    <p:extLst>
      <p:ext uri="{BB962C8B-B14F-4D97-AF65-F5344CB8AC3E}">
        <p14:creationId xmlns:p14="http://schemas.microsoft.com/office/powerpoint/2010/main" xmlns="" val="856843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dirty="0" smtClean="0"/>
              <a:t>August</a:t>
            </a:r>
            <a:r>
              <a:rPr lang="en-GB" baseline="0" dirty="0" smtClean="0"/>
              <a:t> 2014</a:t>
            </a:r>
            <a:endParaRPr lang="en-GB" dirty="0" smtClean="0"/>
          </a:p>
          <a:p>
            <a:endParaRPr lang="en-GB" dirty="0"/>
          </a:p>
        </p:txBody>
      </p:sp>
      <p:sp>
        <p:nvSpPr>
          <p:cNvPr id="4" name="Slide Number Placeholder 3"/>
          <p:cNvSpPr>
            <a:spLocks noGrp="1"/>
          </p:cNvSpPr>
          <p:nvPr>
            <p:ph type="sldNum" sz="quarter" idx="10"/>
          </p:nvPr>
        </p:nvSpPr>
        <p:spPr/>
        <p:txBody>
          <a:bodyPr/>
          <a:lstStyle/>
          <a:p>
            <a:fld id="{C50E1814-F4D5-441D-B16E-6AFF31697A6C}" type="slidenum">
              <a:rPr lang="en-GB" smtClean="0"/>
              <a:pPr/>
              <a:t>2</a:t>
            </a:fld>
            <a:endParaRPr lang="en-GB" dirty="0"/>
          </a:p>
        </p:txBody>
      </p:sp>
    </p:spTree>
    <p:extLst>
      <p:ext uri="{BB962C8B-B14F-4D97-AF65-F5344CB8AC3E}">
        <p14:creationId xmlns:p14="http://schemas.microsoft.com/office/powerpoint/2010/main" xmlns="" val="13905288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C50E1814-F4D5-441D-B16E-6AFF31697A6C}" type="slidenum">
              <a:rPr lang="en-GB" smtClean="0"/>
              <a:pPr/>
              <a:t>3</a:t>
            </a:fld>
            <a:endParaRPr lang="en-GB" dirty="0"/>
          </a:p>
        </p:txBody>
      </p:sp>
    </p:spTree>
    <p:extLst>
      <p:ext uri="{BB962C8B-B14F-4D97-AF65-F5344CB8AC3E}">
        <p14:creationId xmlns:p14="http://schemas.microsoft.com/office/powerpoint/2010/main" xmlns="" val="18346314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GB" sz="1200" b="0" dirty="0" smtClean="0"/>
              <a:t>Jane</a:t>
            </a:r>
          </a:p>
          <a:p>
            <a:endParaRPr lang="en-GB" sz="1200" b="1" dirty="0" smtClean="0"/>
          </a:p>
          <a:p>
            <a:r>
              <a:rPr lang="en-GB" sz="1200" b="0" dirty="0" smtClean="0"/>
              <a:t>These</a:t>
            </a:r>
            <a:r>
              <a:rPr lang="en-GB" sz="1200" b="0" baseline="0" dirty="0" smtClean="0"/>
              <a:t> are the findings of </a:t>
            </a:r>
            <a:r>
              <a:rPr lang="en-GB" sz="1200" b="1" dirty="0" smtClean="0"/>
              <a:t>Joint review of role of the VCSE sector in improving health, wellbeing and care outcomes &amp; partnerships</a:t>
            </a:r>
          </a:p>
          <a:p>
            <a:r>
              <a:rPr lang="en-GB" sz="1200" dirty="0" smtClean="0"/>
              <a:t>Commissioned by the Department of Health, Public Health England, and NHS England in</a:t>
            </a:r>
            <a:r>
              <a:rPr lang="en-GB" sz="1200" baseline="0" dirty="0" smtClean="0"/>
              <a:t> </a:t>
            </a:r>
            <a:r>
              <a:rPr lang="en-GB" sz="1200" dirty="0" smtClean="0"/>
              <a:t>March 16</a:t>
            </a:r>
          </a:p>
          <a:p>
            <a:endParaRPr lang="en-GB" sz="1200" dirty="0" smtClean="0"/>
          </a:p>
          <a:p>
            <a:r>
              <a:rPr lang="en-GB" sz="1200" b="1" u="sng" dirty="0" smtClean="0"/>
              <a:t>These</a:t>
            </a:r>
            <a:r>
              <a:rPr lang="en-GB" sz="1200" b="1" u="sng" baseline="0" dirty="0" smtClean="0"/>
              <a:t> </a:t>
            </a:r>
            <a:r>
              <a:rPr lang="en-GB" sz="1200" b="1" u="sng" baseline="0" dirty="0" err="1" smtClean="0"/>
              <a:t>stengths</a:t>
            </a:r>
            <a:r>
              <a:rPr lang="en-GB" sz="1200" b="1" u="sng" baseline="0" dirty="0" smtClean="0"/>
              <a:t> really help to support people who are often isolated and may face a lot of challenges </a:t>
            </a:r>
            <a:endParaRPr lang="en-GB" sz="1200" b="1" u="sng" dirty="0" smtClean="0"/>
          </a:p>
          <a:p>
            <a:endParaRPr lang="en-GB" sz="1200" dirty="0" smtClean="0"/>
          </a:p>
          <a:p>
            <a:endParaRPr lang="en-GB" dirty="0" smtClean="0"/>
          </a:p>
          <a:p>
            <a:pPr marL="0" lvl="0" indent="0">
              <a:spcAft>
                <a:spcPts val="0"/>
              </a:spcAft>
              <a:buFont typeface="+mj-lt"/>
              <a:buNone/>
            </a:pPr>
            <a:endParaRPr lang="en-GB" dirty="0" smtClean="0"/>
          </a:p>
          <a:p>
            <a:endParaRPr lang="en-GB" dirty="0"/>
          </a:p>
        </p:txBody>
      </p:sp>
      <p:sp>
        <p:nvSpPr>
          <p:cNvPr id="4" name="Slide Number Placeholder 3"/>
          <p:cNvSpPr>
            <a:spLocks noGrp="1"/>
          </p:cNvSpPr>
          <p:nvPr>
            <p:ph type="sldNum" sz="quarter" idx="10"/>
          </p:nvPr>
        </p:nvSpPr>
        <p:spPr/>
        <p:txBody>
          <a:bodyPr/>
          <a:lstStyle/>
          <a:p>
            <a:fld id="{C50E1814-F4D5-441D-B16E-6AFF31697A6C}" type="slidenum">
              <a:rPr lang="en-GB" smtClean="0"/>
              <a:pPr/>
              <a:t>4</a:t>
            </a:fld>
            <a:endParaRPr lang="en-GB" dirty="0"/>
          </a:p>
        </p:txBody>
      </p:sp>
    </p:spTree>
    <p:extLst>
      <p:ext uri="{BB962C8B-B14F-4D97-AF65-F5344CB8AC3E}">
        <p14:creationId xmlns:p14="http://schemas.microsoft.com/office/powerpoint/2010/main" xmlns="" val="5689989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50E1814-F4D5-441D-B16E-6AFF31697A6C}" type="slidenum">
              <a:rPr lang="en-GB" smtClean="0"/>
              <a:pPr/>
              <a:t>5</a:t>
            </a:fld>
            <a:endParaRPr lang="en-GB" dirty="0"/>
          </a:p>
        </p:txBody>
      </p:sp>
    </p:spTree>
    <p:extLst>
      <p:ext uri="{BB962C8B-B14F-4D97-AF65-F5344CB8AC3E}">
        <p14:creationId xmlns:p14="http://schemas.microsoft.com/office/powerpoint/2010/main" xmlns="" val="39783953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C50E1814-F4D5-441D-B16E-6AFF31697A6C}" type="slidenum">
              <a:rPr lang="en-GB" smtClean="0"/>
              <a:pPr/>
              <a:t>6</a:t>
            </a:fld>
            <a:endParaRPr lang="en-GB" dirty="0"/>
          </a:p>
        </p:txBody>
      </p:sp>
    </p:spTree>
    <p:extLst>
      <p:ext uri="{BB962C8B-B14F-4D97-AF65-F5344CB8AC3E}">
        <p14:creationId xmlns:p14="http://schemas.microsoft.com/office/powerpoint/2010/main" xmlns="" val="15179662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50E1814-F4D5-441D-B16E-6AFF31697A6C}" type="slidenum">
              <a:rPr lang="en-GB" smtClean="0"/>
              <a:pPr/>
              <a:t>7</a:t>
            </a:fld>
            <a:endParaRPr lang="en-GB" dirty="0"/>
          </a:p>
        </p:txBody>
      </p:sp>
    </p:spTree>
    <p:extLst>
      <p:ext uri="{BB962C8B-B14F-4D97-AF65-F5344CB8AC3E}">
        <p14:creationId xmlns:p14="http://schemas.microsoft.com/office/powerpoint/2010/main" xmlns="" val="5805006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GB" sz="1200" dirty="0" smtClean="0"/>
              <a:t>So to conclude</a:t>
            </a:r>
          </a:p>
          <a:p>
            <a:pPr>
              <a:lnSpc>
                <a:spcPct val="150000"/>
              </a:lnSpc>
            </a:pPr>
            <a:r>
              <a:rPr lang="en-GB" sz="1200" dirty="0" smtClean="0"/>
              <a:t>VCS can help</a:t>
            </a:r>
          </a:p>
          <a:p>
            <a:pPr>
              <a:lnSpc>
                <a:spcPct val="150000"/>
              </a:lnSpc>
              <a:buFont typeface="Wingdings" pitchFamily="2" charset="2"/>
              <a:buChar char="ü"/>
            </a:pPr>
            <a:r>
              <a:rPr lang="en-GB" sz="1200" dirty="0" smtClean="0"/>
              <a:t>People and their families to help each other </a:t>
            </a:r>
          </a:p>
          <a:p>
            <a:pPr>
              <a:lnSpc>
                <a:spcPct val="150000"/>
              </a:lnSpc>
              <a:buFont typeface="Wingdings" pitchFamily="2" charset="2"/>
              <a:buChar char="ü"/>
            </a:pPr>
            <a:r>
              <a:rPr lang="en-GB" sz="1200" dirty="0" smtClean="0"/>
              <a:t>prevent people having problems and the need for statutory services</a:t>
            </a:r>
          </a:p>
          <a:p>
            <a:pPr>
              <a:lnSpc>
                <a:spcPct val="150000"/>
              </a:lnSpc>
              <a:buFont typeface="Wingdings" pitchFamily="2" charset="2"/>
              <a:buChar char="ü"/>
            </a:pPr>
            <a:r>
              <a:rPr lang="en-GB" sz="1200" dirty="0" smtClean="0"/>
              <a:t>Help people get the right support when they need it</a:t>
            </a:r>
          </a:p>
          <a:p>
            <a:pPr>
              <a:lnSpc>
                <a:spcPct val="150000"/>
              </a:lnSpc>
              <a:buFont typeface="Wingdings" pitchFamily="2" charset="2"/>
              <a:buChar char="ü"/>
            </a:pPr>
            <a:r>
              <a:rPr lang="en-GB" sz="1200" dirty="0" smtClean="0"/>
              <a:t>Facilitating co-production and partnership with individuals and families </a:t>
            </a:r>
          </a:p>
          <a:p>
            <a:pPr>
              <a:lnSpc>
                <a:spcPct val="150000"/>
              </a:lnSpc>
              <a:buFont typeface="Wingdings" pitchFamily="2" charset="2"/>
              <a:buChar char="ü"/>
            </a:pPr>
            <a:r>
              <a:rPr lang="en-GB" sz="1200" dirty="0" smtClean="0"/>
              <a:t>Promoting leadership among individuals and family carers</a:t>
            </a:r>
          </a:p>
          <a:p>
            <a:pPr>
              <a:lnSpc>
                <a:spcPct val="150000"/>
              </a:lnSpc>
              <a:buFont typeface="Wingdings" pitchFamily="2" charset="2"/>
              <a:buChar char="ü"/>
            </a:pPr>
            <a:r>
              <a:rPr lang="en-GB" sz="1200" dirty="0" smtClean="0"/>
              <a:t>Work in partnership with specialist services , saving the system money</a:t>
            </a:r>
          </a:p>
          <a:p>
            <a:endParaRPr lang="en-GB" dirty="0" smtClean="0"/>
          </a:p>
          <a:p>
            <a:r>
              <a:rPr lang="en-GB" dirty="0" smtClean="0"/>
              <a:t>We need to be fully</a:t>
            </a:r>
            <a:r>
              <a:rPr lang="en-GB" baseline="0" dirty="0" smtClean="0"/>
              <a:t> involved!  We need to work together.</a:t>
            </a:r>
            <a:endParaRPr lang="en-GB" dirty="0" smtClean="0"/>
          </a:p>
          <a:p>
            <a:endParaRPr lang="en-GB" dirty="0"/>
          </a:p>
        </p:txBody>
      </p:sp>
      <p:sp>
        <p:nvSpPr>
          <p:cNvPr id="4" name="Slide Number Placeholder 3"/>
          <p:cNvSpPr>
            <a:spLocks noGrp="1"/>
          </p:cNvSpPr>
          <p:nvPr>
            <p:ph type="sldNum" sz="quarter" idx="10"/>
          </p:nvPr>
        </p:nvSpPr>
        <p:spPr/>
        <p:txBody>
          <a:bodyPr/>
          <a:lstStyle/>
          <a:p>
            <a:fld id="{C50E1814-F4D5-441D-B16E-6AFF31697A6C}" type="slidenum">
              <a:rPr lang="en-GB" smtClean="0"/>
              <a:pPr/>
              <a:t>8</a:t>
            </a:fld>
            <a:endParaRPr lang="en-GB" dirty="0"/>
          </a:p>
        </p:txBody>
      </p:sp>
    </p:spTree>
    <p:extLst>
      <p:ext uri="{BB962C8B-B14F-4D97-AF65-F5344CB8AC3E}">
        <p14:creationId xmlns:p14="http://schemas.microsoft.com/office/powerpoint/2010/main" xmlns="" val="24662852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Jane</a:t>
            </a:r>
          </a:p>
          <a:p>
            <a:endParaRPr lang="en-GB" dirty="0" smtClean="0"/>
          </a:p>
          <a:p>
            <a:r>
              <a:rPr lang="en-GB" dirty="0" smtClean="0"/>
              <a:t>There is strong evidence that charities are facing increased demand for services as well as a decline in resources.   </a:t>
            </a:r>
          </a:p>
          <a:p>
            <a:r>
              <a:rPr lang="en-GB" dirty="0" smtClean="0"/>
              <a:t>Payment by Results type contracts prohibitive for smaller organisations from applying</a:t>
            </a:r>
          </a:p>
          <a:p>
            <a:r>
              <a:rPr lang="en-GB" dirty="0" smtClean="0"/>
              <a:t>Many of the activities the VCSE sector specialises in – such as engaging overlooked groups - not funded through contracts. </a:t>
            </a:r>
          </a:p>
          <a:p>
            <a:r>
              <a:rPr lang="en-GB" dirty="0" smtClean="0"/>
              <a:t>Drive to reduce costs – increase in large-scale provision &amp; larger contracts.  </a:t>
            </a:r>
          </a:p>
          <a:p>
            <a:r>
              <a:rPr lang="en-GB" dirty="0" smtClean="0"/>
              <a:t>Tender or procurement processes prohibitive to smaller organisations. </a:t>
            </a:r>
          </a:p>
        </p:txBody>
      </p:sp>
      <p:sp>
        <p:nvSpPr>
          <p:cNvPr id="4" name="Slide Number Placeholder 3"/>
          <p:cNvSpPr>
            <a:spLocks noGrp="1"/>
          </p:cNvSpPr>
          <p:nvPr>
            <p:ph type="sldNum" sz="quarter" idx="10"/>
          </p:nvPr>
        </p:nvSpPr>
        <p:spPr/>
        <p:txBody>
          <a:bodyPr/>
          <a:lstStyle/>
          <a:p>
            <a:fld id="{C50E1814-F4D5-441D-B16E-6AFF31697A6C}" type="slidenum">
              <a:rPr lang="en-GB" smtClean="0"/>
              <a:pPr/>
              <a:t>9</a:t>
            </a:fld>
            <a:endParaRPr lang="en-GB" dirty="0"/>
          </a:p>
        </p:txBody>
      </p:sp>
    </p:spTree>
    <p:extLst>
      <p:ext uri="{BB962C8B-B14F-4D97-AF65-F5344CB8AC3E}">
        <p14:creationId xmlns:p14="http://schemas.microsoft.com/office/powerpoint/2010/main" xmlns="" val="11798847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61DAAF2-BF32-44E4-BE55-745C6F1AE7EF}" type="slidenum">
              <a:rPr lang="en-GB" smtClean="0"/>
              <a:pPr/>
              <a:t>10</a:t>
            </a:fld>
            <a:endParaRPr lang="en-GB" dirty="0"/>
          </a:p>
        </p:txBody>
      </p:sp>
    </p:spTree>
    <p:extLst>
      <p:ext uri="{BB962C8B-B14F-4D97-AF65-F5344CB8AC3E}">
        <p14:creationId xmlns:p14="http://schemas.microsoft.com/office/powerpoint/2010/main" xmlns="" val="5156115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E61DAAF2-BF32-44E4-BE55-745C6F1AE7EF}" type="slidenum">
              <a:rPr lang="en-GB" smtClean="0"/>
              <a:pPr/>
              <a:t>11</a:t>
            </a:fld>
            <a:endParaRPr lang="en-GB" dirty="0"/>
          </a:p>
        </p:txBody>
      </p:sp>
    </p:spTree>
    <p:extLst>
      <p:ext uri="{BB962C8B-B14F-4D97-AF65-F5344CB8AC3E}">
        <p14:creationId xmlns:p14="http://schemas.microsoft.com/office/powerpoint/2010/main" xmlns="" val="1967458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61DAAF2-BF32-44E4-BE55-745C6F1AE7EF}" type="slidenum">
              <a:rPr lang="en-GB" smtClean="0"/>
              <a:pPr/>
              <a:t>12</a:t>
            </a:fld>
            <a:endParaRPr lang="en-GB" dirty="0"/>
          </a:p>
        </p:txBody>
      </p:sp>
    </p:spTree>
    <p:extLst>
      <p:ext uri="{BB962C8B-B14F-4D97-AF65-F5344CB8AC3E}">
        <p14:creationId xmlns:p14="http://schemas.microsoft.com/office/powerpoint/2010/main" xmlns="" val="5156115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sz="1800" dirty="0"/>
          </a:p>
        </p:txBody>
      </p:sp>
      <p:sp>
        <p:nvSpPr>
          <p:cNvPr id="4" name="Slide Number Placeholder 3"/>
          <p:cNvSpPr>
            <a:spLocks noGrp="1"/>
          </p:cNvSpPr>
          <p:nvPr>
            <p:ph type="sldNum" sz="quarter" idx="10"/>
          </p:nvPr>
        </p:nvSpPr>
        <p:spPr/>
        <p:txBody>
          <a:bodyPr/>
          <a:lstStyle/>
          <a:p>
            <a:fld id="{E61DAAF2-BF32-44E4-BE55-745C6F1AE7EF}" type="slidenum">
              <a:rPr lang="en-GB" smtClean="0"/>
              <a:pPr/>
              <a:t>13</a:t>
            </a:fld>
            <a:endParaRPr lang="en-GB" dirty="0"/>
          </a:p>
        </p:txBody>
      </p:sp>
    </p:spTree>
    <p:extLst>
      <p:ext uri="{BB962C8B-B14F-4D97-AF65-F5344CB8AC3E}">
        <p14:creationId xmlns:p14="http://schemas.microsoft.com/office/powerpoint/2010/main" xmlns="" val="6957359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61DAAF2-BF32-44E4-BE55-745C6F1AE7EF}" type="slidenum">
              <a:rPr lang="en-GB" smtClean="0"/>
              <a:pPr/>
              <a:t>14</a:t>
            </a:fld>
            <a:endParaRPr lang="en-GB" dirty="0"/>
          </a:p>
        </p:txBody>
      </p:sp>
    </p:spTree>
    <p:extLst>
      <p:ext uri="{BB962C8B-B14F-4D97-AF65-F5344CB8AC3E}">
        <p14:creationId xmlns:p14="http://schemas.microsoft.com/office/powerpoint/2010/main" xmlns="" val="3698368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61DAAF2-BF32-44E4-BE55-745C6F1AE7EF}" type="slidenum">
              <a:rPr lang="en-GB" smtClean="0"/>
              <a:pPr/>
              <a:t>15</a:t>
            </a:fld>
            <a:endParaRPr lang="en-GB" dirty="0"/>
          </a:p>
        </p:txBody>
      </p:sp>
    </p:spTree>
    <p:extLst>
      <p:ext uri="{BB962C8B-B14F-4D97-AF65-F5344CB8AC3E}">
        <p14:creationId xmlns:p14="http://schemas.microsoft.com/office/powerpoint/2010/main" xmlns="" val="5156115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800" dirty="0" smtClean="0">
                <a:latin typeface="Century Gothic"/>
                <a:cs typeface="Century Gothic"/>
              </a:rPr>
              <a:t>£492.50 per patient</a:t>
            </a:r>
          </a:p>
          <a:p>
            <a:pPr marL="285750" indent="-285750">
              <a:buFont typeface="Arial" panose="020B0604020202020204" pitchFamily="34" charset="0"/>
              <a:buChar char="•"/>
            </a:pPr>
            <a:r>
              <a:rPr lang="en-US" sz="1800" dirty="0" smtClean="0">
                <a:latin typeface="Century Gothic"/>
                <a:cs typeface="Century Gothic"/>
              </a:rPr>
              <a:t>1.4 points 100% to 0.5 points 0%</a:t>
            </a:r>
            <a:endParaRPr lang="en-US" sz="1800" dirty="0">
              <a:latin typeface="Century Gothic"/>
              <a:cs typeface="Century Gothic"/>
            </a:endParaRPr>
          </a:p>
        </p:txBody>
      </p:sp>
      <p:sp>
        <p:nvSpPr>
          <p:cNvPr id="4" name="Slide Number Placeholder 3"/>
          <p:cNvSpPr>
            <a:spLocks noGrp="1"/>
          </p:cNvSpPr>
          <p:nvPr>
            <p:ph type="sldNum" sz="quarter" idx="10"/>
          </p:nvPr>
        </p:nvSpPr>
        <p:spPr/>
        <p:txBody>
          <a:bodyPr/>
          <a:lstStyle/>
          <a:p>
            <a:fld id="{E61DAAF2-BF32-44E4-BE55-745C6F1AE7EF}" type="slidenum">
              <a:rPr lang="en-GB" smtClean="0"/>
              <a:pPr/>
              <a:t>16</a:t>
            </a:fld>
            <a:endParaRPr lang="en-GB" dirty="0"/>
          </a:p>
        </p:txBody>
      </p:sp>
    </p:spTree>
    <p:extLst>
      <p:ext uri="{BB962C8B-B14F-4D97-AF65-F5344CB8AC3E}">
        <p14:creationId xmlns:p14="http://schemas.microsoft.com/office/powerpoint/2010/main" xmlns="" val="33578203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US" sz="1800" dirty="0" smtClean="0">
                <a:latin typeface="Century Gothic"/>
                <a:cs typeface="Century Gothic"/>
              </a:rPr>
              <a:t>Max £332.50 per patient p.a. if there is a</a:t>
            </a:r>
          </a:p>
          <a:p>
            <a:pPr marL="342900" indent="-342900">
              <a:buFont typeface="Arial" panose="020B0604020202020204" pitchFamily="34" charset="0"/>
              <a:buChar char="•"/>
            </a:pPr>
            <a:r>
              <a:rPr lang="en-US" sz="1800" dirty="0" smtClean="0">
                <a:latin typeface="Century Gothic"/>
                <a:cs typeface="Century Gothic"/>
              </a:rPr>
              <a:t> 22% reduction in secondary care costs</a:t>
            </a:r>
          </a:p>
          <a:p>
            <a:pPr marL="342900" indent="-342900">
              <a:buFont typeface="Arial" panose="020B0604020202020204" pitchFamily="34" charset="0"/>
              <a:buChar char="•"/>
            </a:pPr>
            <a:r>
              <a:rPr lang="en-US" sz="1800" dirty="0" smtClean="0">
                <a:latin typeface="Century Gothic"/>
                <a:cs typeface="Century Gothic"/>
              </a:rPr>
              <a:t>Providers payments not linked to this</a:t>
            </a:r>
            <a:endParaRPr lang="en-US" sz="1800" dirty="0">
              <a:latin typeface="Century Gothic"/>
              <a:cs typeface="Century Gothic"/>
            </a:endParaRPr>
          </a:p>
        </p:txBody>
      </p:sp>
      <p:sp>
        <p:nvSpPr>
          <p:cNvPr id="4" name="Slide Number Placeholder 3"/>
          <p:cNvSpPr>
            <a:spLocks noGrp="1"/>
          </p:cNvSpPr>
          <p:nvPr>
            <p:ph type="sldNum" sz="quarter" idx="10"/>
          </p:nvPr>
        </p:nvSpPr>
        <p:spPr/>
        <p:txBody>
          <a:bodyPr/>
          <a:lstStyle/>
          <a:p>
            <a:fld id="{E61DAAF2-BF32-44E4-BE55-745C6F1AE7EF}" type="slidenum">
              <a:rPr lang="en-GB" smtClean="0"/>
              <a:pPr/>
              <a:t>17</a:t>
            </a:fld>
            <a:endParaRPr lang="en-GB" dirty="0"/>
          </a:p>
        </p:txBody>
      </p:sp>
    </p:spTree>
    <p:extLst>
      <p:ext uri="{BB962C8B-B14F-4D97-AF65-F5344CB8AC3E}">
        <p14:creationId xmlns:p14="http://schemas.microsoft.com/office/powerpoint/2010/main" xmlns="" val="5778612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61DAAF2-BF32-44E4-BE55-745C6F1AE7EF}" type="slidenum">
              <a:rPr lang="en-GB" smtClean="0"/>
              <a:pPr/>
              <a:t>18</a:t>
            </a:fld>
            <a:endParaRPr lang="en-GB" dirty="0"/>
          </a:p>
        </p:txBody>
      </p:sp>
    </p:spTree>
    <p:extLst>
      <p:ext uri="{BB962C8B-B14F-4D97-AF65-F5344CB8AC3E}">
        <p14:creationId xmlns:p14="http://schemas.microsoft.com/office/powerpoint/2010/main" xmlns="" val="7646464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61DAAF2-BF32-44E4-BE55-745C6F1AE7EF}" type="slidenum">
              <a:rPr lang="en-GB" smtClean="0"/>
              <a:pPr/>
              <a:t>19</a:t>
            </a:fld>
            <a:endParaRPr lang="en-GB" dirty="0"/>
          </a:p>
        </p:txBody>
      </p:sp>
    </p:spTree>
    <p:extLst>
      <p:ext uri="{BB962C8B-B14F-4D97-AF65-F5344CB8AC3E}">
        <p14:creationId xmlns:p14="http://schemas.microsoft.com/office/powerpoint/2010/main" xmlns="" val="14496622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61DAAF2-BF32-44E4-BE55-745C6F1AE7EF}" type="slidenum">
              <a:rPr lang="en-GB" smtClean="0"/>
              <a:pPr/>
              <a:t>20</a:t>
            </a:fld>
            <a:endParaRPr lang="en-GB" dirty="0"/>
          </a:p>
        </p:txBody>
      </p:sp>
    </p:spTree>
    <p:extLst>
      <p:ext uri="{BB962C8B-B14F-4D97-AF65-F5344CB8AC3E}">
        <p14:creationId xmlns:p14="http://schemas.microsoft.com/office/powerpoint/2010/main" xmlns="" val="16817678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61DAAF2-BF32-44E4-BE55-745C6F1AE7EF}" type="slidenum">
              <a:rPr lang="en-GB" smtClean="0"/>
              <a:pPr/>
              <a:t>21</a:t>
            </a:fld>
            <a:endParaRPr lang="en-GB" dirty="0"/>
          </a:p>
        </p:txBody>
      </p:sp>
    </p:spTree>
    <p:extLst>
      <p:ext uri="{BB962C8B-B14F-4D97-AF65-F5344CB8AC3E}">
        <p14:creationId xmlns:p14="http://schemas.microsoft.com/office/powerpoint/2010/main" xmlns="" val="231965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lnSpcReduction="10000"/>
          </a:bodyPr>
          <a:lstStyle/>
          <a:p>
            <a:r>
              <a:rPr lang="en-GB" dirty="0" smtClean="0"/>
              <a:t>This slide</a:t>
            </a:r>
            <a:r>
              <a:rPr lang="en-GB" baseline="0" dirty="0" smtClean="0"/>
              <a:t> is about collaboration...</a:t>
            </a:r>
          </a:p>
          <a:p>
            <a:endParaRPr lang="en-GB" baseline="0" dirty="0" smtClean="0"/>
          </a:p>
          <a:p>
            <a:r>
              <a:rPr lang="en-GB" baseline="0" dirty="0" smtClean="0"/>
              <a:t>We are all used to </a:t>
            </a:r>
          </a:p>
          <a:p>
            <a:r>
              <a:rPr lang="en-GB" baseline="0" dirty="0" smtClean="0"/>
              <a:t>forming a team to achieve our goals – </a:t>
            </a:r>
          </a:p>
          <a:p>
            <a:r>
              <a:rPr lang="en-GB" baseline="0" dirty="0" smtClean="0"/>
              <a:t>we co-ordinate or plan our activity, then we act</a:t>
            </a:r>
          </a:p>
          <a:p>
            <a:endParaRPr lang="en-GB" baseline="0" dirty="0" smtClean="0"/>
          </a:p>
          <a:p>
            <a:r>
              <a:rPr lang="en-GB" baseline="0" dirty="0" smtClean="0"/>
              <a:t>What we need to do now to make collaboration work is all about talking to people who would not be in our team, connecting with each others, lots of others – </a:t>
            </a:r>
            <a:r>
              <a:rPr lang="en-GB" b="1" baseline="0" dirty="0" smtClean="0"/>
              <a:t>sharing what you know </a:t>
            </a:r>
            <a:r>
              <a:rPr lang="en-GB" baseline="0" dirty="0" smtClean="0"/>
              <a:t>and </a:t>
            </a:r>
            <a:r>
              <a:rPr lang="en-GB" b="1" baseline="0" dirty="0" smtClean="0"/>
              <a:t>what you have</a:t>
            </a:r>
            <a:r>
              <a:rPr lang="en-GB" baseline="0" dirty="0" smtClean="0"/>
              <a:t>....being visible and taking part.  These are the things which we might do behind the scenes, and some people are  very good at it.</a:t>
            </a:r>
          </a:p>
          <a:p>
            <a:endParaRPr lang="en-GB" baseline="0" dirty="0" smtClean="0"/>
          </a:p>
          <a:p>
            <a:r>
              <a:rPr lang="en-GB" baseline="0" dirty="0" smtClean="0"/>
              <a:t>Here it is called Social Collaboration, and of course social media can help....importantly it helps to build Trust which is something we really need to make Transforming Care happen.</a:t>
            </a:r>
          </a:p>
          <a:p>
            <a:endParaRPr lang="en-GB" baseline="0" dirty="0" smtClean="0"/>
          </a:p>
          <a:p>
            <a:r>
              <a:rPr lang="en-GB" baseline="0" dirty="0" smtClean="0"/>
              <a:t>This message works for all of us I think</a:t>
            </a:r>
          </a:p>
          <a:p>
            <a:r>
              <a:rPr lang="en-GB" baseline="0" dirty="0" smtClean="0"/>
              <a:t>It can be difficult for voluntary organisations to know who they should speak to about a programme of this size; and it can all seem very confusing and intimidating, where to spend valuable time when there are so many long and complicated meetings....and it can be difficult for commissioners and project team members to connect with such a range of varied organisations, when everyone is so busy, and how to find them, but I think we have to try and do more of this, as it is the only way the collaboration will work.</a:t>
            </a:r>
            <a:endParaRPr lang="en-GB" dirty="0"/>
          </a:p>
        </p:txBody>
      </p:sp>
      <p:sp>
        <p:nvSpPr>
          <p:cNvPr id="4" name="Slide Number Placeholder 3"/>
          <p:cNvSpPr>
            <a:spLocks noGrp="1"/>
          </p:cNvSpPr>
          <p:nvPr>
            <p:ph type="sldNum" sz="quarter" idx="10"/>
          </p:nvPr>
        </p:nvSpPr>
        <p:spPr/>
        <p:txBody>
          <a:bodyPr/>
          <a:lstStyle/>
          <a:p>
            <a:fld id="{E61DAAF2-BF32-44E4-BE55-745C6F1AE7EF}" type="slidenum">
              <a:rPr lang="en-GB" smtClean="0"/>
              <a:pPr/>
              <a:t>22</a:t>
            </a:fld>
            <a:endParaRPr lang="en-GB" dirty="0"/>
          </a:p>
        </p:txBody>
      </p:sp>
    </p:spTree>
    <p:extLst>
      <p:ext uri="{BB962C8B-B14F-4D97-AF65-F5344CB8AC3E}">
        <p14:creationId xmlns:p14="http://schemas.microsoft.com/office/powerpoint/2010/main" xmlns="" val="37835554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61DAAF2-BF32-44E4-BE55-745C6F1AE7EF}" type="slidenum">
              <a:rPr lang="en-GB" smtClean="0"/>
              <a:pPr/>
              <a:t>23</a:t>
            </a:fld>
            <a:endParaRPr lang="en-GB" dirty="0"/>
          </a:p>
        </p:txBody>
      </p:sp>
    </p:spTree>
    <p:extLst>
      <p:ext uri="{BB962C8B-B14F-4D97-AF65-F5344CB8AC3E}">
        <p14:creationId xmlns:p14="http://schemas.microsoft.com/office/powerpoint/2010/main" xmlns="" val="28230810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dirty="0" smtClean="0"/>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1BB1092-5CD8-40EC-AE91-D786A2EA39D0}" type="slidenum">
              <a:rPr lang="en-GB" smtClean="0"/>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59B1319-83C8-4415-BEB4-34299072E2C9}" type="datetimeFigureOut">
              <a:rPr lang="en-US" smtClean="0"/>
              <a:pPr/>
              <a:t>5/19/2016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1BB1092-5CD8-40EC-AE91-D786A2EA39D0}" type="slidenum">
              <a:rPr lang="en-GB" smtClean="0"/>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59B1319-83C8-4415-BEB4-34299072E2C9}" type="datetimeFigureOut">
              <a:rPr lang="en-US" smtClean="0"/>
              <a:pPr/>
              <a:t>5/19/2016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1BB1092-5CD8-40EC-AE91-D786A2EA39D0}" type="slidenum">
              <a:rPr lang="en-GB" smtClean="0"/>
              <a:pPr/>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95536" y="878745"/>
            <a:ext cx="8229600" cy="1143000"/>
          </a:xfrm>
        </p:spPr>
        <p:txBody>
          <a:bodyPr/>
          <a:lstStyle/>
          <a:p>
            <a:r>
              <a:rPr lang="en-US" smtClean="0"/>
              <a:t>Click to edit Master title style</a:t>
            </a:r>
            <a:endParaRPr lang="en-GB"/>
          </a:p>
        </p:txBody>
      </p:sp>
      <p:sp>
        <p:nvSpPr>
          <p:cNvPr id="3" name="Content Placeholder 2"/>
          <p:cNvSpPr>
            <a:spLocks noGrp="1"/>
          </p:cNvSpPr>
          <p:nvPr>
            <p:ph sz="half" idx="1"/>
          </p:nvPr>
        </p:nvSpPr>
        <p:spPr>
          <a:xfrm>
            <a:off x="395536" y="2021745"/>
            <a:ext cx="4038600" cy="41330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4583341" y="2021745"/>
            <a:ext cx="4038600" cy="413305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Date Placeholder 4"/>
          <p:cNvSpPr>
            <a:spLocks noGrp="1"/>
          </p:cNvSpPr>
          <p:nvPr>
            <p:ph type="dt" sz="half" idx="10"/>
          </p:nvPr>
        </p:nvSpPr>
        <p:spPr/>
        <p:txBody>
          <a:bodyPr/>
          <a:lstStyle/>
          <a:p>
            <a:fld id="{D59B1319-83C8-4415-BEB4-34299072E2C9}" type="datetimeFigureOut">
              <a:rPr lang="en-US" smtClean="0"/>
              <a:pPr/>
              <a:t>5/19/2016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C1BB1092-5CD8-40EC-AE91-D786A2EA39D0}" type="slidenum">
              <a:rPr lang="en-GB" smtClean="0"/>
              <a:pPr/>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D59B1319-83C8-4415-BEB4-34299072E2C9}" type="datetimeFigureOut">
              <a:rPr lang="en-US" smtClean="0"/>
              <a:pPr/>
              <a:t>5/19/2016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C1BB1092-5CD8-40EC-AE91-D786A2EA39D0}" type="slidenum">
              <a:rPr lang="en-GB" smtClean="0"/>
              <a:pPr/>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D59B1319-83C8-4415-BEB4-34299072E2C9}" type="datetimeFigureOut">
              <a:rPr lang="en-US" smtClean="0"/>
              <a:pPr/>
              <a:t>5/19/2016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C1BB1092-5CD8-40EC-AE91-D786A2EA39D0}" type="slidenum">
              <a:rPr lang="en-GB" smtClean="0"/>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9B1319-83C8-4415-BEB4-34299072E2C9}" type="datetimeFigureOut">
              <a:rPr lang="en-US" smtClean="0"/>
              <a:pPr/>
              <a:t>5/19/2016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C1BB1092-5CD8-40EC-AE91-D786A2EA39D0}" type="slidenum">
              <a:rPr lang="en-GB" smtClean="0"/>
              <a:pPr/>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9B1319-83C8-4415-BEB4-34299072E2C9}" type="datetimeFigureOut">
              <a:rPr lang="en-US" smtClean="0"/>
              <a:pPr/>
              <a:t>5/19/2016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C1BB1092-5CD8-40EC-AE91-D786A2EA39D0}" type="slidenum">
              <a:rPr lang="en-GB" smtClean="0"/>
              <a:pPr/>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9B1319-83C8-4415-BEB4-34299072E2C9}" type="datetimeFigureOut">
              <a:rPr lang="en-US" smtClean="0"/>
              <a:pPr/>
              <a:t>5/19/2016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C1BB1092-5CD8-40EC-AE91-D786A2EA39D0}" type="slidenum">
              <a:rPr lang="en-GB" smtClean="0"/>
              <a:pPr/>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59B1319-83C8-4415-BEB4-34299072E2C9}" type="datetimeFigureOut">
              <a:rPr lang="en-US" smtClean="0"/>
              <a:pPr/>
              <a:t>5/19/2016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1BB1092-5CD8-40EC-AE91-D786A2EA39D0}" type="slidenum">
              <a:rPr lang="en-GB" smtClean="0"/>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59B1319-83C8-4415-BEB4-34299072E2C9}" type="datetimeFigureOut">
              <a:rPr lang="en-US" smtClean="0"/>
              <a:pPr/>
              <a:t>5/19/2016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1BB1092-5CD8-40EC-AE91-D786A2EA39D0}" type="slidenum">
              <a:rPr lang="en-GB" smtClean="0"/>
              <a:pPr/>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9B1319-83C8-4415-BEB4-34299072E2C9}" type="datetimeFigureOut">
              <a:rPr lang="en-US" smtClean="0"/>
              <a:pPr/>
              <a:t>5/19/2016</a:t>
            </a:fld>
            <a:endParaRPr lang="en-GB" dirty="0"/>
          </a:p>
        </p:txBody>
      </p:sp>
      <p:pic>
        <p:nvPicPr>
          <p:cNvPr id="7" name="Picture 6"/>
          <p:cNvPicPr>
            <a:picLocks noChangeAspect="1"/>
          </p:cNvPicPr>
          <p:nvPr userDrawn="1"/>
        </p:nvPicPr>
        <p:blipFill>
          <a:blip r:embed="rId13" cstate="print"/>
          <a:stretch>
            <a:fillRect/>
          </a:stretch>
        </p:blipFill>
        <p:spPr>
          <a:xfrm>
            <a:off x="20282" y="6099051"/>
            <a:ext cx="9144000" cy="758953"/>
          </a:xfrm>
          <a:prstGeom prst="rect">
            <a:avLst/>
          </a:prstGeom>
        </p:spPr>
      </p:pic>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BB1092-5CD8-40EC-AE91-D786A2EA39D0}" type="slidenum">
              <a:rPr lang="en-GB" smtClean="0"/>
              <a:pPr/>
              <a:t>‹#›</a:t>
            </a:fld>
            <a:endParaRPr lang="en-GB" dirty="0"/>
          </a:p>
        </p:txBody>
      </p:sp>
      <p:pic>
        <p:nvPicPr>
          <p:cNvPr id="8" name="Picture 7" descr="vlogo_web (JPEG).jpg"/>
          <p:cNvPicPr>
            <a:picLocks noChangeAspect="1"/>
          </p:cNvPicPr>
          <p:nvPr userDrawn="1"/>
        </p:nvPicPr>
        <p:blipFill>
          <a:blip r:embed="rId14" cstate="print"/>
          <a:stretch>
            <a:fillRect/>
          </a:stretch>
        </p:blipFill>
        <p:spPr>
          <a:xfrm>
            <a:off x="6019800" y="138115"/>
            <a:ext cx="2880000" cy="86701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3.png"/><Relationship Id="rId4" Type="http://schemas.openxmlformats.org/officeDocument/2006/relationships/chart" Target="../charts/chart2.xml"/></Relationships>
</file>

<file path=ppt/slides/_rels/slide1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mailto:Jane.Hartley@vonne.org.uk"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hyperlink" Target="http://www.waystowellness.org.uk/" TargetMode="External"/><Relationship Id="rId4" Type="http://schemas.openxmlformats.org/officeDocument/2006/relationships/hyperlink" Target="http://www.vonne.org.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altLang="en-US" dirty="0"/>
              <a:t>The Voluntary, Community &amp; Social Enterprise (VCSE) Sector’s  Role in Supporting Health &amp; Wellbeing &amp; New Models of Funding </a:t>
            </a:r>
            <a:endParaRPr lang="en-GB" dirty="0"/>
          </a:p>
        </p:txBody>
      </p:sp>
      <p:sp>
        <p:nvSpPr>
          <p:cNvPr id="3" name="Subtitle 2"/>
          <p:cNvSpPr>
            <a:spLocks noGrp="1"/>
          </p:cNvSpPr>
          <p:nvPr>
            <p:ph type="subTitle" idx="1"/>
          </p:nvPr>
        </p:nvSpPr>
        <p:spPr>
          <a:xfrm>
            <a:off x="1371600" y="4365104"/>
            <a:ext cx="6400800" cy="1752600"/>
          </a:xfrm>
        </p:spPr>
        <p:txBody>
          <a:bodyPr>
            <a:normAutofit/>
          </a:bodyPr>
          <a:lstStyle/>
          <a:p>
            <a:r>
              <a:rPr lang="en-GB" altLang="en-US" sz="2400" dirty="0"/>
              <a:t>Jane Hartley Chief Executive VONNE</a:t>
            </a:r>
            <a:endParaRPr lang="en-GB" sz="2400" dirty="0"/>
          </a:p>
          <a:p>
            <a:endParaRPr lang="en-GB" sz="2400"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Health Inequalities</a:t>
            </a:r>
            <a:endParaRPr lang="en-GB" dirty="0"/>
          </a:p>
        </p:txBody>
      </p:sp>
      <p:sp>
        <p:nvSpPr>
          <p:cNvPr id="3" name="Content Placeholder 2"/>
          <p:cNvSpPr>
            <a:spLocks noGrp="1"/>
          </p:cNvSpPr>
          <p:nvPr>
            <p:ph idx="1"/>
          </p:nvPr>
        </p:nvSpPr>
        <p:spPr/>
        <p:txBody>
          <a:bodyPr>
            <a:normAutofit fontScale="77500" lnSpcReduction="20000"/>
          </a:bodyPr>
          <a:lstStyle/>
          <a:p>
            <a:pPr marL="0" indent="0">
              <a:buNone/>
            </a:pPr>
            <a:r>
              <a:rPr lang="en-GB" altLang="en-US" sz="4100" b="1" dirty="0">
                <a:ea typeface="ＭＳ Ｐゴシック" panose="020B0600070205080204" pitchFamily="34" charset="-128"/>
              </a:rPr>
              <a:t>Due North: </a:t>
            </a:r>
            <a:r>
              <a:rPr lang="en-GB" altLang="en-US" sz="4100" dirty="0">
                <a:ea typeface="ＭＳ Ｐゴシック" panose="020B0600070205080204" pitchFamily="34" charset="-128"/>
              </a:rPr>
              <a:t>Independent Inquiry into Health Equity for the North </a:t>
            </a:r>
            <a:endParaRPr lang="en-GB" altLang="en-US" sz="4100" dirty="0" smtClean="0">
              <a:ea typeface="ＭＳ Ｐゴシック" panose="020B0600070205080204" pitchFamily="34" charset="-128"/>
            </a:endParaRPr>
          </a:p>
          <a:p>
            <a:r>
              <a:rPr lang="en-GB" altLang="en-US" sz="4400" b="1" dirty="0" smtClean="0">
                <a:ea typeface="ＭＳ Ｐゴシック" panose="020B0600070205080204" pitchFamily="34" charset="-128"/>
              </a:rPr>
              <a:t>Health </a:t>
            </a:r>
            <a:r>
              <a:rPr lang="en-GB" altLang="en-US" sz="4400" b="1" dirty="0">
                <a:ea typeface="ＭＳ Ｐゴシック" panose="020B0600070205080204" pitchFamily="34" charset="-128"/>
              </a:rPr>
              <a:t>Inequalities due to differences between socioeconomic groups in poverty, power and resources needed for </a:t>
            </a:r>
            <a:r>
              <a:rPr lang="en-GB" altLang="en-US" sz="4400" b="1" dirty="0" smtClean="0">
                <a:ea typeface="ＭＳ Ｐゴシック" panose="020B0600070205080204" pitchFamily="34" charset="-128"/>
              </a:rPr>
              <a:t>health</a:t>
            </a:r>
          </a:p>
          <a:p>
            <a:endParaRPr lang="en-GB" altLang="en-US" sz="4400" b="1" dirty="0">
              <a:ea typeface="ＭＳ Ｐゴシック" panose="020B0600070205080204" pitchFamily="34" charset="-128"/>
            </a:endParaRPr>
          </a:p>
          <a:p>
            <a:r>
              <a:rPr lang="en-GB" altLang="en-US" sz="4400" dirty="0" smtClean="0">
                <a:ea typeface="ＭＳ Ｐゴシック" panose="020B0600070205080204" pitchFamily="34" charset="-128"/>
              </a:rPr>
              <a:t>Those </a:t>
            </a:r>
            <a:r>
              <a:rPr lang="en-GB" altLang="en-US" sz="4400" dirty="0">
                <a:ea typeface="ＭＳ Ｐゴシック" panose="020B0600070205080204" pitchFamily="34" charset="-128"/>
              </a:rPr>
              <a:t>who have less influence are less able to affect the use of public resources to improve their health and well-being </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xmlns="" val="28237105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132860"/>
            <a:ext cx="8229600" cy="4525963"/>
          </a:xfrm>
        </p:spPr>
        <p:txBody>
          <a:bodyPr/>
          <a:lstStyle/>
          <a:p>
            <a:pPr algn="ctr">
              <a:buNone/>
            </a:pPr>
            <a:r>
              <a:rPr lang="en-GB" sz="4000" b="1" dirty="0"/>
              <a:t>Joint review of role of the VCSE sector in improving health, wellbeing and care outcomes &amp; </a:t>
            </a:r>
            <a:r>
              <a:rPr lang="en-GB" sz="4000" b="1" dirty="0" smtClean="0"/>
              <a:t>partnerships</a:t>
            </a:r>
          </a:p>
          <a:p>
            <a:pPr algn="ctr">
              <a:buNone/>
            </a:pPr>
            <a:r>
              <a:rPr lang="en-GB" sz="4000" dirty="0"/>
              <a:t/>
            </a:r>
            <a:br>
              <a:rPr lang="en-GB" sz="4000" dirty="0"/>
            </a:br>
            <a:r>
              <a:rPr lang="en-GB" sz="4000" dirty="0"/>
              <a:t> Department of Health, Public Health England, and NHS England </a:t>
            </a:r>
          </a:p>
        </p:txBody>
      </p:sp>
      <p:pic>
        <p:nvPicPr>
          <p:cNvPr id="4" name="Picture 3"/>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23528" y="332656"/>
            <a:ext cx="3672408" cy="1296144"/>
          </a:xfrm>
          <a:prstGeom prst="rect">
            <a:avLst/>
          </a:prstGeom>
          <a:solidFill>
            <a:srgbClr val="FFFFFF"/>
          </a:solidFill>
          <a:ln>
            <a:noFill/>
          </a:ln>
        </p:spPr>
      </p:pic>
    </p:spTree>
    <p:extLst>
      <p:ext uri="{BB962C8B-B14F-4D97-AF65-F5344CB8AC3E}">
        <p14:creationId xmlns:p14="http://schemas.microsoft.com/office/powerpoint/2010/main" xmlns="" val="10675926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2185372"/>
            <a:ext cx="9145016" cy="4154984"/>
          </a:xfrm>
          <a:prstGeom prst="rect">
            <a:avLst/>
          </a:prstGeom>
        </p:spPr>
        <p:txBody>
          <a:bodyPr wrap="square">
            <a:spAutoFit/>
          </a:bodyPr>
          <a:lstStyle/>
          <a:p>
            <a:r>
              <a:rPr lang="en-GB" sz="2400" b="1" dirty="0"/>
              <a:t>No wrong door</a:t>
            </a:r>
            <a:r>
              <a:rPr lang="en-GB" sz="2400" dirty="0"/>
              <a:t> -The sector’s strength lies in its holistic, community-embedded and personalised approaches.</a:t>
            </a:r>
            <a:r>
              <a:rPr lang="en-GB" sz="2400" b="1" dirty="0"/>
              <a:t> </a:t>
            </a:r>
          </a:p>
          <a:p>
            <a:r>
              <a:rPr lang="en-GB" sz="2400" b="1" dirty="0"/>
              <a:t>Track record of trust – </a:t>
            </a:r>
            <a:r>
              <a:rPr lang="en-GB" sz="2400" dirty="0"/>
              <a:t>local people trust us!</a:t>
            </a:r>
          </a:p>
          <a:p>
            <a:r>
              <a:rPr lang="en-GB" sz="2400" dirty="0"/>
              <a:t>VCSE organisations </a:t>
            </a:r>
            <a:r>
              <a:rPr lang="en-GB" sz="2400" b="1" dirty="0"/>
              <a:t>promote understanding of the specific needs of their communities</a:t>
            </a:r>
            <a:r>
              <a:rPr lang="en-GB" sz="2400" dirty="0"/>
              <a:t>.</a:t>
            </a:r>
          </a:p>
          <a:p>
            <a:r>
              <a:rPr lang="en-GB" sz="2400" dirty="0"/>
              <a:t>Its </a:t>
            </a:r>
            <a:r>
              <a:rPr lang="en-GB" sz="2400" b="1" dirty="0"/>
              <a:t>diversity, flexibility </a:t>
            </a:r>
            <a:r>
              <a:rPr lang="en-GB" sz="2400" dirty="0"/>
              <a:t>and level of </a:t>
            </a:r>
            <a:r>
              <a:rPr lang="en-GB" sz="2400" b="1" dirty="0"/>
              <a:t>innovation </a:t>
            </a:r>
            <a:r>
              <a:rPr lang="en-GB" sz="2400" dirty="0"/>
              <a:t>helps it reach and support  those </a:t>
            </a:r>
            <a:r>
              <a:rPr lang="en-GB" sz="2400" b="1" dirty="0"/>
              <a:t>hardest to engage   </a:t>
            </a:r>
          </a:p>
          <a:p>
            <a:r>
              <a:rPr lang="en-GB" sz="2400" dirty="0"/>
              <a:t>Builds </a:t>
            </a:r>
            <a:r>
              <a:rPr lang="en-GB" sz="2400" b="1" dirty="0"/>
              <a:t>emotional resilience</a:t>
            </a:r>
            <a:r>
              <a:rPr lang="en-GB" sz="2400" dirty="0"/>
              <a:t> and promotes </a:t>
            </a:r>
            <a:r>
              <a:rPr lang="en-GB" sz="2400" b="1" dirty="0"/>
              <a:t>self-care</a:t>
            </a:r>
            <a:r>
              <a:rPr lang="en-GB" sz="2400" dirty="0"/>
              <a:t> and </a:t>
            </a:r>
            <a:r>
              <a:rPr lang="en-GB" sz="2400" b="1" dirty="0"/>
              <a:t>independence</a:t>
            </a:r>
            <a:r>
              <a:rPr lang="en-GB" sz="2400" dirty="0"/>
              <a:t> </a:t>
            </a:r>
          </a:p>
          <a:p>
            <a:r>
              <a:rPr lang="en-GB" altLang="en-US" sz="2400" dirty="0">
                <a:ea typeface="ＭＳ Ｐゴシック" panose="020B0600070205080204" pitchFamily="34" charset="-128"/>
              </a:rPr>
              <a:t>Facilitate </a:t>
            </a:r>
            <a:r>
              <a:rPr lang="en-GB" altLang="en-US" sz="2400" b="1" dirty="0">
                <a:ea typeface="ＭＳ Ｐゴシック" panose="020B0600070205080204" pitchFamily="34" charset="-128"/>
              </a:rPr>
              <a:t>asset based approaches </a:t>
            </a:r>
            <a:r>
              <a:rPr lang="en-GB" altLang="en-US" sz="2400" dirty="0">
                <a:ea typeface="ＭＳ Ｐゴシック" panose="020B0600070205080204" pitchFamily="34" charset="-128"/>
              </a:rPr>
              <a:t>and </a:t>
            </a:r>
            <a:r>
              <a:rPr lang="en-GB" altLang="en-US" sz="2400" b="1" dirty="0">
                <a:ea typeface="ＭＳ Ｐゴシック" panose="020B0600070205080204" pitchFamily="34" charset="-128"/>
              </a:rPr>
              <a:t>co-production </a:t>
            </a:r>
          </a:p>
          <a:p>
            <a:r>
              <a:rPr lang="en-GB" sz="2400" dirty="0"/>
              <a:t>Expertise of </a:t>
            </a:r>
            <a:r>
              <a:rPr lang="en-GB" sz="2400" b="1" dirty="0"/>
              <a:t>lived experience in designing more effective, sustainable services </a:t>
            </a:r>
          </a:p>
        </p:txBody>
      </p:sp>
      <p:pic>
        <p:nvPicPr>
          <p:cNvPr id="4" name="Picture 3"/>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516216" y="5926828"/>
            <a:ext cx="2627784" cy="936281"/>
          </a:xfrm>
          <a:prstGeom prst="rect">
            <a:avLst/>
          </a:prstGeom>
          <a:solidFill>
            <a:srgbClr val="FFFFFF"/>
          </a:solidFill>
          <a:ln>
            <a:noFill/>
          </a:ln>
        </p:spPr>
      </p:pic>
      <p:sp>
        <p:nvSpPr>
          <p:cNvPr id="3" name="Title 2"/>
          <p:cNvSpPr>
            <a:spLocks noGrp="1"/>
          </p:cNvSpPr>
          <p:nvPr>
            <p:ph type="title"/>
          </p:nvPr>
        </p:nvSpPr>
        <p:spPr>
          <a:xfrm>
            <a:off x="107504" y="836712"/>
            <a:ext cx="9036496" cy="1143000"/>
          </a:xfrm>
        </p:spPr>
        <p:txBody>
          <a:bodyPr>
            <a:noAutofit/>
          </a:bodyPr>
          <a:lstStyle/>
          <a:p>
            <a:pPr algn="l"/>
            <a:r>
              <a:rPr lang="en-GB" dirty="0"/>
              <a:t>The VCSE </a:t>
            </a:r>
            <a:r>
              <a:rPr lang="en-GB" dirty="0" smtClean="0"/>
              <a:t>supporting health &amp; </a:t>
            </a:r>
            <a:r>
              <a:rPr lang="en-GB" dirty="0"/>
              <a:t>wellbeing </a:t>
            </a:r>
            <a:r>
              <a:rPr lang="en-GB" dirty="0" smtClean="0"/>
              <a:t>and tackling inequalities</a:t>
            </a:r>
            <a:endParaRPr lang="en-GB" dirty="0"/>
          </a:p>
        </p:txBody>
      </p:sp>
    </p:spTree>
    <p:extLst>
      <p:ext uri="{BB962C8B-B14F-4D97-AF65-F5344CB8AC3E}">
        <p14:creationId xmlns:p14="http://schemas.microsoft.com/office/powerpoint/2010/main" xmlns="" val="19726041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6422" y="2780928"/>
            <a:ext cx="8416058" cy="2880320"/>
          </a:xfrm>
        </p:spPr>
        <p:txBody>
          <a:bodyPr>
            <a:normAutofit fontScale="62500" lnSpcReduction="20000"/>
          </a:bodyPr>
          <a:lstStyle/>
          <a:p>
            <a:pPr lvl="0"/>
            <a:r>
              <a:rPr lang="en-GB" sz="3400" b="1" dirty="0"/>
              <a:t>Connect</a:t>
            </a:r>
            <a:r>
              <a:rPr lang="en-GB" sz="3400" dirty="0"/>
              <a:t> – supporting individuals to connect and engage, building social networks and social capital</a:t>
            </a:r>
          </a:p>
          <a:p>
            <a:pPr lvl="0"/>
            <a:r>
              <a:rPr lang="en-GB" sz="3400" b="1" dirty="0"/>
              <a:t>Be Active </a:t>
            </a:r>
            <a:r>
              <a:rPr lang="en-GB" sz="3400" dirty="0"/>
              <a:t>– encouraging individuals to be physically active and active within their local communities</a:t>
            </a:r>
          </a:p>
          <a:p>
            <a:pPr lvl="0"/>
            <a:r>
              <a:rPr lang="en-GB" sz="3400" b="1" dirty="0"/>
              <a:t>Take Notice </a:t>
            </a:r>
            <a:r>
              <a:rPr lang="en-GB" sz="3400" dirty="0"/>
              <a:t>– Supporting individuals to be more aware &amp; building capacity to influence local decision making</a:t>
            </a:r>
          </a:p>
          <a:p>
            <a:pPr lvl="0"/>
            <a:r>
              <a:rPr lang="en-GB" sz="3400" b="1" dirty="0"/>
              <a:t>Keep Learning </a:t>
            </a:r>
            <a:r>
              <a:rPr lang="en-GB" sz="3400" dirty="0"/>
              <a:t>– linking individuals into learning opportunities to improve their knowledge, skills and confidence</a:t>
            </a:r>
          </a:p>
          <a:p>
            <a:pPr lvl="0"/>
            <a:r>
              <a:rPr lang="en-GB" sz="3400" b="1" dirty="0"/>
              <a:t>Give</a:t>
            </a:r>
            <a:r>
              <a:rPr lang="en-GB" sz="3400" dirty="0"/>
              <a:t> – Peer support &amp; volunteering</a:t>
            </a:r>
          </a:p>
          <a:p>
            <a:pPr marL="0" indent="0">
              <a:buNone/>
            </a:pPr>
            <a:endParaRPr lang="en-GB" dirty="0"/>
          </a:p>
        </p:txBody>
      </p:sp>
      <p:sp>
        <p:nvSpPr>
          <p:cNvPr id="2" name="Rectangle 1"/>
          <p:cNvSpPr/>
          <p:nvPr/>
        </p:nvSpPr>
        <p:spPr>
          <a:xfrm>
            <a:off x="179512" y="657270"/>
            <a:ext cx="8454502" cy="2123658"/>
          </a:xfrm>
          <a:prstGeom prst="rect">
            <a:avLst/>
          </a:prstGeom>
        </p:spPr>
        <p:txBody>
          <a:bodyPr wrap="square">
            <a:spAutoFit/>
          </a:bodyPr>
          <a:lstStyle/>
          <a:p>
            <a:r>
              <a:rPr lang="en-GB" sz="4400" dirty="0"/>
              <a:t>VCSE Supporting  Prevention, </a:t>
            </a:r>
            <a:br>
              <a:rPr lang="en-GB" sz="4400" dirty="0"/>
            </a:br>
            <a:r>
              <a:rPr lang="en-GB" sz="4400" dirty="0"/>
              <a:t>‘5 Ways to Wellbeing’ &amp; Empowering Communities</a:t>
            </a:r>
          </a:p>
        </p:txBody>
      </p:sp>
    </p:spTree>
    <p:extLst>
      <p:ext uri="{BB962C8B-B14F-4D97-AF65-F5344CB8AC3E}">
        <p14:creationId xmlns:p14="http://schemas.microsoft.com/office/powerpoint/2010/main" xmlns="" val="2144795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6712"/>
            <a:ext cx="8229600" cy="1143000"/>
          </a:xfrm>
        </p:spPr>
        <p:txBody>
          <a:bodyPr/>
          <a:lstStyle/>
          <a:p>
            <a:pPr algn="l"/>
            <a:r>
              <a:rPr lang="en-GB" dirty="0"/>
              <a:t>Participation &amp; Volunteering </a:t>
            </a:r>
          </a:p>
        </p:txBody>
      </p:sp>
      <p:sp>
        <p:nvSpPr>
          <p:cNvPr id="3" name="Content Placeholder 2"/>
          <p:cNvSpPr>
            <a:spLocks noGrp="1"/>
          </p:cNvSpPr>
          <p:nvPr>
            <p:ph idx="1"/>
          </p:nvPr>
        </p:nvSpPr>
        <p:spPr>
          <a:xfrm>
            <a:off x="457200" y="2132860"/>
            <a:ext cx="8229600" cy="4525963"/>
          </a:xfrm>
        </p:spPr>
        <p:txBody>
          <a:bodyPr>
            <a:normAutofit/>
          </a:bodyPr>
          <a:lstStyle/>
          <a:p>
            <a:r>
              <a:rPr lang="en-GB" sz="2400" dirty="0"/>
              <a:t>Participation in a group cuts a person’s chance of dying in the next year by half, and joining two groups cuts the risk by 75 per cent. Putnam (2000) </a:t>
            </a:r>
          </a:p>
          <a:p>
            <a:r>
              <a:rPr lang="en-GB" sz="2400" dirty="0"/>
              <a:t>Volunteering can improve the wellbeing of volunteers particularly those from most marginalised groups</a:t>
            </a:r>
          </a:p>
          <a:p>
            <a:r>
              <a:rPr lang="en-GB" sz="2400" dirty="0"/>
              <a:t>People who volunteer spend 38% less time in hospital. Harvard School of Public Health </a:t>
            </a:r>
          </a:p>
          <a:p>
            <a:endParaRPr lang="en-GB"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endParaRPr lang="en-GB" dirty="0" smtClean="0"/>
          </a:p>
          <a:p>
            <a:pPr marL="0" indent="0">
              <a:buNone/>
            </a:pPr>
            <a:endParaRPr lang="en-GB" dirty="0" smtClean="0"/>
          </a:p>
          <a:p>
            <a:pPr marL="0" indent="0">
              <a:buNone/>
            </a:pPr>
            <a:endParaRPr lang="en-GB" dirty="0" smtClean="0"/>
          </a:p>
          <a:p>
            <a:pPr marL="0" indent="0">
              <a:buNone/>
            </a:pPr>
            <a:endParaRPr lang="en-GB" dirty="0"/>
          </a:p>
        </p:txBody>
      </p:sp>
      <p:cxnSp>
        <p:nvCxnSpPr>
          <p:cNvPr id="9" name="Straight Arrow Connector 8"/>
          <p:cNvCxnSpPr/>
          <p:nvPr/>
        </p:nvCxnSpPr>
        <p:spPr>
          <a:xfrm>
            <a:off x="16021272" y="3517027"/>
            <a:ext cx="914400" cy="91440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Title 7"/>
          <p:cNvSpPr>
            <a:spLocks noGrp="1"/>
          </p:cNvSpPr>
          <p:nvPr>
            <p:ph type="title"/>
          </p:nvPr>
        </p:nvSpPr>
        <p:spPr>
          <a:xfrm>
            <a:off x="452874" y="723530"/>
            <a:ext cx="9231693" cy="1143000"/>
          </a:xfrm>
        </p:spPr>
        <p:txBody>
          <a:bodyPr>
            <a:noAutofit/>
          </a:bodyPr>
          <a:lstStyle/>
          <a:p>
            <a:pPr algn="l"/>
            <a:r>
              <a:rPr lang="en-GB" altLang="en-US" dirty="0">
                <a:ea typeface="ＭＳ Ｐゴシック" panose="020B0600070205080204" pitchFamily="34" charset="-128"/>
              </a:rPr>
              <a:t>VCSE role in Health, Wellbeing &amp; Care </a:t>
            </a:r>
            <a:endParaRPr lang="en-GB" dirty="0"/>
          </a:p>
        </p:txBody>
      </p:sp>
      <p:sp>
        <p:nvSpPr>
          <p:cNvPr id="2" name="Rectangle 1"/>
          <p:cNvSpPr/>
          <p:nvPr/>
        </p:nvSpPr>
        <p:spPr>
          <a:xfrm>
            <a:off x="755576" y="2132856"/>
            <a:ext cx="7632848" cy="3785652"/>
          </a:xfrm>
          <a:prstGeom prst="rect">
            <a:avLst/>
          </a:prstGeom>
        </p:spPr>
        <p:txBody>
          <a:bodyPr wrap="square">
            <a:spAutoFit/>
          </a:bodyPr>
          <a:lstStyle/>
          <a:p>
            <a:pPr marL="285750" indent="-285750">
              <a:buFont typeface="Arial" panose="020B0604020202020204" pitchFamily="34" charset="0"/>
              <a:buChar char="•"/>
            </a:pPr>
            <a:r>
              <a:rPr lang="en-GB" altLang="en-US" sz="2400" dirty="0">
                <a:ea typeface="ＭＳ Ｐゴシック" panose="020B0600070205080204" pitchFamily="34" charset="-128"/>
              </a:rPr>
              <a:t>‘VCSE sector has significant expertise that is invaluable in helping us achieve improvements across the health, social care and public health system’ </a:t>
            </a:r>
            <a:r>
              <a:rPr lang="en-GB" altLang="en-US" sz="2400" i="1" dirty="0">
                <a:ea typeface="ＭＳ Ｐゴシック" panose="020B0600070205080204" pitchFamily="34" charset="-128"/>
              </a:rPr>
              <a:t>Department of Health, NHS England and Public Health </a:t>
            </a:r>
            <a:r>
              <a:rPr lang="en-GB" altLang="en-US" sz="2400" i="1" dirty="0" smtClean="0">
                <a:ea typeface="ＭＳ Ｐゴシック" panose="020B0600070205080204" pitchFamily="34" charset="-128"/>
              </a:rPr>
              <a:t>England</a:t>
            </a:r>
          </a:p>
          <a:p>
            <a:endParaRPr lang="en-GB" altLang="en-US" sz="2400" i="1" dirty="0">
              <a:ea typeface="ＭＳ Ｐゴシック" panose="020B0600070205080204" pitchFamily="34" charset="-128"/>
            </a:endParaRPr>
          </a:p>
          <a:p>
            <a:pPr marL="285750" indent="-285750">
              <a:buFont typeface="Arial" panose="020B0604020202020204" pitchFamily="34" charset="0"/>
              <a:buChar char="•"/>
            </a:pPr>
            <a:r>
              <a:rPr lang="en-GB" altLang="en-US" sz="2400" dirty="0">
                <a:ea typeface="ＭＳ Ｐゴシック" panose="020B0600070205080204" pitchFamily="34" charset="-128"/>
              </a:rPr>
              <a:t>Support focus on early intervention, prevention &amp; self care/management – NHS &amp; LA (Care Act</a:t>
            </a:r>
            <a:r>
              <a:rPr lang="en-GB" altLang="en-US" sz="2400" dirty="0" smtClean="0">
                <a:ea typeface="ＭＳ Ｐゴシック" panose="020B0600070205080204" pitchFamily="34" charset="-128"/>
              </a:rPr>
              <a:t>)</a:t>
            </a:r>
          </a:p>
          <a:p>
            <a:pPr marL="285750" indent="-285750">
              <a:buFont typeface="Arial" panose="020B0604020202020204" pitchFamily="34" charset="0"/>
              <a:buChar char="•"/>
            </a:pPr>
            <a:endParaRPr lang="en-GB" altLang="en-US" sz="2400" dirty="0">
              <a:ea typeface="ＭＳ Ｐゴシック" panose="020B0600070205080204" pitchFamily="34" charset="-128"/>
            </a:endParaRPr>
          </a:p>
          <a:p>
            <a:pPr marL="285750" indent="-285750">
              <a:buFont typeface="Arial" panose="020B0604020202020204" pitchFamily="34" charset="0"/>
              <a:buChar char="•"/>
            </a:pPr>
            <a:r>
              <a:rPr lang="en-GB" altLang="en-US" sz="2400" dirty="0">
                <a:ea typeface="ＭＳ Ｐゴシック" panose="020B0600070205080204" pitchFamily="34" charset="-128"/>
              </a:rPr>
              <a:t>Key to NHS strategic shift - acute care &gt; prevention, community based care &amp; support &amp; self management</a:t>
            </a:r>
          </a:p>
        </p:txBody>
      </p:sp>
    </p:spTree>
    <p:extLst>
      <p:ext uri="{BB962C8B-B14F-4D97-AF65-F5344CB8AC3E}">
        <p14:creationId xmlns:p14="http://schemas.microsoft.com/office/powerpoint/2010/main" xmlns="" val="36287469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1268760"/>
            <a:ext cx="9144000" cy="1143000"/>
          </a:xfrm>
        </p:spPr>
        <p:txBody>
          <a:bodyPr>
            <a:noAutofit/>
          </a:bodyPr>
          <a:lstStyle/>
          <a:p>
            <a:pPr algn="l"/>
            <a:r>
              <a:rPr lang="en-GB" altLang="en-US" dirty="0">
                <a:ea typeface="ＭＳ Ｐゴシック" panose="020B0600070205080204" pitchFamily="34" charset="-128"/>
              </a:rPr>
              <a:t>VCSE organisations are integral part of </a:t>
            </a:r>
            <a:r>
              <a:rPr lang="en-GB" altLang="en-US" dirty="0" smtClean="0">
                <a:ea typeface="ＭＳ Ｐゴシック" panose="020B0600070205080204" pitchFamily="34" charset="-128"/>
              </a:rPr>
              <a:t>the prevention agenda</a:t>
            </a:r>
            <a:endParaRPr lang="en-GB" dirty="0"/>
          </a:p>
        </p:txBody>
      </p:sp>
      <p:pic>
        <p:nvPicPr>
          <p:cNvPr id="6" name="Picture 2" descr="https://aghadacommunitycentre.files.wordpress.com/2015/10/blog_community.png?w=705"/>
          <p:cNvPicPr>
            <a:picLocks noGrp="1" noChangeAspect="1" noChangeArrowheads="1"/>
          </p:cNvPicPr>
          <p:nvPr>
            <p:ph idx="1"/>
          </p:nvPr>
        </p:nvPicPr>
        <p:blipFill>
          <a:blip r:embed="rId3" cstate="print"/>
          <a:stretch>
            <a:fillRect/>
          </a:stretch>
        </p:blipFill>
        <p:spPr bwMode="auto">
          <a:xfrm>
            <a:off x="2267744" y="2852936"/>
            <a:ext cx="4418501" cy="2444903"/>
          </a:xfrm>
          <a:prstGeom prst="rect">
            <a:avLst/>
          </a:prstGeom>
          <a:noFill/>
        </p:spPr>
      </p:pic>
    </p:spTree>
    <p:extLst>
      <p:ext uri="{BB962C8B-B14F-4D97-AF65-F5344CB8AC3E}">
        <p14:creationId xmlns:p14="http://schemas.microsoft.com/office/powerpoint/2010/main" xmlns="" val="29355663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87524" y="540427"/>
            <a:ext cx="8568952" cy="1143000"/>
          </a:xfrm>
        </p:spPr>
        <p:txBody>
          <a:bodyPr>
            <a:normAutofit fontScale="90000"/>
          </a:bodyPr>
          <a:lstStyle/>
          <a:p>
            <a:pPr algn="l"/>
            <a:r>
              <a:rPr lang="en-GB" dirty="0"/>
              <a:t>The challenges:  the sector </a:t>
            </a:r>
            <a:r>
              <a:rPr lang="en-GB" dirty="0" smtClean="0"/>
              <a:t>is struggling </a:t>
            </a:r>
            <a:endParaRPr lang="en-GB" dirty="0"/>
          </a:p>
        </p:txBody>
      </p:sp>
      <p:pic>
        <p:nvPicPr>
          <p:cNvPr id="4" name="Picture 3" descr="http://www.economicsuk.com/blog/nomoney.jpg"/>
          <p:cNvPicPr/>
          <p:nvPr/>
        </p:nvPicPr>
        <p:blipFill>
          <a:blip r:embed="rId3" cstate="print"/>
          <a:srcRect/>
          <a:stretch>
            <a:fillRect/>
          </a:stretch>
        </p:blipFill>
        <p:spPr bwMode="auto">
          <a:xfrm>
            <a:off x="4001095" y="2564904"/>
            <a:ext cx="5109170" cy="2838450"/>
          </a:xfrm>
          <a:prstGeom prst="rect">
            <a:avLst/>
          </a:prstGeom>
          <a:noFill/>
          <a:ln w="9525">
            <a:noFill/>
            <a:miter lim="800000"/>
            <a:headEnd/>
            <a:tailEnd/>
          </a:ln>
        </p:spPr>
      </p:pic>
      <p:sp>
        <p:nvSpPr>
          <p:cNvPr id="2" name="Rectangle 1"/>
          <p:cNvSpPr/>
          <p:nvPr/>
        </p:nvSpPr>
        <p:spPr>
          <a:xfrm>
            <a:off x="0" y="1556792"/>
            <a:ext cx="5004048" cy="4154984"/>
          </a:xfrm>
          <a:prstGeom prst="rect">
            <a:avLst/>
          </a:prstGeom>
        </p:spPr>
        <p:txBody>
          <a:bodyPr wrap="square">
            <a:spAutoFit/>
          </a:bodyPr>
          <a:lstStyle/>
          <a:p>
            <a:pPr marL="285750" indent="-285750">
              <a:buFont typeface="Arial" panose="020B0604020202020204" pitchFamily="34" charset="0"/>
              <a:buChar char="•"/>
            </a:pPr>
            <a:r>
              <a:rPr lang="en-GB" sz="2400" dirty="0"/>
              <a:t>More demand for services &amp; support</a:t>
            </a:r>
          </a:p>
          <a:p>
            <a:pPr marL="285750" indent="-285750">
              <a:buFont typeface="Arial" panose="020B0604020202020204" pitchFamily="34" charset="0"/>
              <a:buChar char="•"/>
            </a:pPr>
            <a:r>
              <a:rPr lang="en-GB" sz="2400" dirty="0"/>
              <a:t>Less money and fewer staff</a:t>
            </a:r>
          </a:p>
          <a:p>
            <a:pPr marL="285750" indent="-285750">
              <a:buFont typeface="Arial" panose="020B0604020202020204" pitchFamily="34" charset="0"/>
              <a:buChar char="•"/>
            </a:pPr>
            <a:r>
              <a:rPr lang="en-GB" sz="2400" dirty="0"/>
              <a:t>National Living Wage</a:t>
            </a:r>
          </a:p>
          <a:p>
            <a:pPr marL="285750" indent="-285750">
              <a:buFont typeface="Arial" panose="020B0604020202020204" pitchFamily="34" charset="0"/>
              <a:buChar char="•"/>
            </a:pPr>
            <a:r>
              <a:rPr lang="en-GB" sz="2400" dirty="0"/>
              <a:t>Activity not funded through contracts </a:t>
            </a:r>
          </a:p>
          <a:p>
            <a:pPr marL="285750" indent="-285750">
              <a:buFont typeface="Arial" panose="020B0604020202020204" pitchFamily="34" charset="0"/>
              <a:buChar char="•"/>
            </a:pPr>
            <a:r>
              <a:rPr lang="en-GB" sz="2400" dirty="0"/>
              <a:t>Larger contracts </a:t>
            </a:r>
          </a:p>
          <a:p>
            <a:pPr marL="285750" indent="-285750">
              <a:buFont typeface="Arial" panose="020B0604020202020204" pitchFamily="34" charset="0"/>
              <a:buChar char="•"/>
            </a:pPr>
            <a:r>
              <a:rPr lang="en-GB" sz="2400" dirty="0" err="1"/>
              <a:t>Gov</a:t>
            </a:r>
            <a:r>
              <a:rPr lang="en-GB" sz="2400" dirty="0"/>
              <a:t> Grant/EU programmes prohibitive to smaller orgs</a:t>
            </a:r>
          </a:p>
          <a:p>
            <a:pPr marL="285750" indent="-285750">
              <a:buFont typeface="Arial" panose="020B0604020202020204" pitchFamily="34" charset="0"/>
              <a:buChar char="•"/>
            </a:pPr>
            <a:r>
              <a:rPr lang="en-GB" sz="2400" dirty="0"/>
              <a:t>Payment by results type contracts</a:t>
            </a:r>
          </a:p>
          <a:p>
            <a:pPr marL="285750" indent="-285750">
              <a:buFont typeface="Arial" panose="020B0604020202020204" pitchFamily="34" charset="0"/>
              <a:buChar char="•"/>
            </a:pPr>
            <a:r>
              <a:rPr lang="en-GB" sz="2400" dirty="0"/>
              <a:t>Procurement process prohibitive</a:t>
            </a:r>
          </a:p>
        </p:txBody>
      </p:sp>
    </p:spTree>
    <p:extLst>
      <p:ext uri="{BB962C8B-B14F-4D97-AF65-F5344CB8AC3E}">
        <p14:creationId xmlns:p14="http://schemas.microsoft.com/office/powerpoint/2010/main" xmlns="" val="40801892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79512" y="1836147"/>
            <a:ext cx="8229600" cy="4525963"/>
          </a:xfrm>
        </p:spPr>
        <p:txBody>
          <a:bodyPr>
            <a:normAutofit/>
          </a:bodyPr>
          <a:lstStyle/>
          <a:p>
            <a:r>
              <a:rPr lang="en-GB" sz="2800" dirty="0"/>
              <a:t>Many small organisations are struggling to make links with and gain acceptance among local GPs and commissioners.</a:t>
            </a:r>
          </a:p>
          <a:p>
            <a:r>
              <a:rPr lang="en-GB" sz="2800" dirty="0"/>
              <a:t>For health and wellbeing to be community-based and collaborative, statutory systems need to learn to work with the VCSE sector- large and small</a:t>
            </a:r>
          </a:p>
          <a:p>
            <a:r>
              <a:rPr lang="en-GB" sz="2800" dirty="0"/>
              <a:t>Co-production requires “mutual respect between commissioners and VCSE organisations”</a:t>
            </a:r>
          </a:p>
          <a:p>
            <a:endParaRPr lang="en-GB" dirty="0"/>
          </a:p>
        </p:txBody>
      </p:sp>
      <p:sp>
        <p:nvSpPr>
          <p:cNvPr id="5" name="Title 4"/>
          <p:cNvSpPr>
            <a:spLocks noGrp="1"/>
          </p:cNvSpPr>
          <p:nvPr>
            <p:ph type="title"/>
          </p:nvPr>
        </p:nvSpPr>
        <p:spPr>
          <a:xfrm>
            <a:off x="179512" y="984802"/>
            <a:ext cx="9569623" cy="1143000"/>
          </a:xfrm>
        </p:spPr>
        <p:txBody>
          <a:bodyPr>
            <a:normAutofit fontScale="90000"/>
          </a:bodyPr>
          <a:lstStyle/>
          <a:p>
            <a:pPr algn="l"/>
            <a:r>
              <a:rPr lang="en-GB" dirty="0" smtClean="0"/>
              <a:t>Developing services and policies together</a:t>
            </a:r>
            <a:br>
              <a:rPr lang="en-GB" dirty="0" smtClean="0"/>
            </a:br>
            <a:endParaRPr lang="en-GB" dirty="0"/>
          </a:p>
        </p:txBody>
      </p:sp>
      <p:pic>
        <p:nvPicPr>
          <p:cNvPr id="6" name="Picture 5"/>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331775" y="5861112"/>
            <a:ext cx="2812225" cy="1001997"/>
          </a:xfrm>
          <a:prstGeom prst="rect">
            <a:avLst/>
          </a:prstGeom>
          <a:solidFill>
            <a:srgbClr val="FFFFFF"/>
          </a:solidFill>
          <a:ln>
            <a:noFill/>
          </a:ln>
        </p:spPr>
      </p:pic>
    </p:spTree>
    <p:extLst>
      <p:ext uri="{BB962C8B-B14F-4D97-AF65-F5344CB8AC3E}">
        <p14:creationId xmlns:p14="http://schemas.microsoft.com/office/powerpoint/2010/main" xmlns="" val="41880031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455" y="4005064"/>
            <a:ext cx="8229600" cy="1296144"/>
          </a:xfrm>
        </p:spPr>
        <p:txBody>
          <a:bodyPr>
            <a:noAutofit/>
          </a:bodyPr>
          <a:lstStyle/>
          <a:p>
            <a:r>
              <a:rPr lang="en-GB" sz="3600" dirty="0" smtClean="0"/>
              <a:t>Social Investment  &amp;  Social Prescribing</a:t>
            </a:r>
            <a:endParaRPr lang="en-GB" sz="3600" i="1" dirty="0">
              <a:solidFill>
                <a:schemeClr val="tx2">
                  <a:lumMod val="75000"/>
                </a:schemeClr>
              </a:solidFill>
            </a:endParaRPr>
          </a:p>
        </p:txBody>
      </p:sp>
      <p:pic>
        <p:nvPicPr>
          <p:cNvPr id="3" name="Picture 4"/>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195736" y="1484784"/>
            <a:ext cx="4999038" cy="2022475"/>
          </a:xfrm>
          <a:prstGeom prst="rect">
            <a:avLst/>
          </a:prstGeom>
          <a:noFill/>
          <a:ln w="19050" algn="ctr">
            <a:solidFill>
              <a:schemeClr val="bg1"/>
            </a:solidFill>
            <a:round/>
            <a:headEnd/>
            <a:tailEnd/>
          </a:ln>
          <a:extLst>
            <a:ext uri="{909E8E84-426E-40DD-AFC4-6F175D3DCCD1}">
              <a14:hiddenFill xmlns:a14="http://schemas.microsoft.com/office/drawing/2010/main" xmlns="">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0" y="1772816"/>
            <a:ext cx="5508104" cy="4853132"/>
          </a:xfrm>
        </p:spPr>
        <p:txBody>
          <a:bodyPr>
            <a:normAutofit/>
          </a:bodyPr>
          <a:lstStyle/>
          <a:p>
            <a:pPr marL="0" indent="-514350">
              <a:spcAft>
                <a:spcPts val="1200"/>
              </a:spcAft>
              <a:buNone/>
            </a:pPr>
            <a:r>
              <a:rPr lang="en-US" sz="2400" b="1" dirty="0">
                <a:latin typeface="Century Gothic"/>
                <a:cs typeface="Century Gothic"/>
              </a:rPr>
              <a:t>30% of the population have a long term health condition.</a:t>
            </a:r>
          </a:p>
          <a:p>
            <a:pPr marL="0" indent="-514350">
              <a:spcAft>
                <a:spcPts val="1200"/>
              </a:spcAft>
              <a:buNone/>
            </a:pPr>
            <a:r>
              <a:rPr lang="en-US" sz="2400" b="1" dirty="0">
                <a:latin typeface="Century Gothic"/>
                <a:cs typeface="Century Gothic"/>
              </a:rPr>
              <a:t> </a:t>
            </a:r>
            <a:r>
              <a:rPr lang="en-US" sz="2000" dirty="0">
                <a:latin typeface="Century Gothic"/>
                <a:cs typeface="Century Gothic"/>
              </a:rPr>
              <a:t>They account for: </a:t>
            </a:r>
          </a:p>
          <a:p>
            <a:r>
              <a:rPr lang="en-US" sz="2000" dirty="0">
                <a:latin typeface="Century Gothic"/>
                <a:cs typeface="Century Gothic"/>
              </a:rPr>
              <a:t>50% of all GP appointments </a:t>
            </a:r>
          </a:p>
          <a:p>
            <a:r>
              <a:rPr lang="en-US" sz="2000" dirty="0">
                <a:latin typeface="Century Gothic"/>
                <a:cs typeface="Century Gothic"/>
              </a:rPr>
              <a:t>64% of outpatient appointments </a:t>
            </a:r>
          </a:p>
          <a:p>
            <a:r>
              <a:rPr lang="en-US" sz="2000" dirty="0">
                <a:latin typeface="Century Gothic"/>
                <a:cs typeface="Century Gothic"/>
              </a:rPr>
              <a:t>70% of all inpatient bed days </a:t>
            </a:r>
          </a:p>
          <a:p>
            <a:r>
              <a:rPr lang="en-US" sz="2000" dirty="0">
                <a:latin typeface="Century Gothic"/>
                <a:cs typeface="Century Gothic"/>
              </a:rPr>
              <a:t>70% of the total health and care spend in England</a:t>
            </a:r>
          </a:p>
          <a:p>
            <a:pPr>
              <a:buNone/>
            </a:pPr>
            <a:endParaRPr lang="en-US" sz="1400" dirty="0">
              <a:latin typeface="Century Gothic"/>
              <a:cs typeface="Century Gothic"/>
            </a:endParaRPr>
          </a:p>
          <a:p>
            <a:pPr>
              <a:buNone/>
            </a:pPr>
            <a:r>
              <a:rPr lang="en-US" sz="1400" dirty="0">
                <a:latin typeface="Century Gothic"/>
                <a:cs typeface="Century Gothic"/>
              </a:rPr>
              <a:t>Source: Dept. of Health, Long Term Conditions Compendium of Information </a:t>
            </a:r>
            <a:r>
              <a:rPr lang="en-US" sz="1400" i="1" dirty="0">
                <a:latin typeface="Century Gothic"/>
                <a:cs typeface="Century Gothic"/>
              </a:rPr>
              <a:t>Third Edition 2012 </a:t>
            </a:r>
            <a:endParaRPr lang="en-US" sz="1400" dirty="0">
              <a:latin typeface="Century Gothic"/>
              <a:cs typeface="Century Gothic"/>
            </a:endParaRPr>
          </a:p>
          <a:p>
            <a:endParaRPr lang="en-GB" dirty="0"/>
          </a:p>
        </p:txBody>
      </p:sp>
      <p:sp>
        <p:nvSpPr>
          <p:cNvPr id="5" name="Title 4"/>
          <p:cNvSpPr>
            <a:spLocks noGrp="1"/>
          </p:cNvSpPr>
          <p:nvPr>
            <p:ph type="title"/>
          </p:nvPr>
        </p:nvSpPr>
        <p:spPr>
          <a:xfrm>
            <a:off x="-324544" y="871595"/>
            <a:ext cx="8229600" cy="1143000"/>
          </a:xfrm>
        </p:spPr>
        <p:txBody>
          <a:bodyPr>
            <a:normAutofit/>
          </a:bodyPr>
          <a:lstStyle/>
          <a:p>
            <a:r>
              <a:rPr lang="en-US" dirty="0">
                <a:cs typeface="Century Gothic"/>
              </a:rPr>
              <a:t>The cost of Long Term Conditions</a:t>
            </a:r>
            <a:endParaRPr lang="en-GB" dirty="0"/>
          </a:p>
        </p:txBody>
      </p:sp>
      <p:pic>
        <p:nvPicPr>
          <p:cNvPr id="6" name="Picture 5" descr="dsc02427.320x300.jpg"/>
          <p:cNvPicPr>
            <a:picLocks noChangeAspect="1"/>
          </p:cNvPicPr>
          <p:nvPr/>
        </p:nvPicPr>
        <p:blipFill>
          <a:blip r:embed="rId3" cstate="print"/>
          <a:stretch>
            <a:fillRect/>
          </a:stretch>
        </p:blipFill>
        <p:spPr>
          <a:xfrm>
            <a:off x="5292080" y="2204864"/>
            <a:ext cx="3600400" cy="2531531"/>
          </a:xfrm>
          <a:prstGeom prst="rect">
            <a:avLst/>
          </a:prstGeom>
        </p:spPr>
      </p:pic>
      <p:pic>
        <p:nvPicPr>
          <p:cNvPr id="7" name="Picture 4"/>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2526" y="35471"/>
            <a:ext cx="2664296" cy="1077902"/>
          </a:xfrm>
          <a:prstGeom prst="rect">
            <a:avLst/>
          </a:prstGeom>
          <a:noFill/>
          <a:ln w="19050" algn="ctr">
            <a:solidFill>
              <a:schemeClr val="bg1"/>
            </a:solidFill>
            <a:round/>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1880031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23528" y="188640"/>
            <a:ext cx="2664296" cy="1077902"/>
          </a:xfrm>
          <a:prstGeom prst="rect">
            <a:avLst/>
          </a:prstGeom>
          <a:noFill/>
          <a:ln w="19050" algn="ctr">
            <a:solidFill>
              <a:schemeClr val="bg1"/>
            </a:solidFill>
            <a:round/>
            <a:headEnd/>
            <a:tailEnd/>
          </a:ln>
          <a:extLst>
            <a:ext uri="{909E8E84-426E-40DD-AFC4-6F175D3DCCD1}">
              <a14:hiddenFill xmlns:a14="http://schemas.microsoft.com/office/drawing/2010/main" xmlns="">
                <a:solidFill>
                  <a:srgbClr val="FFFFFF"/>
                </a:solidFill>
              </a14:hiddenFill>
            </a:ext>
          </a:extLst>
        </p:spPr>
      </p:pic>
      <p:sp>
        <p:nvSpPr>
          <p:cNvPr id="2" name="Rectangle 1"/>
          <p:cNvSpPr/>
          <p:nvPr/>
        </p:nvSpPr>
        <p:spPr>
          <a:xfrm>
            <a:off x="32023" y="1834881"/>
            <a:ext cx="4572000" cy="4154984"/>
          </a:xfrm>
          <a:prstGeom prst="rect">
            <a:avLst/>
          </a:prstGeom>
        </p:spPr>
        <p:txBody>
          <a:bodyPr>
            <a:spAutoFit/>
          </a:bodyPr>
          <a:lstStyle/>
          <a:p>
            <a:pPr algn="ctr"/>
            <a:r>
              <a:rPr lang="en-GB" altLang="en-US" sz="2400" dirty="0" smtClean="0">
                <a:latin typeface="Century Gothic" panose="020B0502020202020204" pitchFamily="34" charset="0"/>
              </a:rPr>
              <a:t>Ways to Wellness provides </a:t>
            </a:r>
            <a:r>
              <a:rPr lang="en-GB" altLang="en-US" sz="2400" dirty="0">
                <a:latin typeface="Century Gothic" panose="020B0502020202020204" pitchFamily="34" charset="0"/>
              </a:rPr>
              <a:t>help to people with Long term health conditions who live in the west of Newcastle upon Tyne </a:t>
            </a:r>
          </a:p>
          <a:p>
            <a:pPr algn="ctr"/>
            <a:endParaRPr lang="en-GB" altLang="en-US" sz="2400" dirty="0">
              <a:latin typeface="Century Gothic" panose="020B0502020202020204" pitchFamily="34" charset="0"/>
            </a:endParaRPr>
          </a:p>
          <a:p>
            <a:pPr algn="ctr"/>
            <a:r>
              <a:rPr lang="en-GB" altLang="en-US" sz="2400" dirty="0">
                <a:latin typeface="Century Gothic" panose="020B0502020202020204" pitchFamily="34" charset="0"/>
              </a:rPr>
              <a:t>Non-medical ‘link workers’ help them to have better quality of lives and, as a result, to reduce the cost of their care to the NHS</a:t>
            </a:r>
          </a:p>
        </p:txBody>
      </p:sp>
      <p:pic>
        <p:nvPicPr>
          <p:cNvPr id="5" name="Content Placeholder 3" descr="low_res_hands_holding_blue_mugs.320x300.jpg"/>
          <p:cNvPicPr>
            <a:picLocks noGrp="1" noChangeAspect="1"/>
          </p:cNvPicPr>
          <p:nvPr>
            <p:ph idx="1"/>
          </p:nvPr>
        </p:nvPicPr>
        <p:blipFill>
          <a:blip r:embed="rId4" cstate="print">
            <a:extLst>
              <a:ext uri="{28A0092B-C50C-407E-A947-70E740481C1C}">
                <a14:useLocalDpi xmlns:a14="http://schemas.microsoft.com/office/drawing/2010/main" xmlns="" val="0"/>
              </a:ext>
            </a:extLst>
          </a:blip>
          <a:srcRect l="-35233" r="-35233"/>
          <a:stretch>
            <a:fillRect/>
          </a:stretch>
        </p:blipFill>
        <p:spPr>
          <a:xfrm>
            <a:off x="3563888" y="2355131"/>
            <a:ext cx="6645425" cy="3654727"/>
          </a:xfrm>
        </p:spPr>
      </p:pic>
    </p:spTree>
    <p:extLst>
      <p:ext uri="{BB962C8B-B14F-4D97-AF65-F5344CB8AC3E}">
        <p14:creationId xmlns:p14="http://schemas.microsoft.com/office/powerpoint/2010/main" xmlns="" val="33722447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188640"/>
            <a:ext cx="6775191" cy="1035601"/>
          </a:xfrm>
        </p:spPr>
        <p:txBody>
          <a:bodyPr>
            <a:normAutofit/>
          </a:bodyPr>
          <a:lstStyle/>
          <a:p>
            <a:r>
              <a:rPr lang="en-GB" dirty="0" smtClean="0"/>
              <a:t>The Service</a:t>
            </a:r>
            <a:endParaRPr lang="en-GB" dirty="0"/>
          </a:p>
        </p:txBody>
      </p:sp>
      <p:pic>
        <p:nvPicPr>
          <p:cNvPr id="3" name="Content Placeholder 3" descr="long-term-conditions.png"/>
          <p:cNvPicPr>
            <a:picLocks noGrp="1" noChangeAspect="1"/>
          </p:cNvPicPr>
          <p:nvPr>
            <p:ph idx="1"/>
          </p:nvPr>
        </p:nvPicPr>
        <p:blipFill>
          <a:blip r:embed="rId3" cstate="print">
            <a:extLst>
              <a:ext uri="{28A0092B-C50C-407E-A947-70E740481C1C}">
                <a14:useLocalDpi xmlns:a14="http://schemas.microsoft.com/office/drawing/2010/main" xmlns="" val="0"/>
              </a:ext>
            </a:extLst>
          </a:blip>
          <a:srcRect l="-23833" r="-23833"/>
          <a:stretch>
            <a:fillRect/>
          </a:stretch>
        </p:blipFill>
        <p:spPr>
          <a:xfrm>
            <a:off x="-1044624" y="1189206"/>
            <a:ext cx="6991215" cy="4741588"/>
          </a:xfrm>
        </p:spPr>
      </p:pic>
      <p:sp>
        <p:nvSpPr>
          <p:cNvPr id="6" name="TextBox 5"/>
          <p:cNvSpPr txBox="1"/>
          <p:nvPr/>
        </p:nvSpPr>
        <p:spPr>
          <a:xfrm>
            <a:off x="4949057" y="1412776"/>
            <a:ext cx="3744912" cy="289401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a:defRPr/>
            </a:pPr>
            <a:r>
              <a:rPr lang="en-GB" sz="1600" b="1" dirty="0">
                <a:latin typeface="Century Gothic"/>
                <a:cs typeface="Century Gothic"/>
              </a:rPr>
              <a:t>Link workers </a:t>
            </a:r>
          </a:p>
          <a:p>
            <a:pPr algn="ctr">
              <a:defRPr/>
            </a:pPr>
            <a:r>
              <a:rPr lang="en-GB" sz="1600" dirty="0">
                <a:latin typeface="Century Gothic"/>
                <a:cs typeface="Century Gothic"/>
              </a:rPr>
              <a:t>Help people with non-medical lifestyle, emotional and practical matters that affect their health and wellbeing</a:t>
            </a:r>
          </a:p>
          <a:p>
            <a:pPr>
              <a:defRPr/>
            </a:pPr>
            <a:endParaRPr lang="en-GB" sz="1600" dirty="0">
              <a:latin typeface="Century Gothic"/>
              <a:cs typeface="Century Gothic"/>
            </a:endParaRPr>
          </a:p>
          <a:p>
            <a:pPr algn="ctr">
              <a:defRPr/>
            </a:pPr>
            <a:r>
              <a:rPr lang="en-GB" sz="1600" dirty="0">
                <a:latin typeface="Century Gothic"/>
                <a:cs typeface="Century Gothic"/>
              </a:rPr>
              <a:t>On average support lasts for  21 months</a:t>
            </a:r>
          </a:p>
          <a:p>
            <a:pPr>
              <a:defRPr/>
            </a:pPr>
            <a:endParaRPr lang="en-GB" dirty="0">
              <a:latin typeface="Century Gothic"/>
              <a:cs typeface="Century Gothic"/>
            </a:endParaRPr>
          </a:p>
          <a:p>
            <a:pPr>
              <a:defRPr/>
            </a:pPr>
            <a:endParaRPr lang="en-GB" dirty="0">
              <a:latin typeface="Century Gothic"/>
              <a:cs typeface="Century Gothic"/>
            </a:endParaRPr>
          </a:p>
          <a:p>
            <a:pPr>
              <a:defRPr/>
            </a:pPr>
            <a:r>
              <a:rPr lang="en-GB" dirty="0">
                <a:latin typeface="Century Gothic"/>
                <a:cs typeface="Century Gothic"/>
              </a:rPr>
              <a:t> </a:t>
            </a:r>
          </a:p>
        </p:txBody>
      </p:sp>
      <p:sp>
        <p:nvSpPr>
          <p:cNvPr id="5" name="TextBox 4"/>
          <p:cNvSpPr txBox="1"/>
          <p:nvPr/>
        </p:nvSpPr>
        <p:spPr>
          <a:xfrm>
            <a:off x="4942682" y="3560000"/>
            <a:ext cx="3744912" cy="2308225"/>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algn="ctr">
              <a:defRPr/>
            </a:pPr>
            <a:r>
              <a:rPr lang="en-US" sz="1600" dirty="0">
                <a:latin typeface="Century Gothic"/>
                <a:cs typeface="Century Gothic"/>
              </a:rPr>
              <a:t> </a:t>
            </a:r>
            <a:r>
              <a:rPr lang="en-US" sz="1600" b="1" dirty="0">
                <a:latin typeface="Century Gothic"/>
                <a:cs typeface="Century Gothic"/>
              </a:rPr>
              <a:t>Eligible conditions</a:t>
            </a:r>
          </a:p>
          <a:p>
            <a:pPr>
              <a:buFont typeface="Arial"/>
              <a:buChar char="•"/>
              <a:defRPr/>
            </a:pPr>
            <a:r>
              <a:rPr lang="en-US" sz="1600" dirty="0">
                <a:latin typeface="Century Gothic"/>
                <a:cs typeface="Century Gothic"/>
              </a:rPr>
              <a:t> COPD or Asthma</a:t>
            </a:r>
          </a:p>
          <a:p>
            <a:pPr>
              <a:buFont typeface="Arial"/>
              <a:buChar char="•"/>
              <a:defRPr/>
            </a:pPr>
            <a:r>
              <a:rPr lang="en-US" sz="1600" dirty="0">
                <a:latin typeface="Century Gothic"/>
                <a:cs typeface="Century Gothic"/>
              </a:rPr>
              <a:t> Diabetes (Type 1 or Type 2)</a:t>
            </a:r>
          </a:p>
          <a:p>
            <a:pPr>
              <a:buFont typeface="Arial"/>
              <a:buChar char="•"/>
              <a:defRPr/>
            </a:pPr>
            <a:r>
              <a:rPr lang="en-US" sz="1600" dirty="0">
                <a:latin typeface="Century Gothic"/>
                <a:cs typeface="Century Gothic"/>
              </a:rPr>
              <a:t> Heart Disease</a:t>
            </a:r>
          </a:p>
          <a:p>
            <a:pPr>
              <a:buFont typeface="Arial"/>
              <a:buChar char="•"/>
              <a:defRPr/>
            </a:pPr>
            <a:r>
              <a:rPr lang="en-US" sz="1600" dirty="0">
                <a:latin typeface="Century Gothic"/>
                <a:cs typeface="Century Gothic"/>
              </a:rPr>
              <a:t> Epilepsy</a:t>
            </a:r>
          </a:p>
          <a:p>
            <a:pPr>
              <a:buFont typeface="Arial"/>
              <a:buChar char="•"/>
              <a:defRPr/>
            </a:pPr>
            <a:r>
              <a:rPr lang="en-US" sz="1600" dirty="0">
                <a:latin typeface="Century Gothic"/>
                <a:cs typeface="Century Gothic"/>
              </a:rPr>
              <a:t> Thinning of the bones 	(osteoporosis)</a:t>
            </a:r>
          </a:p>
          <a:p>
            <a:pPr>
              <a:buFont typeface="Arial"/>
              <a:buChar char="•"/>
              <a:defRPr/>
            </a:pPr>
            <a:r>
              <a:rPr lang="en-US" sz="1600" dirty="0">
                <a:latin typeface="Century Gothic"/>
                <a:cs typeface="Century Gothic"/>
              </a:rPr>
              <a:t> Any of the above with 	depression and/or anxiety</a:t>
            </a:r>
            <a:endParaRPr lang="en-GB" sz="1600" dirty="0">
              <a:latin typeface="Century Gothic"/>
              <a:cs typeface="Century Gothic"/>
            </a:endParaRPr>
          </a:p>
        </p:txBody>
      </p:sp>
      <p:pic>
        <p:nvPicPr>
          <p:cNvPr id="7" name="Picture 4"/>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3196" y="103369"/>
            <a:ext cx="2664296" cy="1077902"/>
          </a:xfrm>
          <a:prstGeom prst="rect">
            <a:avLst/>
          </a:prstGeom>
          <a:noFill/>
          <a:ln w="19050" algn="ctr">
            <a:solidFill>
              <a:schemeClr val="bg1"/>
            </a:solidFill>
            <a:round/>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4740475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 name="Picture 6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67544" y="914899"/>
            <a:ext cx="7488832" cy="5160698"/>
          </a:xfrm>
          <a:prstGeom prst="rect">
            <a:avLst/>
          </a:prstGeom>
        </p:spPr>
      </p:pic>
      <p:pic>
        <p:nvPicPr>
          <p:cNvPr id="66" name="Picture 4"/>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0" y="0"/>
            <a:ext cx="2520280" cy="1019637"/>
          </a:xfrm>
          <a:prstGeom prst="rect">
            <a:avLst/>
          </a:prstGeom>
          <a:noFill/>
          <a:ln w="19050" algn="ctr">
            <a:solidFill>
              <a:schemeClr val="bg1"/>
            </a:solidFill>
            <a:round/>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1880031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a:graphicFrameLocks/>
          </p:cNvGraphicFramePr>
          <p:nvPr>
            <p:extLst>
              <p:ext uri="{D42A27DB-BD31-4B8C-83A1-F6EECF244321}">
                <p14:modId xmlns:p14="http://schemas.microsoft.com/office/powerpoint/2010/main" xmlns="" val="45573687"/>
              </p:ext>
            </p:extLst>
          </p:nvPr>
        </p:nvGraphicFramePr>
        <p:xfrm>
          <a:off x="-2628900" y="886360"/>
          <a:ext cx="8507186" cy="508528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p:cNvGraphicFramePr>
            <a:graphicFrameLocks/>
          </p:cNvGraphicFramePr>
          <p:nvPr>
            <p:extLst>
              <p:ext uri="{D42A27DB-BD31-4B8C-83A1-F6EECF244321}">
                <p14:modId xmlns:p14="http://schemas.microsoft.com/office/powerpoint/2010/main" xmlns="" val="3105057449"/>
              </p:ext>
            </p:extLst>
          </p:nvPr>
        </p:nvGraphicFramePr>
        <p:xfrm>
          <a:off x="0" y="764704"/>
          <a:ext cx="8920775" cy="5853336"/>
        </p:xfrm>
        <a:graphic>
          <a:graphicData uri="http://schemas.openxmlformats.org/drawingml/2006/chart">
            <c:chart xmlns:c="http://schemas.openxmlformats.org/drawingml/2006/chart" xmlns:r="http://schemas.openxmlformats.org/officeDocument/2006/relationships" r:id="rId4"/>
          </a:graphicData>
        </a:graphic>
      </p:graphicFrame>
      <p:sp>
        <p:nvSpPr>
          <p:cNvPr id="2" name="Rectangle 1"/>
          <p:cNvSpPr/>
          <p:nvPr/>
        </p:nvSpPr>
        <p:spPr>
          <a:xfrm>
            <a:off x="7854" y="1955334"/>
            <a:ext cx="4348122" cy="2308324"/>
          </a:xfrm>
          <a:prstGeom prst="rect">
            <a:avLst/>
          </a:prstGeom>
        </p:spPr>
        <p:txBody>
          <a:bodyPr wrap="square">
            <a:spAutoFit/>
          </a:bodyPr>
          <a:lstStyle/>
          <a:p>
            <a:pPr marL="285750" indent="-285750">
              <a:buFont typeface="Arial" panose="020B0604020202020204" pitchFamily="34" charset="0"/>
              <a:buChar char="•"/>
            </a:pPr>
            <a:r>
              <a:rPr lang="en-US" sz="2400" dirty="0">
                <a:latin typeface="Century Gothic"/>
                <a:cs typeface="Century Gothic"/>
              </a:rPr>
              <a:t>30% of outcome payments</a:t>
            </a:r>
          </a:p>
          <a:p>
            <a:pPr marL="285750" indent="-285750">
              <a:buFont typeface="Arial" panose="020B0604020202020204" pitchFamily="34" charset="0"/>
              <a:buChar char="•"/>
            </a:pPr>
            <a:r>
              <a:rPr lang="en-US" sz="2400" dirty="0">
                <a:latin typeface="Century Gothic"/>
                <a:cs typeface="Century Gothic"/>
              </a:rPr>
              <a:t>Initial star and every 6 </a:t>
            </a:r>
            <a:r>
              <a:rPr lang="en-US" sz="2400" dirty="0" smtClean="0">
                <a:latin typeface="Century Gothic"/>
                <a:cs typeface="Century Gothic"/>
              </a:rPr>
              <a:t>months</a:t>
            </a:r>
          </a:p>
          <a:p>
            <a:pPr marL="285750" indent="-285750">
              <a:buFont typeface="Arial" panose="020B0604020202020204" pitchFamily="34" charset="0"/>
              <a:buChar char="•"/>
            </a:pPr>
            <a:r>
              <a:rPr lang="en-US" sz="2400" dirty="0" smtClean="0">
                <a:latin typeface="Century Gothic"/>
                <a:cs typeface="Century Gothic"/>
              </a:rPr>
              <a:t>Average difference across the cohort</a:t>
            </a:r>
          </a:p>
        </p:txBody>
      </p:sp>
      <p:pic>
        <p:nvPicPr>
          <p:cNvPr id="6" name="Picture 5"/>
          <p:cNvPicPr>
            <a:picLocks noChangeAspect="1"/>
          </p:cNvPicPr>
          <p:nvPr/>
        </p:nvPicPr>
        <p:blipFill>
          <a:blip r:embed="rId5" cstate="print">
            <a:alphaModFix/>
            <a:lum bright="-27000" contrast="58000"/>
          </a:blip>
          <a:stretch>
            <a:fillRect/>
          </a:stretch>
        </p:blipFill>
        <p:spPr>
          <a:xfrm>
            <a:off x="3851920" y="2060848"/>
            <a:ext cx="5292080" cy="3512065"/>
          </a:xfrm>
          <a:prstGeom prst="rect">
            <a:avLst/>
          </a:prstGeom>
        </p:spPr>
      </p:pic>
      <p:pic>
        <p:nvPicPr>
          <p:cNvPr id="7" name="Picture 4"/>
          <p:cNvPicPr>
            <a:picLocks noChangeAspect="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0" y="0"/>
            <a:ext cx="2664296" cy="1077902"/>
          </a:xfrm>
          <a:prstGeom prst="rect">
            <a:avLst/>
          </a:prstGeom>
          <a:noFill/>
          <a:ln w="19050" algn="ctr">
            <a:solidFill>
              <a:schemeClr val="bg1"/>
            </a:solidFill>
            <a:round/>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1455857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822967"/>
            <a:ext cx="7886700" cy="1035601"/>
          </a:xfrm>
        </p:spPr>
        <p:txBody>
          <a:bodyPr>
            <a:normAutofit/>
          </a:bodyPr>
          <a:lstStyle/>
          <a:p>
            <a:r>
              <a:rPr lang="en-US" dirty="0">
                <a:latin typeface="Century Gothic"/>
                <a:cs typeface="Century Gothic"/>
              </a:rPr>
              <a:t>Measuring Outcome B</a:t>
            </a:r>
            <a:endParaRPr lang="en-GB" dirty="0"/>
          </a:p>
        </p:txBody>
      </p:sp>
      <p:graphicFrame>
        <p:nvGraphicFramePr>
          <p:cNvPr id="5" name="Chart 4"/>
          <p:cNvGraphicFramePr>
            <a:graphicFrameLocks/>
          </p:cNvGraphicFramePr>
          <p:nvPr>
            <p:extLst>
              <p:ext uri="{D42A27DB-BD31-4B8C-83A1-F6EECF244321}">
                <p14:modId xmlns:p14="http://schemas.microsoft.com/office/powerpoint/2010/main" xmlns="" val="1044210088"/>
              </p:ext>
            </p:extLst>
          </p:nvPr>
        </p:nvGraphicFramePr>
        <p:xfrm>
          <a:off x="-2844824" y="1340768"/>
          <a:ext cx="8507186" cy="5085281"/>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p:cNvSpPr/>
          <p:nvPr/>
        </p:nvSpPr>
        <p:spPr>
          <a:xfrm>
            <a:off x="899592" y="1844824"/>
            <a:ext cx="8932338" cy="2677656"/>
          </a:xfrm>
          <a:prstGeom prst="rect">
            <a:avLst/>
          </a:prstGeom>
        </p:spPr>
        <p:txBody>
          <a:bodyPr wrap="square">
            <a:spAutoFit/>
          </a:bodyPr>
          <a:lstStyle/>
          <a:p>
            <a:pPr marL="342900" indent="-342900">
              <a:buFont typeface="Arial" panose="020B0604020202020204" pitchFamily="34" charset="0"/>
              <a:buChar char="•"/>
            </a:pPr>
            <a:r>
              <a:rPr lang="en-US" sz="2400" dirty="0">
                <a:latin typeface="Century Gothic"/>
                <a:cs typeface="Century Gothic"/>
              </a:rPr>
              <a:t>70% of outcome payments</a:t>
            </a:r>
          </a:p>
          <a:p>
            <a:pPr marL="342900" indent="-342900">
              <a:buFont typeface="Arial" panose="020B0604020202020204" pitchFamily="34" charset="0"/>
              <a:buChar char="•"/>
            </a:pPr>
            <a:r>
              <a:rPr lang="en-US" sz="2400" dirty="0">
                <a:latin typeface="Century Gothic"/>
                <a:cs typeface="Century Gothic"/>
              </a:rPr>
              <a:t>Cost of use of hospital services</a:t>
            </a:r>
          </a:p>
          <a:p>
            <a:pPr marL="800100" lvl="1" indent="-342900">
              <a:buFont typeface="Arial" panose="020B0604020202020204" pitchFamily="34" charset="0"/>
              <a:buChar char="•"/>
            </a:pPr>
            <a:r>
              <a:rPr lang="en-US" sz="2400" dirty="0">
                <a:latin typeface="Century Gothic"/>
                <a:cs typeface="Century Gothic"/>
              </a:rPr>
              <a:t>Planned and unplanned admissions</a:t>
            </a:r>
          </a:p>
          <a:p>
            <a:pPr marL="800100" lvl="1" indent="-342900">
              <a:buFont typeface="Arial" panose="020B0604020202020204" pitchFamily="34" charset="0"/>
              <a:buChar char="•"/>
            </a:pPr>
            <a:r>
              <a:rPr lang="en-US" sz="2400" dirty="0">
                <a:latin typeface="Century Gothic"/>
                <a:cs typeface="Century Gothic"/>
              </a:rPr>
              <a:t>Use of out-patient and A&amp;E services</a:t>
            </a:r>
          </a:p>
          <a:p>
            <a:pPr marL="342900" indent="-342900">
              <a:buFont typeface="Arial" panose="020B0604020202020204" pitchFamily="34" charset="0"/>
              <a:buChar char="•"/>
            </a:pPr>
            <a:r>
              <a:rPr lang="en-US" sz="2400" dirty="0">
                <a:latin typeface="Century Gothic"/>
                <a:cs typeface="Century Gothic"/>
              </a:rPr>
              <a:t>Measured using hospital episode data (HES)</a:t>
            </a:r>
          </a:p>
          <a:p>
            <a:pPr marL="342900" indent="-342900">
              <a:buFont typeface="Arial" panose="020B0604020202020204" pitchFamily="34" charset="0"/>
              <a:buChar char="•"/>
            </a:pPr>
            <a:r>
              <a:rPr lang="en-US" sz="2400" dirty="0">
                <a:latin typeface="Century Gothic"/>
                <a:cs typeface="Century Gothic"/>
              </a:rPr>
              <a:t>Compared with a similar cohort in North and East </a:t>
            </a:r>
            <a:r>
              <a:rPr lang="en-US" sz="2400" dirty="0" smtClean="0">
                <a:latin typeface="Century Gothic"/>
                <a:cs typeface="Century Gothic"/>
              </a:rPr>
              <a:t>Newcastle</a:t>
            </a:r>
            <a:endParaRPr lang="en-US" sz="2400" dirty="0">
              <a:latin typeface="Century Gothic"/>
              <a:cs typeface="Century Gothic"/>
            </a:endParaRPr>
          </a:p>
        </p:txBody>
      </p:sp>
      <p:pic>
        <p:nvPicPr>
          <p:cNvPr id="7" name="Picture 4"/>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672" y="82689"/>
            <a:ext cx="2664296" cy="1077902"/>
          </a:xfrm>
          <a:prstGeom prst="rect">
            <a:avLst/>
          </a:prstGeom>
          <a:noFill/>
          <a:ln w="19050" algn="ctr">
            <a:solidFill>
              <a:schemeClr val="bg1"/>
            </a:solidFill>
            <a:round/>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5693979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5696" y="605894"/>
            <a:ext cx="8229600" cy="1008112"/>
          </a:xfrm>
        </p:spPr>
        <p:txBody>
          <a:bodyPr>
            <a:normAutofit/>
          </a:bodyPr>
          <a:lstStyle/>
          <a:p>
            <a:r>
              <a:rPr lang="en-GB" sz="4000" dirty="0">
                <a:latin typeface="Century Gothic"/>
                <a:cs typeface="Century Gothic"/>
              </a:rPr>
              <a:t>Aligning risks and benefits</a:t>
            </a:r>
            <a:endParaRPr lang="en-GB" sz="40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xmlns="" val="497158601"/>
              </p:ext>
            </p:extLst>
          </p:nvPr>
        </p:nvGraphicFramePr>
        <p:xfrm>
          <a:off x="107504" y="1484794"/>
          <a:ext cx="9036496" cy="4930008"/>
        </p:xfrm>
        <a:graphic>
          <a:graphicData uri="http://schemas.openxmlformats.org/drawingml/2006/table">
            <a:tbl>
              <a:tblPr firstRow="1" bandRow="1">
                <a:tableStyleId>{68D230F3-CF80-4859-8CE7-A43EE81993B5}</a:tableStyleId>
              </a:tblPr>
              <a:tblGrid>
                <a:gridCol w="1795569"/>
                <a:gridCol w="3303508"/>
                <a:gridCol w="3937419"/>
              </a:tblGrid>
              <a:tr h="314753">
                <a:tc>
                  <a:txBody>
                    <a:bodyPr/>
                    <a:lstStyle/>
                    <a:p>
                      <a:endParaRPr lang="en-GB" sz="1600" b="1" dirty="0">
                        <a:latin typeface="Century Gothic"/>
                        <a:cs typeface="Century Gothic"/>
                      </a:endParaRPr>
                    </a:p>
                  </a:txBody>
                  <a:tcPr marL="121920" marR="121920"/>
                </a:tc>
                <a:tc>
                  <a:txBody>
                    <a:bodyPr/>
                    <a:lstStyle/>
                    <a:p>
                      <a:r>
                        <a:rPr lang="en-GB" sz="1600" dirty="0" smtClean="0">
                          <a:latin typeface="Century Gothic"/>
                          <a:cs typeface="Century Gothic"/>
                        </a:rPr>
                        <a:t>Risk</a:t>
                      </a:r>
                      <a:endParaRPr lang="en-GB" sz="1600" dirty="0">
                        <a:latin typeface="Century Gothic"/>
                        <a:cs typeface="Century Gothic"/>
                      </a:endParaRPr>
                    </a:p>
                  </a:txBody>
                  <a:tcPr marL="121920" marR="121920"/>
                </a:tc>
                <a:tc>
                  <a:txBody>
                    <a:bodyPr/>
                    <a:lstStyle/>
                    <a:p>
                      <a:r>
                        <a:rPr lang="en-GB" sz="1600" dirty="0" smtClean="0">
                          <a:latin typeface="Century Gothic"/>
                          <a:cs typeface="Century Gothic"/>
                        </a:rPr>
                        <a:t>Benefit</a:t>
                      </a:r>
                      <a:endParaRPr lang="en-GB" sz="1600" dirty="0">
                        <a:latin typeface="Century Gothic"/>
                        <a:cs typeface="Century Gothic"/>
                      </a:endParaRPr>
                    </a:p>
                  </a:txBody>
                  <a:tcPr marL="121920" marR="121920"/>
                </a:tc>
              </a:tr>
              <a:tr h="314753">
                <a:tc>
                  <a:txBody>
                    <a:bodyPr/>
                    <a:lstStyle/>
                    <a:p>
                      <a:r>
                        <a:rPr lang="en-GB" sz="1600" b="1" dirty="0" smtClean="0">
                          <a:latin typeface="Century Gothic"/>
                          <a:cs typeface="Century Gothic"/>
                        </a:rPr>
                        <a:t>Patient</a:t>
                      </a:r>
                      <a:endParaRPr lang="en-GB" sz="1600" b="1" dirty="0">
                        <a:latin typeface="Century Gothic"/>
                        <a:cs typeface="Century Gothic"/>
                      </a:endParaRPr>
                    </a:p>
                  </a:txBody>
                  <a:tcPr marL="121920" marR="121920"/>
                </a:tc>
                <a:tc>
                  <a:txBody>
                    <a:bodyPr/>
                    <a:lstStyle/>
                    <a:p>
                      <a:r>
                        <a:rPr lang="en-GB" sz="1600" dirty="0" smtClean="0">
                          <a:latin typeface="Century Gothic"/>
                          <a:cs typeface="Century Gothic"/>
                        </a:rPr>
                        <a:t>Time, effort, bravery</a:t>
                      </a:r>
                      <a:endParaRPr lang="en-GB" sz="1600" dirty="0">
                        <a:latin typeface="Century Gothic"/>
                        <a:cs typeface="Century Gothic"/>
                      </a:endParaRPr>
                    </a:p>
                  </a:txBody>
                  <a:tcPr marL="121920" marR="121920"/>
                </a:tc>
                <a:tc>
                  <a:txBody>
                    <a:bodyPr/>
                    <a:lstStyle/>
                    <a:p>
                      <a:r>
                        <a:rPr lang="en-GB" sz="1600" dirty="0" smtClean="0">
                          <a:latin typeface="Century Gothic"/>
                          <a:cs typeface="Century Gothic"/>
                        </a:rPr>
                        <a:t>Healthier, happier</a:t>
                      </a:r>
                      <a:endParaRPr lang="en-GB" sz="1600" dirty="0">
                        <a:latin typeface="Century Gothic"/>
                        <a:cs typeface="Century Gothic"/>
                      </a:endParaRPr>
                    </a:p>
                  </a:txBody>
                  <a:tcPr marL="121920" marR="121920"/>
                </a:tc>
              </a:tr>
              <a:tr h="543663">
                <a:tc>
                  <a:txBody>
                    <a:bodyPr/>
                    <a:lstStyle/>
                    <a:p>
                      <a:r>
                        <a:rPr lang="en-GB" sz="1600" b="1" dirty="0" smtClean="0">
                          <a:latin typeface="Century Gothic"/>
                          <a:cs typeface="Century Gothic"/>
                        </a:rPr>
                        <a:t>GPs</a:t>
                      </a:r>
                      <a:endParaRPr lang="en-GB" sz="1600" b="1" dirty="0">
                        <a:latin typeface="Century Gothic"/>
                        <a:cs typeface="Century Gothic"/>
                      </a:endParaRPr>
                    </a:p>
                  </a:txBody>
                  <a:tcPr marL="121920" marR="121920"/>
                </a:tc>
                <a:tc>
                  <a:txBody>
                    <a:bodyPr/>
                    <a:lstStyle/>
                    <a:p>
                      <a:r>
                        <a:rPr lang="en-GB" sz="1600" dirty="0" smtClean="0">
                          <a:latin typeface="Century Gothic"/>
                          <a:cs typeface="Century Gothic"/>
                        </a:rPr>
                        <a:t>New service </a:t>
                      </a:r>
                    </a:p>
                    <a:p>
                      <a:r>
                        <a:rPr lang="en-GB" sz="1600" dirty="0" smtClean="0">
                          <a:latin typeface="Century Gothic"/>
                          <a:cs typeface="Century Gothic"/>
                        </a:rPr>
                        <a:t>C</a:t>
                      </a:r>
                      <a:r>
                        <a:rPr lang="en-GB" sz="1600" baseline="0" dirty="0" smtClean="0">
                          <a:latin typeface="Century Gothic"/>
                          <a:cs typeface="Century Gothic"/>
                        </a:rPr>
                        <a:t>hallenges medical model</a:t>
                      </a:r>
                      <a:endParaRPr lang="en-GB" sz="1600" dirty="0">
                        <a:latin typeface="Century Gothic"/>
                        <a:cs typeface="Century Gothic"/>
                      </a:endParaRPr>
                    </a:p>
                  </a:txBody>
                  <a:tcPr marL="121920" marR="121920"/>
                </a:tc>
                <a:tc>
                  <a:txBody>
                    <a:bodyPr/>
                    <a:lstStyle/>
                    <a:p>
                      <a:r>
                        <a:rPr lang="en-GB" sz="1600" dirty="0" smtClean="0">
                          <a:latin typeface="Century Gothic"/>
                          <a:cs typeface="Century Gothic"/>
                        </a:rPr>
                        <a:t>Healthier happier patients</a:t>
                      </a:r>
                    </a:p>
                    <a:p>
                      <a:r>
                        <a:rPr lang="en-GB" sz="1600" dirty="0" smtClean="0">
                          <a:latin typeface="Century Gothic"/>
                          <a:cs typeface="Century Gothic"/>
                        </a:rPr>
                        <a:t>A good service they can refer to </a:t>
                      </a:r>
                      <a:endParaRPr lang="en-GB" sz="1600" dirty="0">
                        <a:latin typeface="Century Gothic"/>
                        <a:cs typeface="Century Gothic"/>
                      </a:endParaRPr>
                    </a:p>
                  </a:txBody>
                  <a:tcPr marL="121920" marR="121920"/>
                </a:tc>
              </a:tr>
              <a:tr h="772574">
                <a:tc>
                  <a:txBody>
                    <a:bodyPr/>
                    <a:lstStyle/>
                    <a:p>
                      <a:r>
                        <a:rPr lang="en-GB" sz="1600" b="1" dirty="0" smtClean="0">
                          <a:latin typeface="Century Gothic"/>
                          <a:cs typeface="Century Gothic"/>
                        </a:rPr>
                        <a:t>Providers</a:t>
                      </a:r>
                      <a:endParaRPr lang="en-GB" sz="1600" b="1" dirty="0">
                        <a:latin typeface="Century Gothic"/>
                        <a:cs typeface="Century Gothic"/>
                      </a:endParaRPr>
                    </a:p>
                  </a:txBody>
                  <a:tcPr marL="121920" marR="121920"/>
                </a:tc>
                <a:tc>
                  <a:txBody>
                    <a:bodyPr/>
                    <a:lstStyle/>
                    <a:p>
                      <a:r>
                        <a:rPr lang="en-GB" sz="1600" dirty="0" smtClean="0">
                          <a:latin typeface="Century Gothic"/>
                          <a:cs typeface="Century Gothic"/>
                        </a:rPr>
                        <a:t>Low</a:t>
                      </a:r>
                      <a:r>
                        <a:rPr lang="en-GB" sz="1600" baseline="0" dirty="0" smtClean="0">
                          <a:latin typeface="Century Gothic"/>
                          <a:cs typeface="Century Gothic"/>
                        </a:rPr>
                        <a:t> referrals = lose money</a:t>
                      </a:r>
                    </a:p>
                    <a:p>
                      <a:r>
                        <a:rPr lang="en-GB" sz="1600" baseline="0" dirty="0" smtClean="0">
                          <a:latin typeface="Century Gothic"/>
                          <a:cs typeface="Century Gothic"/>
                        </a:rPr>
                        <a:t>Lack of long term engagement = lose money</a:t>
                      </a:r>
                      <a:endParaRPr lang="en-GB" sz="1600" dirty="0">
                        <a:latin typeface="Century Gothic"/>
                        <a:cs typeface="Century Gothic"/>
                      </a:endParaRPr>
                    </a:p>
                  </a:txBody>
                  <a:tcPr marL="121920" marR="121920"/>
                </a:tc>
                <a:tc>
                  <a:txBody>
                    <a:bodyPr/>
                    <a:lstStyle/>
                    <a:p>
                      <a:r>
                        <a:rPr lang="en-GB" sz="1600" dirty="0" smtClean="0">
                          <a:latin typeface="Century Gothic"/>
                          <a:cs typeface="Century Gothic"/>
                        </a:rPr>
                        <a:t>Expand service</a:t>
                      </a:r>
                    </a:p>
                    <a:p>
                      <a:r>
                        <a:rPr lang="en-GB" sz="1600" dirty="0" smtClean="0">
                          <a:latin typeface="Century Gothic"/>
                          <a:cs typeface="Century Gothic"/>
                        </a:rPr>
                        <a:t>Relationship with GPs</a:t>
                      </a:r>
                    </a:p>
                    <a:p>
                      <a:r>
                        <a:rPr lang="en-GB" sz="1600" dirty="0" smtClean="0">
                          <a:latin typeface="Century Gothic"/>
                          <a:cs typeface="Century Gothic"/>
                        </a:rPr>
                        <a:t>Pioneering service = learning</a:t>
                      </a:r>
                      <a:endParaRPr lang="en-GB" sz="1600" dirty="0">
                        <a:latin typeface="Century Gothic"/>
                        <a:cs typeface="Century Gothic"/>
                      </a:endParaRPr>
                    </a:p>
                  </a:txBody>
                  <a:tcPr marL="121920" marR="121920"/>
                </a:tc>
              </a:tr>
              <a:tr h="632328">
                <a:tc>
                  <a:txBody>
                    <a:bodyPr/>
                    <a:lstStyle/>
                    <a:p>
                      <a:r>
                        <a:rPr lang="en-GB" sz="1600" b="1" dirty="0" smtClean="0">
                          <a:latin typeface="Century Gothic"/>
                          <a:cs typeface="Century Gothic"/>
                        </a:rPr>
                        <a:t>CCG</a:t>
                      </a:r>
                      <a:endParaRPr lang="en-GB" sz="1600" b="1" dirty="0">
                        <a:latin typeface="Century Gothic"/>
                        <a:cs typeface="Century Gothic"/>
                      </a:endParaRPr>
                    </a:p>
                  </a:txBody>
                  <a:tcPr marL="121920" marR="121920"/>
                </a:tc>
                <a:tc>
                  <a:txBody>
                    <a:bodyPr/>
                    <a:lstStyle/>
                    <a:p>
                      <a:r>
                        <a:rPr lang="en-GB" sz="1600" dirty="0" smtClean="0">
                          <a:latin typeface="Century Gothic"/>
                          <a:cs typeface="Century Gothic"/>
                        </a:rPr>
                        <a:t>Effort</a:t>
                      </a:r>
                      <a:r>
                        <a:rPr lang="en-GB" sz="1600" baseline="0" dirty="0" smtClean="0">
                          <a:latin typeface="Century Gothic"/>
                          <a:cs typeface="Century Gothic"/>
                        </a:rPr>
                        <a:t> in development</a:t>
                      </a:r>
                      <a:endParaRPr lang="en-GB" sz="1600" dirty="0">
                        <a:latin typeface="Century Gothic"/>
                        <a:cs typeface="Century Gothic"/>
                      </a:endParaRPr>
                    </a:p>
                  </a:txBody>
                  <a:tcPr marL="121920" marR="121920"/>
                </a:tc>
                <a:tc>
                  <a:txBody>
                    <a:bodyPr/>
                    <a:lstStyle/>
                    <a:p>
                      <a:r>
                        <a:rPr lang="en-GB" sz="1600" dirty="0" smtClean="0">
                          <a:latin typeface="Century Gothic"/>
                          <a:cs typeface="Century Gothic"/>
                        </a:rPr>
                        <a:t>Pioneers</a:t>
                      </a:r>
                      <a:r>
                        <a:rPr lang="en-GB" sz="1600" baseline="0" dirty="0" smtClean="0">
                          <a:latin typeface="Century Gothic"/>
                          <a:cs typeface="Century Gothic"/>
                        </a:rPr>
                        <a:t> a service with minimal risk</a:t>
                      </a:r>
                    </a:p>
                    <a:p>
                      <a:r>
                        <a:rPr lang="en-GB" sz="1600" baseline="0" dirty="0" smtClean="0">
                          <a:latin typeface="Century Gothic"/>
                          <a:cs typeface="Century Gothic"/>
                        </a:rPr>
                        <a:t>Reduces long term costs</a:t>
                      </a:r>
                      <a:endParaRPr lang="en-GB" sz="1600" dirty="0">
                        <a:latin typeface="Century Gothic"/>
                        <a:cs typeface="Century Gothic"/>
                      </a:endParaRPr>
                    </a:p>
                  </a:txBody>
                  <a:tcPr marL="121920" marR="121920"/>
                </a:tc>
              </a:tr>
              <a:tr h="819685">
                <a:tc>
                  <a:txBody>
                    <a:bodyPr/>
                    <a:lstStyle/>
                    <a:p>
                      <a:r>
                        <a:rPr lang="en-GB" sz="1600" b="1" dirty="0" smtClean="0">
                          <a:latin typeface="Century Gothic"/>
                          <a:cs typeface="Century Gothic"/>
                        </a:rPr>
                        <a:t>Investor</a:t>
                      </a:r>
                      <a:endParaRPr lang="en-GB" sz="1600" b="1" dirty="0">
                        <a:latin typeface="Century Gothic"/>
                        <a:cs typeface="Century Gothic"/>
                      </a:endParaRPr>
                    </a:p>
                  </a:txBody>
                  <a:tcPr marL="121920" marR="121920"/>
                </a:tc>
                <a:tc>
                  <a:txBody>
                    <a:bodyPr/>
                    <a:lstStyle/>
                    <a:p>
                      <a:r>
                        <a:rPr lang="en-GB" sz="1600" dirty="0" smtClean="0">
                          <a:latin typeface="Century Gothic"/>
                          <a:cs typeface="Century Gothic"/>
                        </a:rPr>
                        <a:t>Effort in development</a:t>
                      </a:r>
                    </a:p>
                    <a:p>
                      <a:r>
                        <a:rPr lang="en-GB" sz="1600" dirty="0" smtClean="0">
                          <a:latin typeface="Century Gothic"/>
                          <a:cs typeface="Century Gothic"/>
                        </a:rPr>
                        <a:t>Service fails = lose money</a:t>
                      </a:r>
                      <a:endParaRPr lang="en-GB" sz="1600" dirty="0">
                        <a:latin typeface="Century Gothic"/>
                        <a:cs typeface="Century Gothic"/>
                      </a:endParaRPr>
                    </a:p>
                  </a:txBody>
                  <a:tcPr marL="121920" marR="121920"/>
                </a:tc>
                <a:tc>
                  <a:txBody>
                    <a:bodyPr/>
                    <a:lstStyle/>
                    <a:p>
                      <a:r>
                        <a:rPr lang="en-GB" sz="1600" dirty="0" smtClean="0">
                          <a:latin typeface="Century Gothic"/>
                          <a:cs typeface="Century Gothic"/>
                        </a:rPr>
                        <a:t>Pioneering service</a:t>
                      </a:r>
                      <a:r>
                        <a:rPr lang="en-GB" sz="1600" baseline="0" dirty="0" smtClean="0">
                          <a:latin typeface="Century Gothic"/>
                          <a:cs typeface="Century Gothic"/>
                        </a:rPr>
                        <a:t> and investment in a nationally replicable </a:t>
                      </a:r>
                    </a:p>
                    <a:p>
                      <a:r>
                        <a:rPr lang="en-GB" sz="1600" baseline="0" dirty="0" smtClean="0">
                          <a:latin typeface="Century Gothic"/>
                          <a:cs typeface="Century Gothic"/>
                        </a:rPr>
                        <a:t>Financial return if it works well</a:t>
                      </a:r>
                      <a:endParaRPr lang="en-GB" sz="1600" dirty="0">
                        <a:latin typeface="Century Gothic"/>
                        <a:cs typeface="Century Gothic"/>
                      </a:endParaRPr>
                    </a:p>
                  </a:txBody>
                  <a:tcPr marL="121920" marR="121920"/>
                </a:tc>
              </a:tr>
              <a:tr h="543663">
                <a:tc>
                  <a:txBody>
                    <a:bodyPr/>
                    <a:lstStyle/>
                    <a:p>
                      <a:r>
                        <a:rPr lang="en-GB" sz="1600" b="1" dirty="0" smtClean="0">
                          <a:latin typeface="Century Gothic"/>
                          <a:cs typeface="Century Gothic"/>
                        </a:rPr>
                        <a:t>BLF/CO</a:t>
                      </a:r>
                      <a:endParaRPr lang="en-GB" sz="1600" b="1" dirty="0">
                        <a:latin typeface="Century Gothic"/>
                        <a:cs typeface="Century Gothic"/>
                      </a:endParaRPr>
                    </a:p>
                  </a:txBody>
                  <a:tcPr marL="121920" marR="121920"/>
                </a:tc>
                <a:tc>
                  <a:txBody>
                    <a:bodyPr/>
                    <a:lstStyle/>
                    <a:p>
                      <a:r>
                        <a:rPr lang="en-GB" sz="1600" dirty="0" smtClean="0">
                          <a:latin typeface="Century Gothic"/>
                          <a:cs typeface="Century Gothic"/>
                        </a:rPr>
                        <a:t>If it doesn’t work = waste of money</a:t>
                      </a:r>
                      <a:endParaRPr lang="en-GB" sz="1600" dirty="0">
                        <a:latin typeface="Century Gothic"/>
                        <a:cs typeface="Century Gothic"/>
                      </a:endParaRPr>
                    </a:p>
                  </a:txBody>
                  <a:tcPr marL="121920" marR="121920"/>
                </a:tc>
                <a:tc>
                  <a:txBody>
                    <a:bodyPr/>
                    <a:lstStyle/>
                    <a:p>
                      <a:r>
                        <a:rPr lang="en-GB" sz="1600" dirty="0" smtClean="0">
                          <a:latin typeface="Century Gothic"/>
                          <a:cs typeface="Century Gothic"/>
                        </a:rPr>
                        <a:t>Important</a:t>
                      </a:r>
                      <a:r>
                        <a:rPr lang="en-GB" sz="1600" baseline="0" dirty="0" smtClean="0">
                          <a:latin typeface="Century Gothic"/>
                          <a:cs typeface="Century Gothic"/>
                        </a:rPr>
                        <a:t> e</a:t>
                      </a:r>
                      <a:r>
                        <a:rPr lang="en-GB" sz="1600" dirty="0" smtClean="0">
                          <a:latin typeface="Century Gothic"/>
                          <a:cs typeface="Century Gothic"/>
                        </a:rPr>
                        <a:t>xemplar in health sector</a:t>
                      </a:r>
                      <a:endParaRPr lang="en-GB" sz="1600" dirty="0">
                        <a:latin typeface="Century Gothic"/>
                        <a:cs typeface="Century Gothic"/>
                      </a:endParaRPr>
                    </a:p>
                  </a:txBody>
                  <a:tcPr marL="121920" marR="121920"/>
                </a:tc>
              </a:tr>
              <a:tr h="772574">
                <a:tc>
                  <a:txBody>
                    <a:bodyPr/>
                    <a:lstStyle/>
                    <a:p>
                      <a:r>
                        <a:rPr lang="en-GB" sz="1600" b="1" dirty="0" smtClean="0">
                          <a:latin typeface="Century Gothic"/>
                          <a:cs typeface="Century Gothic"/>
                        </a:rPr>
                        <a:t>Ways to Wellness</a:t>
                      </a:r>
                      <a:endParaRPr lang="en-GB" sz="1600" b="1" dirty="0">
                        <a:latin typeface="Century Gothic"/>
                        <a:cs typeface="Century Gothic"/>
                      </a:endParaRPr>
                    </a:p>
                  </a:txBody>
                  <a:tcPr marL="121920" marR="121920"/>
                </a:tc>
                <a:tc>
                  <a:txBody>
                    <a:bodyPr/>
                    <a:lstStyle/>
                    <a:p>
                      <a:r>
                        <a:rPr lang="en-GB" sz="1600" dirty="0" smtClean="0">
                          <a:latin typeface="Century Gothic"/>
                          <a:cs typeface="Century Gothic"/>
                        </a:rPr>
                        <a:t>Effort in development</a:t>
                      </a:r>
                    </a:p>
                    <a:p>
                      <a:r>
                        <a:rPr lang="en-GB" sz="1600" dirty="0" smtClean="0">
                          <a:latin typeface="Century Gothic"/>
                          <a:cs typeface="Century Gothic"/>
                        </a:rPr>
                        <a:t>It may not work</a:t>
                      </a:r>
                    </a:p>
                    <a:p>
                      <a:endParaRPr lang="en-GB" sz="1600" dirty="0">
                        <a:latin typeface="Century Gothic"/>
                        <a:cs typeface="Century Gothic"/>
                      </a:endParaRPr>
                    </a:p>
                  </a:txBody>
                  <a:tcPr marL="121920" marR="121920"/>
                </a:tc>
                <a:tc>
                  <a:txBody>
                    <a:bodyPr/>
                    <a:lstStyle/>
                    <a:p>
                      <a:r>
                        <a:rPr lang="en-GB" sz="1600" dirty="0" smtClean="0">
                          <a:latin typeface="Century Gothic"/>
                          <a:cs typeface="Century Gothic"/>
                        </a:rPr>
                        <a:t>Social investment</a:t>
                      </a:r>
                      <a:r>
                        <a:rPr lang="en-GB" sz="1600" baseline="0" dirty="0" smtClean="0">
                          <a:latin typeface="Century Gothic"/>
                          <a:cs typeface="Century Gothic"/>
                        </a:rPr>
                        <a:t> attracted development funds and made the deal possible by de-risking it</a:t>
                      </a:r>
                    </a:p>
                  </a:txBody>
                  <a:tcPr marL="121920" marR="121920"/>
                </a:tc>
              </a:tr>
            </a:tbl>
          </a:graphicData>
        </a:graphic>
      </p:graphicFrame>
      <p:pic>
        <p:nvPicPr>
          <p:cNvPr id="7" name="Picture 4"/>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110" y="32048"/>
            <a:ext cx="2664296" cy="1077902"/>
          </a:xfrm>
          <a:prstGeom prst="rect">
            <a:avLst/>
          </a:prstGeom>
          <a:noFill/>
          <a:ln w="19050" algn="ctr">
            <a:solidFill>
              <a:schemeClr val="bg1"/>
            </a:solidFill>
            <a:round/>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215000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2746" y="813196"/>
            <a:ext cx="7886700" cy="784178"/>
          </a:xfrm>
        </p:spPr>
        <p:txBody>
          <a:bodyPr>
            <a:normAutofit/>
          </a:bodyPr>
          <a:lstStyle/>
          <a:p>
            <a:r>
              <a:rPr lang="en-GB" dirty="0" smtClean="0"/>
              <a:t>Successful New Referrals</a:t>
            </a:r>
            <a:endParaRPr lang="en-GB"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xmlns="" val="814653551"/>
              </p:ext>
            </p:extLst>
          </p:nvPr>
        </p:nvGraphicFramePr>
        <p:xfrm>
          <a:off x="457200" y="1600201"/>
          <a:ext cx="8579296" cy="3556992"/>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1980728" y="5160020"/>
            <a:ext cx="8820472" cy="1200329"/>
          </a:xfrm>
          <a:prstGeom prst="rect">
            <a:avLst/>
          </a:prstGeom>
        </p:spPr>
        <p:txBody>
          <a:bodyPr wrap="square">
            <a:spAutoFit/>
          </a:bodyPr>
          <a:lstStyle/>
          <a:p>
            <a:pPr marL="285750" indent="-285750" algn="ctr">
              <a:buFont typeface="Arial" panose="020B0604020202020204" pitchFamily="34" charset="0"/>
              <a:buChar char="•"/>
            </a:pPr>
            <a:r>
              <a:rPr lang="en-GB" b="1" dirty="0">
                <a:latin typeface="Century Gothic" panose="020B0502020202020204" pitchFamily="34" charset="0"/>
              </a:rPr>
              <a:t>Actual Successful New Referrals 1125</a:t>
            </a:r>
          </a:p>
          <a:p>
            <a:pPr marL="285750" indent="-285750">
              <a:buFont typeface="Arial" panose="020B0604020202020204" pitchFamily="34" charset="0"/>
              <a:buChar char="•"/>
            </a:pPr>
            <a:endParaRPr lang="en-GB" b="1" dirty="0">
              <a:latin typeface="Century Gothic" panose="020B0502020202020204" pitchFamily="34" charset="0"/>
            </a:endParaRPr>
          </a:p>
          <a:p>
            <a:pPr marL="285750" indent="-285750" algn="ctr">
              <a:buFont typeface="Arial" panose="020B0604020202020204" pitchFamily="34" charset="0"/>
              <a:buChar char="•"/>
            </a:pPr>
            <a:r>
              <a:rPr lang="en-GB" b="1" dirty="0">
                <a:latin typeface="Century Gothic" panose="020B0502020202020204" pitchFamily="34" charset="0"/>
              </a:rPr>
              <a:t>Target Successful New Referrals 1094</a:t>
            </a:r>
          </a:p>
          <a:p>
            <a:pPr marL="285750" indent="-285750" algn="ctr">
              <a:buFont typeface="Arial" panose="020B0604020202020204" pitchFamily="34" charset="0"/>
              <a:buChar char="•"/>
            </a:pPr>
            <a:endParaRPr lang="en-GB" b="1" dirty="0">
              <a:latin typeface="Century Gothic" panose="020B0502020202020204" pitchFamily="34" charset="0"/>
            </a:endParaRPr>
          </a:p>
        </p:txBody>
      </p:sp>
      <p:sp>
        <p:nvSpPr>
          <p:cNvPr id="7" name="TextBox 6"/>
          <p:cNvSpPr txBox="1"/>
          <p:nvPr/>
        </p:nvSpPr>
        <p:spPr>
          <a:xfrm>
            <a:off x="4932040" y="5390852"/>
            <a:ext cx="1008112" cy="369332"/>
          </a:xfrm>
          <a:prstGeom prst="rect">
            <a:avLst/>
          </a:prstGeom>
          <a:noFill/>
        </p:spPr>
        <p:txBody>
          <a:bodyPr wrap="square" rtlCol="0">
            <a:spAutoFit/>
          </a:bodyPr>
          <a:lstStyle/>
          <a:p>
            <a:r>
              <a:rPr lang="en-GB" b="1" dirty="0" smtClean="0">
                <a:latin typeface="Century Gothic" panose="020B0502020202020204" pitchFamily="34" charset="0"/>
              </a:rPr>
              <a:t>103%</a:t>
            </a:r>
            <a:endParaRPr lang="en-GB" b="1" dirty="0">
              <a:latin typeface="Century Gothic" panose="020B0502020202020204" pitchFamily="34" charset="0"/>
            </a:endParaRPr>
          </a:p>
        </p:txBody>
      </p:sp>
      <p:pic>
        <p:nvPicPr>
          <p:cNvPr id="8" name="Picture 4"/>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0" y="0"/>
            <a:ext cx="2664296" cy="1077902"/>
          </a:xfrm>
          <a:prstGeom prst="rect">
            <a:avLst/>
          </a:prstGeom>
          <a:noFill/>
          <a:ln w="19050" algn="ctr">
            <a:solidFill>
              <a:schemeClr val="bg1"/>
            </a:solidFill>
            <a:round/>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3713976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68560" y="912175"/>
            <a:ext cx="8229600" cy="1143000"/>
          </a:xfrm>
        </p:spPr>
        <p:txBody>
          <a:bodyPr/>
          <a:lstStyle/>
          <a:p>
            <a:r>
              <a:rPr lang="en-GB" dirty="0" smtClean="0"/>
              <a:t>Patient Testimonials</a:t>
            </a:r>
            <a:endParaRPr lang="en-GB" dirty="0"/>
          </a:p>
        </p:txBody>
      </p:sp>
      <p:sp>
        <p:nvSpPr>
          <p:cNvPr id="4" name="TextBox 3"/>
          <p:cNvSpPr txBox="1"/>
          <p:nvPr/>
        </p:nvSpPr>
        <p:spPr>
          <a:xfrm>
            <a:off x="1606721" y="5177347"/>
            <a:ext cx="7849652" cy="677108"/>
          </a:xfrm>
          <a:prstGeom prst="rect">
            <a:avLst/>
          </a:prstGeom>
          <a:noFill/>
        </p:spPr>
        <p:txBody>
          <a:bodyPr wrap="square" rtlCol="0">
            <a:spAutoFit/>
          </a:bodyPr>
          <a:lstStyle/>
          <a:p>
            <a:pPr marL="285750" indent="-285750">
              <a:buFont typeface="Arial" panose="020B0604020202020204" pitchFamily="34" charset="0"/>
              <a:buChar char="•"/>
            </a:pPr>
            <a:endParaRPr lang="en-GB" dirty="0">
              <a:latin typeface="Century Gothic" panose="020B0502020202020204" pitchFamily="34" charset="0"/>
            </a:endParaRPr>
          </a:p>
          <a:p>
            <a:pPr marL="285750" indent="-285750">
              <a:buFont typeface="Arial" panose="020B0604020202020204" pitchFamily="34" charset="0"/>
              <a:buChar char="•"/>
            </a:pPr>
            <a:endParaRPr lang="en-GB" sz="2000" b="1" dirty="0">
              <a:latin typeface="Century Gothic" panose="020B0502020202020204" pitchFamily="34"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1700808"/>
            <a:ext cx="9144000" cy="4495464"/>
          </a:xfrm>
          <a:prstGeom prst="rect">
            <a:avLst/>
          </a:prstGeom>
        </p:spPr>
      </p:pic>
      <p:pic>
        <p:nvPicPr>
          <p:cNvPr id="9" name="Picture 4"/>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07504" y="98870"/>
            <a:ext cx="2664296" cy="1077902"/>
          </a:xfrm>
          <a:prstGeom prst="rect">
            <a:avLst/>
          </a:prstGeom>
          <a:noFill/>
          <a:ln w="19050" algn="ctr">
            <a:solidFill>
              <a:schemeClr val="bg1"/>
            </a:solidFill>
            <a:round/>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3553760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3528" y="1189062"/>
            <a:ext cx="8229600" cy="1143000"/>
          </a:xfrm>
        </p:spPr>
        <p:txBody>
          <a:bodyPr>
            <a:normAutofit fontScale="90000"/>
          </a:bodyPr>
          <a:lstStyle/>
          <a:p>
            <a:r>
              <a:rPr lang="en-GB" dirty="0" smtClean="0"/>
              <a:t>The development of Ways to Wellness</a:t>
            </a:r>
            <a:endParaRPr lang="en-GB" dirty="0"/>
          </a:p>
        </p:txBody>
      </p:sp>
      <p:sp>
        <p:nvSpPr>
          <p:cNvPr id="4" name="Content Placeholder 3"/>
          <p:cNvSpPr>
            <a:spLocks noGrp="1"/>
          </p:cNvSpPr>
          <p:nvPr>
            <p:ph idx="1"/>
          </p:nvPr>
        </p:nvSpPr>
        <p:spPr>
          <a:xfrm>
            <a:off x="323528" y="2332062"/>
            <a:ext cx="8229600" cy="4525963"/>
          </a:xfrm>
        </p:spPr>
        <p:txBody>
          <a:bodyPr>
            <a:normAutofit fontScale="70000" lnSpcReduction="20000"/>
          </a:bodyPr>
          <a:lstStyle/>
          <a:p>
            <a:r>
              <a:rPr lang="en-GB" dirty="0">
                <a:latin typeface="Century Gothic"/>
                <a:cs typeface="Century Gothic"/>
              </a:rPr>
              <a:t>It took a long time  (4 years) and a lot of resource (£500,000, plus pro bono)</a:t>
            </a:r>
          </a:p>
          <a:p>
            <a:r>
              <a:rPr lang="en-GB" dirty="0">
                <a:latin typeface="Century Gothic"/>
                <a:cs typeface="Century Gothic"/>
              </a:rPr>
              <a:t>It concerns a national problem</a:t>
            </a:r>
          </a:p>
          <a:p>
            <a:r>
              <a:rPr lang="en-GB" dirty="0">
                <a:latin typeface="Century Gothic"/>
                <a:cs typeface="Century Gothic"/>
              </a:rPr>
              <a:t>It was rooted in many years of ‘pilot’ experience</a:t>
            </a:r>
          </a:p>
          <a:p>
            <a:r>
              <a:rPr lang="en-GB" dirty="0">
                <a:latin typeface="Century Gothic"/>
                <a:cs typeface="Century Gothic"/>
              </a:rPr>
              <a:t>It isn’t just about the money, but it is a lot about the money</a:t>
            </a:r>
          </a:p>
          <a:p>
            <a:r>
              <a:rPr lang="en-GB" dirty="0">
                <a:latin typeface="Century Gothic"/>
                <a:cs typeface="Century Gothic"/>
              </a:rPr>
              <a:t>Key strengths of the development team: Stick-ability, resilience, nerve, personal credibility, the right skills mix</a:t>
            </a:r>
          </a:p>
          <a:p>
            <a:r>
              <a:rPr lang="en-GB" dirty="0">
                <a:latin typeface="Century Gothic"/>
                <a:cs typeface="Century Gothic"/>
              </a:rPr>
              <a:t>Newcastle is a small place – well placed individuals</a:t>
            </a:r>
          </a:p>
          <a:p>
            <a:r>
              <a:rPr lang="en-GB" dirty="0">
                <a:latin typeface="Century Gothic"/>
                <a:cs typeface="Century Gothic"/>
              </a:rPr>
              <a:t>It was essential to understand clearly the drives, risks and benefits for each stakeholder: ‘</a:t>
            </a:r>
            <a:r>
              <a:rPr lang="en-GB" i="1" dirty="0">
                <a:latin typeface="Century Gothic"/>
                <a:cs typeface="Century Gothic"/>
              </a:rPr>
              <a:t>to sit in their shoes</a:t>
            </a:r>
            <a:r>
              <a:rPr lang="en-GB" dirty="0" smtClean="0">
                <a:latin typeface="Century Gothic"/>
                <a:cs typeface="Century Gothic"/>
              </a:rPr>
              <a:t>’</a:t>
            </a:r>
            <a:endParaRPr lang="en-GB" dirty="0">
              <a:latin typeface="Century Gothic"/>
              <a:cs typeface="Century Gothic"/>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4330" y="143709"/>
            <a:ext cx="2664296" cy="1077902"/>
          </a:xfrm>
          <a:prstGeom prst="rect">
            <a:avLst/>
          </a:prstGeom>
          <a:noFill/>
          <a:ln w="19050" algn="ctr">
            <a:solidFill>
              <a:schemeClr val="bg1"/>
            </a:solidFill>
            <a:round/>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5850077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ttps://s-media-cache-ak0.pinimg.com/564x/67/1e/f0/671ef0ce31973715ba5679e4fd37f161.jpg"/>
          <p:cNvPicPr>
            <a:picLocks/>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xmlns="" val="26677421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a:hlinkClick r:id="rId3"/>
              </a:rPr>
              <a:t>Jane.Hartley@vonne.org.uk</a:t>
            </a:r>
            <a:r>
              <a:rPr lang="en-GB" dirty="0"/>
              <a:t> </a:t>
            </a:r>
          </a:p>
          <a:p>
            <a:r>
              <a:rPr lang="en-GB" dirty="0">
                <a:hlinkClick r:id="rId4"/>
              </a:rPr>
              <a:t>www.vonne.org.uk</a:t>
            </a:r>
            <a:endParaRPr lang="en-GB" dirty="0"/>
          </a:p>
          <a:p>
            <a:r>
              <a:rPr lang="en-GB" dirty="0">
                <a:hlinkClick r:id="rId5"/>
              </a:rPr>
              <a:t>www.waystowellness.org.uk</a:t>
            </a:r>
            <a:endParaRPr lang="en-GB" dirty="0"/>
          </a:p>
          <a:p>
            <a:pPr>
              <a:buNone/>
            </a:pPr>
            <a:endParaRPr lang="en-GB" dirty="0"/>
          </a:p>
          <a:p>
            <a:pPr>
              <a:buNone/>
            </a:pPr>
            <a:endParaRPr lang="en-GB" dirty="0"/>
          </a:p>
        </p:txBody>
      </p:sp>
      <p:pic>
        <p:nvPicPr>
          <p:cNvPr id="5" name="Picture 2" descr="Ways to Wellness"/>
          <p:cNvPicPr>
            <a:picLocks noChangeAspect="1" noChangeArrowheads="1"/>
          </p:cNvPicPr>
          <p:nvPr/>
        </p:nvPicPr>
        <p:blipFill>
          <a:blip r:embed="rId6" cstate="print"/>
          <a:srcRect/>
          <a:stretch>
            <a:fillRect/>
          </a:stretch>
        </p:blipFill>
        <p:spPr bwMode="auto">
          <a:xfrm>
            <a:off x="107504" y="188640"/>
            <a:ext cx="2607275" cy="997807"/>
          </a:xfrm>
          <a:prstGeom prst="rect">
            <a:avLst/>
          </a:prstGeom>
          <a:noFill/>
          <a:ln w="9525">
            <a:noFill/>
            <a:miter lim="800000"/>
            <a:headEnd/>
            <a:tailEnd/>
          </a:ln>
        </p:spPr>
      </p:pic>
    </p:spTree>
    <p:extLst>
      <p:ext uri="{BB962C8B-B14F-4D97-AF65-F5344CB8AC3E}">
        <p14:creationId xmlns:p14="http://schemas.microsoft.com/office/powerpoint/2010/main" xmlns="" val="34265487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1072</TotalTime>
  <Words>1540</Words>
  <Application>Microsoft Office PowerPoint</Application>
  <PresentationFormat>On-screen Show (4:3)</PresentationFormat>
  <Paragraphs>208</Paragraphs>
  <Slides>23</Slides>
  <Notes>23</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The Voluntary, Community &amp; Social Enterprise (VCSE) Sector’s  Role in Supporting Health &amp; Wellbeing &amp; New Models of Funding </vt:lpstr>
      <vt:lpstr>Health Inequalities</vt:lpstr>
      <vt:lpstr>Slide 3</vt:lpstr>
      <vt:lpstr>The VCSE supporting health &amp; wellbeing and tackling inequalities</vt:lpstr>
      <vt:lpstr>Slide 5</vt:lpstr>
      <vt:lpstr>Participation &amp; Volunteering </vt:lpstr>
      <vt:lpstr>VCSE role in Health, Wellbeing &amp; Care </vt:lpstr>
      <vt:lpstr>VCSE organisations are integral part of the prevention agenda</vt:lpstr>
      <vt:lpstr>The challenges:  the sector is struggling </vt:lpstr>
      <vt:lpstr>Developing services and policies together </vt:lpstr>
      <vt:lpstr>Social Investment  &amp;  Social Prescribing</vt:lpstr>
      <vt:lpstr>The cost of Long Term Conditions</vt:lpstr>
      <vt:lpstr>Slide 13</vt:lpstr>
      <vt:lpstr>The Service</vt:lpstr>
      <vt:lpstr>Slide 15</vt:lpstr>
      <vt:lpstr>Slide 16</vt:lpstr>
      <vt:lpstr>Measuring Outcome B</vt:lpstr>
      <vt:lpstr>Aligning risks and benefits</vt:lpstr>
      <vt:lpstr>Successful New Referrals</vt:lpstr>
      <vt:lpstr>Patient Testimonials</vt:lpstr>
      <vt:lpstr>The development of Ways to Wellness</vt:lpstr>
      <vt:lpstr>Slide 22</vt:lpstr>
      <vt:lpstr>Slide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North East Community Energy</dc:title>
  <dc:creator>Carol Botten</dc:creator>
  <cp:lastModifiedBy>Tony Chapman</cp:lastModifiedBy>
  <cp:revision>97</cp:revision>
  <dcterms:created xsi:type="dcterms:W3CDTF">2014-10-01T12:29:26Z</dcterms:created>
  <dcterms:modified xsi:type="dcterms:W3CDTF">2016-05-19T15:30:26Z</dcterms:modified>
</cp:coreProperties>
</file>