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62" r:id="rId5"/>
    <p:sldId id="269" r:id="rId6"/>
    <p:sldId id="268" r:id="rId7"/>
    <p:sldId id="263" r:id="rId8"/>
    <p:sldId id="264" r:id="rId9"/>
    <p:sldId id="265" r:id="rId10"/>
    <p:sldId id="261" r:id="rId11"/>
    <p:sldId id="266" r:id="rId12"/>
    <p:sldId id="259" r:id="rId13"/>
    <p:sldId id="267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67" y="-4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72B43-BE20-4C98-A1C9-43D9A9C10166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54C24-0301-4337-B6C5-0821EA3C04A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2ABE2-B5EF-4991-92D7-8AC793D6161B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38E07-5C1F-40D8-8BA2-A77BDBE95FB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3300"/>
                </a:solidFill>
              </a:rPr>
              <a:t>Growing the Civic Core: </a:t>
            </a:r>
            <a:r>
              <a:rPr lang="en-GB" dirty="0" smtClean="0">
                <a:solidFill>
                  <a:srgbClr val="003300"/>
                </a:solidFill>
              </a:rPr>
              <a:t/>
            </a:r>
            <a:br>
              <a:rPr lang="en-GB" dirty="0" smtClean="0">
                <a:solidFill>
                  <a:srgbClr val="003300"/>
                </a:solidFill>
              </a:rPr>
            </a:br>
            <a:r>
              <a:rPr lang="en-GB" i="1" dirty="0" smtClean="0">
                <a:solidFill>
                  <a:srgbClr val="003300"/>
                </a:solidFill>
              </a:rPr>
              <a:t>How </a:t>
            </a:r>
            <a:r>
              <a:rPr lang="en-GB" i="1" dirty="0">
                <a:solidFill>
                  <a:srgbClr val="003300"/>
                </a:solidFill>
              </a:rPr>
              <a:t>to get new people to commit to regularised voluntary social action in an age of austerity in North East England</a:t>
            </a:r>
            <a:r>
              <a:rPr lang="en-GB" b="1" dirty="0">
                <a:solidFill>
                  <a:srgbClr val="003300"/>
                </a:solidFill>
              </a:rPr>
              <a:t>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4581128"/>
            <a:ext cx="8784976" cy="105767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Tony Chapman, 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St Chad’s College, Durham University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 descr="image005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5445224"/>
            <a:ext cx="1584176" cy="1069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3300"/>
                </a:solidFill>
              </a:rPr>
              <a:t>What is the Civic Core, </a:t>
            </a:r>
            <a:br>
              <a:rPr lang="en-GB" b="1" dirty="0" smtClean="0">
                <a:solidFill>
                  <a:srgbClr val="003300"/>
                </a:solidFill>
              </a:rPr>
            </a:br>
            <a:r>
              <a:rPr lang="en-GB" b="1" dirty="0" smtClean="0">
                <a:solidFill>
                  <a:srgbClr val="003300"/>
                </a:solidFill>
              </a:rPr>
              <a:t>and who is in it?</a:t>
            </a:r>
            <a:endParaRPr lang="en-GB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People in the Civic Core, according to Professor John Mohan of TSRC, are about 7% of the population, but deliver 51% of ‘formal’ volunteer hours.</a:t>
            </a:r>
          </a:p>
          <a:p>
            <a:r>
              <a:rPr lang="en-GB" dirty="0" smtClean="0"/>
              <a:t>Tend to be: better educated, in good jobs, middle class, from faith groups, older, women.</a:t>
            </a:r>
          </a:p>
          <a:p>
            <a:r>
              <a:rPr lang="en-GB" dirty="0" smtClean="0"/>
              <a:t>But many people with these characteristics do not commit to volunteering.  And many other people do ‘informal’ voluntary action.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003300"/>
                </a:solidFill>
              </a:rPr>
              <a:t>What is volunteering?</a:t>
            </a:r>
            <a:endParaRPr lang="en-GB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47260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Can include ‘continuous’ commitment </a:t>
            </a:r>
            <a:r>
              <a:rPr lang="en-GB" i="1" dirty="0" smtClean="0"/>
              <a:t>(on the wane).</a:t>
            </a:r>
          </a:p>
          <a:p>
            <a:r>
              <a:rPr lang="en-GB" dirty="0" smtClean="0"/>
              <a:t>Can include ‘episodic’ volunteering </a:t>
            </a:r>
            <a:r>
              <a:rPr lang="en-GB" i="1" dirty="0" smtClean="0"/>
              <a:t>(now more common) </a:t>
            </a:r>
            <a:r>
              <a:rPr lang="en-GB" dirty="0" smtClean="0"/>
              <a:t>and new forms such as ‘e-volunteering’</a:t>
            </a:r>
          </a:p>
          <a:p>
            <a:r>
              <a:rPr lang="en-GB" dirty="0" smtClean="0"/>
              <a:t>We like to think it is ‘volitional’ but often it isn’t entirely so – and not just ‘compulsory volunteering’</a:t>
            </a:r>
          </a:p>
          <a:p>
            <a:r>
              <a:rPr lang="en-GB" dirty="0" smtClean="0"/>
              <a:t>And we like to think it is unpaid – but quite often it is paid (e.g. ESVs are paid by employers)</a:t>
            </a:r>
          </a:p>
          <a:p>
            <a:r>
              <a:rPr lang="en-GB" dirty="0" smtClean="0"/>
              <a:t>Social action initiatives are becoming more common too – via #</a:t>
            </a:r>
            <a:r>
              <a:rPr lang="en-GB" dirty="0" err="1" smtClean="0"/>
              <a:t>iWill</a:t>
            </a:r>
            <a:r>
              <a:rPr lang="en-GB" dirty="0" smtClean="0"/>
              <a:t>, National Citizen Service)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003300"/>
                </a:solidFill>
              </a:rPr>
              <a:t>Demand for volunteers</a:t>
            </a:r>
            <a:endParaRPr lang="en-GB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Schemes to match potential volunteers with placements have mixed success and tend to be expensive.</a:t>
            </a:r>
          </a:p>
          <a:p>
            <a:r>
              <a:rPr lang="en-GB" dirty="0" smtClean="0"/>
              <a:t>Surveys show high levels of demand for volunteers from charities and community groups.</a:t>
            </a:r>
          </a:p>
          <a:p>
            <a:r>
              <a:rPr lang="en-GB" dirty="0" smtClean="0"/>
              <a:t>Charities and community groups often base their strategies on expectations about maintaining or building their volunteer workforce.</a:t>
            </a:r>
          </a:p>
          <a:p>
            <a:r>
              <a:rPr lang="en-GB" dirty="0" smtClean="0"/>
              <a:t>And yet, when asked if they can accept volunteers – there can be reservations.  Why is that?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3300"/>
                </a:solidFill>
              </a:rPr>
              <a:t>So, can we grow the civic core?</a:t>
            </a:r>
            <a:endParaRPr lang="en-GB" sz="48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3300"/>
                </a:solidFill>
              </a:rPr>
              <a:t>How many people are involved?</a:t>
            </a:r>
            <a:endParaRPr lang="en-GB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depends on who you count?</a:t>
            </a:r>
          </a:p>
          <a:p>
            <a:r>
              <a:rPr lang="en-GB" dirty="0" smtClean="0"/>
              <a:t>Is it about the ‘number’ of hours given?</a:t>
            </a:r>
          </a:p>
          <a:p>
            <a:r>
              <a:rPr lang="en-GB" dirty="0" smtClean="0"/>
              <a:t>Is it about the ‘value’ of the work they do?</a:t>
            </a:r>
          </a:p>
          <a:p>
            <a:r>
              <a:rPr lang="en-GB" dirty="0" smtClean="0"/>
              <a:t>Is it just about ‘formal’ and measurable volunteering?</a:t>
            </a:r>
          </a:p>
          <a:p>
            <a:r>
              <a:rPr lang="en-GB" dirty="0" smtClean="0"/>
              <a:t>Is it about freely ‘given time’ or time which is given because of pressure from others?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835696" y="3140968"/>
            <a:ext cx="4968552" cy="72008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211960" y="692696"/>
            <a:ext cx="0" cy="5184576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55776" y="260648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Formal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2780928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Non-volitional</a:t>
            </a:r>
            <a:endParaRPr lang="en-GB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5776" y="580526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informal</a:t>
            </a:r>
            <a:endParaRPr lang="en-GB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85293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Volitional</a:t>
            </a:r>
            <a:endParaRPr lang="en-GB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835696" y="3140968"/>
            <a:ext cx="4968552" cy="72008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211960" y="692696"/>
            <a:ext cx="0" cy="5184576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55776" y="260648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Formal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2780928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Non-volitional</a:t>
            </a:r>
            <a:endParaRPr lang="en-GB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5776" y="580526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informal</a:t>
            </a:r>
            <a:endParaRPr lang="en-GB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85293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Volitional</a:t>
            </a:r>
            <a:endParaRPr lang="en-GB" sz="2800" b="1" dirty="0"/>
          </a:p>
        </p:txBody>
      </p:sp>
      <p:sp>
        <p:nvSpPr>
          <p:cNvPr id="8" name="Oval 7"/>
          <p:cNvSpPr/>
          <p:nvPr/>
        </p:nvSpPr>
        <p:spPr>
          <a:xfrm>
            <a:off x="395536" y="764704"/>
            <a:ext cx="3528392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Civic Core</a:t>
            </a:r>
          </a:p>
          <a:p>
            <a:pPr algn="ctr"/>
            <a:r>
              <a:rPr lang="en-GB" sz="2400" b="1" dirty="0" smtClean="0"/>
              <a:t>‘idealised view’</a:t>
            </a:r>
            <a:endParaRPr lang="en-GB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835696" y="3140968"/>
            <a:ext cx="4968552" cy="72008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211960" y="692696"/>
            <a:ext cx="0" cy="5184576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55776" y="260648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Formal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2780928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Non-volitional</a:t>
            </a:r>
            <a:endParaRPr lang="en-GB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5776" y="580526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informal</a:t>
            </a:r>
            <a:endParaRPr lang="en-GB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85293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Volitional</a:t>
            </a:r>
            <a:endParaRPr lang="en-GB" sz="2800" b="1" dirty="0"/>
          </a:p>
        </p:txBody>
      </p:sp>
      <p:sp>
        <p:nvSpPr>
          <p:cNvPr id="8" name="Oval 7"/>
          <p:cNvSpPr/>
          <p:nvPr/>
        </p:nvSpPr>
        <p:spPr>
          <a:xfrm>
            <a:off x="899592" y="1124744"/>
            <a:ext cx="66247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Civic Core</a:t>
            </a:r>
          </a:p>
          <a:p>
            <a:pPr algn="ctr"/>
            <a:r>
              <a:rPr lang="en-GB" sz="2400" b="1" dirty="0" smtClean="0"/>
              <a:t>‘more realistic view’</a:t>
            </a:r>
            <a:endParaRPr lang="en-GB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3300"/>
                </a:solidFill>
              </a:rPr>
              <a:t>Formal volunteering isn’t for everyone, and legitimately so?</a:t>
            </a:r>
            <a:endParaRPr lang="en-GB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People who go the </a:t>
            </a:r>
            <a:r>
              <a:rPr lang="en-GB" b="1" dirty="0" smtClean="0"/>
              <a:t>“extra mile”</a:t>
            </a:r>
            <a:r>
              <a:rPr lang="en-GB" dirty="0" smtClean="0"/>
              <a:t> in their day job...  Teachers, nurses, police officers, social workers, shop keepers, care workers, and more...).</a:t>
            </a:r>
          </a:p>
          <a:p>
            <a:r>
              <a:rPr lang="en-GB" dirty="0" smtClean="0"/>
              <a:t>Many people make a contribution to the </a:t>
            </a:r>
            <a:r>
              <a:rPr lang="en-GB" b="1" dirty="0" smtClean="0"/>
              <a:t>“social glue”</a:t>
            </a:r>
            <a:r>
              <a:rPr lang="en-GB" dirty="0" smtClean="0"/>
              <a:t> without needing to or wanting to recognise this as formal volunteering.</a:t>
            </a:r>
          </a:p>
          <a:p>
            <a:r>
              <a:rPr lang="en-GB" dirty="0" smtClean="0"/>
              <a:t>Maybe we need to learn ways of valuing these contributions in the formula?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835696" y="3140968"/>
            <a:ext cx="4968552" cy="72008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211960" y="692696"/>
            <a:ext cx="0" cy="5184576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55776" y="260648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Formal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2780928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Non-volitional</a:t>
            </a:r>
            <a:endParaRPr lang="en-GB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5776" y="580526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informal</a:t>
            </a:r>
            <a:endParaRPr lang="en-GB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85293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Volitional</a:t>
            </a:r>
            <a:endParaRPr lang="en-GB" sz="2800" b="1" dirty="0"/>
          </a:p>
        </p:txBody>
      </p:sp>
      <p:sp>
        <p:nvSpPr>
          <p:cNvPr id="8" name="Oval 7"/>
          <p:cNvSpPr/>
          <p:nvPr/>
        </p:nvSpPr>
        <p:spPr>
          <a:xfrm>
            <a:off x="899592" y="1124744"/>
            <a:ext cx="66247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Civic Core</a:t>
            </a:r>
          </a:p>
          <a:p>
            <a:pPr algn="ctr"/>
            <a:r>
              <a:rPr lang="en-GB" sz="2400" b="1" dirty="0" smtClean="0"/>
              <a:t>‘more realistic view’</a:t>
            </a:r>
            <a:endParaRPr lang="en-GB" sz="2400" b="1" dirty="0"/>
          </a:p>
        </p:txBody>
      </p:sp>
      <p:sp>
        <p:nvSpPr>
          <p:cNvPr id="9" name="Oval 8"/>
          <p:cNvSpPr/>
          <p:nvPr/>
        </p:nvSpPr>
        <p:spPr>
          <a:xfrm>
            <a:off x="899592" y="3717032"/>
            <a:ext cx="6624736" cy="165618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Other elements of the “social glue”</a:t>
            </a:r>
            <a:endParaRPr lang="en-GB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003300"/>
                </a:solidFill>
              </a:rPr>
              <a:t>The ‘untapped’ resource?</a:t>
            </a:r>
            <a:endParaRPr lang="en-GB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5688632"/>
          </a:xfrm>
        </p:spPr>
        <p:txBody>
          <a:bodyPr>
            <a:normAutofit/>
          </a:bodyPr>
          <a:lstStyle/>
          <a:p>
            <a:r>
              <a:rPr lang="en-GB" dirty="0" smtClean="0"/>
              <a:t>Levels of volunteering are quite stable.</a:t>
            </a:r>
          </a:p>
          <a:p>
            <a:r>
              <a:rPr lang="en-GB" dirty="0" smtClean="0"/>
              <a:t>But the mix of volunteers is changing (more young people, ethnic minorities).</a:t>
            </a:r>
          </a:p>
          <a:p>
            <a:r>
              <a:rPr lang="en-GB" dirty="0" smtClean="0"/>
              <a:t>Bringing new people into the civic core is easier said than done.</a:t>
            </a:r>
          </a:p>
          <a:p>
            <a:pPr lvl="1"/>
            <a:r>
              <a:rPr lang="en-GB" dirty="0" smtClean="0"/>
              <a:t>No time, not been asked, don’t know what to do.</a:t>
            </a:r>
          </a:p>
          <a:p>
            <a:pPr lvl="1"/>
            <a:r>
              <a:rPr lang="en-GB" dirty="0" smtClean="0"/>
              <a:t>Don’t identify with ‘volunteers’ and may be repelled by the idea.</a:t>
            </a:r>
          </a:p>
          <a:p>
            <a:pPr lvl="1"/>
            <a:r>
              <a:rPr lang="en-GB" dirty="0" smtClean="0"/>
              <a:t>Don’t feel responsibility to serve certain causes.</a:t>
            </a:r>
          </a:p>
          <a:p>
            <a:pPr lvl="1"/>
            <a:r>
              <a:rPr lang="en-GB" dirty="0" smtClean="0"/>
              <a:t>Don’t recognise that they </a:t>
            </a:r>
            <a:r>
              <a:rPr lang="en-GB" u="sng" dirty="0" smtClean="0"/>
              <a:t>already</a:t>
            </a:r>
            <a:r>
              <a:rPr lang="en-GB" dirty="0" smtClean="0"/>
              <a:t> volunteer.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835696" y="3140968"/>
            <a:ext cx="4968552" cy="72008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211960" y="692696"/>
            <a:ext cx="0" cy="5184576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47664" y="260648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Formal voluntary social action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2780928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Non-volitional</a:t>
            </a:r>
            <a:endParaRPr lang="en-GB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5776" y="5805264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Informal voluntary social action</a:t>
            </a:r>
            <a:endParaRPr lang="en-GB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85293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Volitional</a:t>
            </a:r>
            <a:endParaRPr lang="en-GB" sz="2800" b="1" dirty="0"/>
          </a:p>
        </p:txBody>
      </p:sp>
      <p:sp>
        <p:nvSpPr>
          <p:cNvPr id="8" name="Oval 7"/>
          <p:cNvSpPr/>
          <p:nvPr/>
        </p:nvSpPr>
        <p:spPr>
          <a:xfrm>
            <a:off x="899592" y="1124744"/>
            <a:ext cx="662473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Civic Core</a:t>
            </a:r>
          </a:p>
          <a:p>
            <a:pPr algn="ctr"/>
            <a:r>
              <a:rPr lang="en-GB" sz="2400" b="1" dirty="0" smtClean="0"/>
              <a:t>‘more realistic view’</a:t>
            </a:r>
            <a:endParaRPr lang="en-GB" sz="2400" b="1" dirty="0"/>
          </a:p>
        </p:txBody>
      </p:sp>
      <p:sp>
        <p:nvSpPr>
          <p:cNvPr id="9" name="Oval 8"/>
          <p:cNvSpPr/>
          <p:nvPr/>
        </p:nvSpPr>
        <p:spPr>
          <a:xfrm>
            <a:off x="899592" y="3717032"/>
            <a:ext cx="6624736" cy="165618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Other elements of the “social glue”</a:t>
            </a:r>
            <a:endParaRPr lang="en-GB" sz="2400" b="1" dirty="0"/>
          </a:p>
        </p:txBody>
      </p:sp>
      <p:sp>
        <p:nvSpPr>
          <p:cNvPr id="10" name="Up Arrow 9"/>
          <p:cNvSpPr/>
          <p:nvPr/>
        </p:nvSpPr>
        <p:spPr>
          <a:xfrm rot="885665">
            <a:off x="1509007" y="1659166"/>
            <a:ext cx="1224136" cy="3246541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000" b="1" dirty="0" smtClean="0"/>
              <a:t>Some scope to formalise?</a:t>
            </a:r>
            <a:endParaRPr lang="en-GB" sz="20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1196752"/>
            <a:ext cx="2088232" cy="4248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Not convinced about  the value of   voluntary social action</a:t>
            </a:r>
            <a:endParaRPr lang="en-GB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4572000" y="1196752"/>
            <a:ext cx="2088232" cy="4248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Close to the Civic Core and likely to make the journey</a:t>
            </a:r>
            <a:endParaRPr lang="en-GB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2411760" y="1196752"/>
            <a:ext cx="2088232" cy="4248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Ambivalent feelings about voluntary action</a:t>
            </a:r>
            <a:endParaRPr lang="en-GB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7524328" y="476672"/>
            <a:ext cx="1224136" cy="5904656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800" b="1" dirty="0" smtClean="0"/>
              <a:t>Threshold of commitment to the civic core</a:t>
            </a:r>
            <a:endParaRPr lang="en-GB" sz="2800" b="1" dirty="0"/>
          </a:p>
        </p:txBody>
      </p:sp>
      <p:sp>
        <p:nvSpPr>
          <p:cNvPr id="9" name="Right Arrow 8"/>
          <p:cNvSpPr/>
          <p:nvPr/>
        </p:nvSpPr>
        <p:spPr>
          <a:xfrm>
            <a:off x="755576" y="4725144"/>
            <a:ext cx="6984776" cy="720080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Longest journey to civic core</a:t>
            </a:r>
            <a:endParaRPr lang="en-GB" sz="2800" b="1" dirty="0"/>
          </a:p>
        </p:txBody>
      </p:sp>
      <p:sp>
        <p:nvSpPr>
          <p:cNvPr id="10" name="Right Arrow 9"/>
          <p:cNvSpPr/>
          <p:nvPr/>
        </p:nvSpPr>
        <p:spPr>
          <a:xfrm>
            <a:off x="4716016" y="1196752"/>
            <a:ext cx="3096344" cy="720080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 smtClean="0"/>
              <a:t>Short journey</a:t>
            </a:r>
            <a:endParaRPr lang="en-GB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804248" y="476672"/>
            <a:ext cx="504056" cy="59046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800" b="1" dirty="0" smtClean="0"/>
              <a:t>Doorway to voluntary action</a:t>
            </a:r>
            <a:endParaRPr lang="en-GB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260648"/>
            <a:ext cx="5565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3300"/>
                </a:solidFill>
              </a:rPr>
              <a:t>J</a:t>
            </a:r>
            <a:r>
              <a:rPr lang="en-GB" sz="3200" b="1" dirty="0" smtClean="0">
                <a:solidFill>
                  <a:srgbClr val="003300"/>
                </a:solidFill>
              </a:rPr>
              <a:t>ourneys towards the civic core</a:t>
            </a:r>
            <a:endParaRPr lang="en-GB" sz="3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627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Growing the Civic Core:  How to get new people to commit to regularised voluntary social action in an age of austerity in North East England  </vt:lpstr>
      <vt:lpstr>What is the Civic Core,  and who is in it?</vt:lpstr>
      <vt:lpstr>What is volunteering?</vt:lpstr>
      <vt:lpstr>Demand for volunteers</vt:lpstr>
      <vt:lpstr>So, can we grow the civic core?</vt:lpstr>
      <vt:lpstr>How many people are involved?</vt:lpstr>
      <vt:lpstr>Slide 7</vt:lpstr>
      <vt:lpstr>Slide 8</vt:lpstr>
      <vt:lpstr>Slide 9</vt:lpstr>
      <vt:lpstr>Formal volunteering isn’t for everyone, and legitimately so?</vt:lpstr>
      <vt:lpstr>Slide 11</vt:lpstr>
      <vt:lpstr>The ‘untapped’ resource?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the Civic Core:  How to get new people to commit to regularised voluntary social action in an age of austerity in North East England</dc:title>
  <dc:creator>Tony Chapman</dc:creator>
  <cp:lastModifiedBy>Owner</cp:lastModifiedBy>
  <cp:revision>7</cp:revision>
  <dcterms:created xsi:type="dcterms:W3CDTF">2016-04-14T12:35:36Z</dcterms:created>
  <dcterms:modified xsi:type="dcterms:W3CDTF">2016-05-03T12:10:46Z</dcterms:modified>
</cp:coreProperties>
</file>