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2" r:id="rId15"/>
    <p:sldId id="271" r:id="rId16"/>
    <p:sldId id="265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 varScale="1">
        <p:scale>
          <a:sx n="44" d="100"/>
          <a:sy n="44" d="100"/>
        </p:scale>
        <p:origin x="-91" y="-8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41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AE4C0-1423-44B5-B7BC-CBD3167EA305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820C2-1200-4740-9125-9A09E14BE1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6174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820C2-1200-4740-9125-9A09E14BE1D4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83444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65F9-1E7C-473D-B1A7-B32C2755E0EF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7A0FD-4512-42F5-A7B5-00C825404B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12764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65F9-1E7C-473D-B1A7-B32C2755E0EF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7A0FD-4512-42F5-A7B5-00C825404B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9714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65F9-1E7C-473D-B1A7-B32C2755E0EF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7A0FD-4512-42F5-A7B5-00C825404B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11131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65F9-1E7C-473D-B1A7-B32C2755E0EF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7A0FD-4512-42F5-A7B5-00C825404B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11470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65F9-1E7C-473D-B1A7-B32C2755E0EF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7A0FD-4512-42F5-A7B5-00C825404B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04406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65F9-1E7C-473D-B1A7-B32C2755E0EF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7A0FD-4512-42F5-A7B5-00C825404B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53860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65F9-1E7C-473D-B1A7-B32C2755E0EF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7A0FD-4512-42F5-A7B5-00C825404B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407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65F9-1E7C-473D-B1A7-B32C2755E0EF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7A0FD-4512-42F5-A7B5-00C825404B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76905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65F9-1E7C-473D-B1A7-B32C2755E0EF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7A0FD-4512-42F5-A7B5-00C825404B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32641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65F9-1E7C-473D-B1A7-B32C2755E0EF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7A0FD-4512-42F5-A7B5-00C825404B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8110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65F9-1E7C-473D-B1A7-B32C2755E0EF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7A0FD-4512-42F5-A7B5-00C825404B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75736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B65F9-1E7C-473D-B1A7-B32C2755E0EF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7A0FD-4512-42F5-A7B5-00C825404B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069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794" y="1215780"/>
            <a:ext cx="10094157" cy="324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899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38200" y="4130083"/>
            <a:ext cx="10515600" cy="23390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i="1" dirty="0" smtClean="0">
                <a:solidFill>
                  <a:schemeClr val="accent5"/>
                </a:solidFill>
              </a:rPr>
              <a:t>“Edberts House has made a real difference in our community, particularly supporting older people and the children.  Edberts is good, because they are used to listening to people in the local community – they don’t just do what they want but they try to do what the community want."</a:t>
            </a:r>
            <a:endParaRPr lang="en-GB" i="1" dirty="0">
              <a:solidFill>
                <a:schemeClr val="accent5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4000" dirty="0" smtClean="0"/>
          </a:p>
          <a:p>
            <a:pPr marL="0" indent="0" algn="ctr">
              <a:buNone/>
            </a:pPr>
            <a:r>
              <a:rPr lang="en-GB" sz="4000" dirty="0" smtClean="0"/>
              <a:t>Managing 4 thriving community projects in East Gateshead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7674" y="365125"/>
            <a:ext cx="412937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334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Edberts House on High Lanes</a:t>
            </a:r>
            <a:endParaRPr lang="en-GB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9933" y="1825625"/>
            <a:ext cx="5892133" cy="4351338"/>
          </a:xfrm>
        </p:spPr>
      </p:pic>
    </p:spTree>
    <p:extLst>
      <p:ext uri="{BB962C8B-B14F-4D97-AF65-F5344CB8AC3E}">
        <p14:creationId xmlns:p14="http://schemas.microsoft.com/office/powerpoint/2010/main" xmlns="" val="165341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Pattinson House on Old Fold and Nest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xmlns="" val="420170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Community Linking Project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2066190"/>
            <a:ext cx="5181600" cy="387020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2200" y="2277341"/>
            <a:ext cx="5181600" cy="3447906"/>
          </a:xfrm>
        </p:spPr>
      </p:pic>
    </p:spTree>
    <p:extLst>
      <p:ext uri="{BB962C8B-B14F-4D97-AF65-F5344CB8AC3E}">
        <p14:creationId xmlns:p14="http://schemas.microsoft.com/office/powerpoint/2010/main" xmlns="" val="150885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Support capacity of local organisation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21410" y="1825625"/>
            <a:ext cx="7749179" cy="4351338"/>
          </a:xfrm>
        </p:spPr>
      </p:pic>
    </p:spTree>
    <p:extLst>
      <p:ext uri="{BB962C8B-B14F-4D97-AF65-F5344CB8AC3E}">
        <p14:creationId xmlns:p14="http://schemas.microsoft.com/office/powerpoint/2010/main" xmlns="" val="18430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Strong partnership through Neighbourhood Management Area Co-ordinator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Edberts get: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Vision</a:t>
            </a:r>
          </a:p>
          <a:p>
            <a:r>
              <a:rPr lang="en-GB" dirty="0" smtClean="0"/>
              <a:t>Networking</a:t>
            </a:r>
          </a:p>
          <a:p>
            <a:r>
              <a:rPr lang="en-GB" dirty="0" smtClean="0"/>
              <a:t>Building agreements</a:t>
            </a:r>
          </a:p>
          <a:p>
            <a:r>
              <a:rPr lang="en-GB" dirty="0" smtClean="0"/>
              <a:t>Advice and support</a:t>
            </a:r>
          </a:p>
          <a:p>
            <a:r>
              <a:rPr lang="en-GB" dirty="0" smtClean="0"/>
              <a:t>Opportunity to apply for Council Grant Funding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The Council get: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/>
              <a:t>Service provision</a:t>
            </a:r>
          </a:p>
          <a:p>
            <a:r>
              <a:rPr lang="en-GB" dirty="0" smtClean="0"/>
              <a:t>Community intervention</a:t>
            </a:r>
          </a:p>
          <a:p>
            <a:r>
              <a:rPr lang="en-GB" dirty="0" smtClean="0"/>
              <a:t>Income streams </a:t>
            </a:r>
          </a:p>
          <a:p>
            <a:r>
              <a:rPr lang="en-GB" dirty="0" smtClean="0"/>
              <a:t>Community engagement</a:t>
            </a:r>
          </a:p>
          <a:p>
            <a:r>
              <a:rPr lang="en-GB" dirty="0" smtClean="0"/>
              <a:t>Cost savings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3020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Community Development &amp; Volunteering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Members of our local community (positive discrimination)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2289" y="2505075"/>
            <a:ext cx="4912784" cy="368458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People from region who come to join in and support our community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/>
              <a:t>sixth form students</a:t>
            </a:r>
          </a:p>
          <a:p>
            <a:r>
              <a:rPr lang="en-GB" dirty="0" smtClean="0"/>
              <a:t>university students</a:t>
            </a:r>
          </a:p>
          <a:p>
            <a:r>
              <a:rPr lang="en-GB" dirty="0"/>
              <a:t>l</a:t>
            </a:r>
            <a:r>
              <a:rPr lang="en-GB" dirty="0" smtClean="0"/>
              <a:t>ocal professionals</a:t>
            </a:r>
          </a:p>
          <a:p>
            <a:r>
              <a:rPr lang="en-GB" dirty="0" smtClean="0"/>
              <a:t>unemployed</a:t>
            </a:r>
          </a:p>
          <a:p>
            <a:r>
              <a:rPr lang="en-GB" dirty="0" smtClean="0"/>
              <a:t>retired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9433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2794" y="0"/>
            <a:ext cx="1909206" cy="19885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91" r="10433"/>
          <a:stretch/>
        </p:blipFill>
        <p:spPr>
          <a:xfrm>
            <a:off x="-2359" y="0"/>
            <a:ext cx="3985147" cy="36684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432" t="26374" r="18151"/>
          <a:stretch/>
        </p:blipFill>
        <p:spPr>
          <a:xfrm>
            <a:off x="10031104" y="4724426"/>
            <a:ext cx="2129051" cy="21335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68" y="3606596"/>
            <a:ext cx="2539905" cy="32514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56" r="20187"/>
          <a:stretch/>
        </p:blipFill>
        <p:spPr>
          <a:xfrm>
            <a:off x="6828346" y="0"/>
            <a:ext cx="3452884" cy="36547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1785" y="3668419"/>
            <a:ext cx="4271009" cy="32032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5773" y="3620272"/>
            <a:ext cx="4316971" cy="32377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17432" y="1979250"/>
            <a:ext cx="2274568" cy="3032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73235" y="0"/>
            <a:ext cx="2838736" cy="212905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421875" y="2374710"/>
            <a:ext cx="2265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Edberts Volunteers</a:t>
            </a:r>
          </a:p>
          <a:p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41078" y="2292493"/>
            <a:ext cx="3627120" cy="116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234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Martin’s story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8691" y="1825625"/>
            <a:ext cx="2900618" cy="435133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Needs structure </a:t>
            </a:r>
            <a:endParaRPr lang="en-GB" dirty="0"/>
          </a:p>
          <a:p>
            <a:r>
              <a:rPr lang="en-GB" dirty="0" smtClean="0"/>
              <a:t>Needs sense of purpose and belonging</a:t>
            </a:r>
          </a:p>
          <a:p>
            <a:r>
              <a:rPr lang="en-GB" dirty="0" smtClean="0"/>
              <a:t>Needs to build skills</a:t>
            </a:r>
          </a:p>
          <a:p>
            <a:r>
              <a:rPr lang="en-GB" dirty="0" smtClean="0"/>
              <a:t>Needs to learn about team work and working through relationships</a:t>
            </a:r>
          </a:p>
          <a:p>
            <a:r>
              <a:rPr lang="en-GB" dirty="0" smtClean="0"/>
              <a:t>Needs clear boundaries</a:t>
            </a:r>
          </a:p>
          <a:p>
            <a:r>
              <a:rPr lang="en-GB" dirty="0" smtClean="0"/>
              <a:t>Needs lots of second chances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8777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John‘s Story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181600" cy="4486275"/>
          </a:xfrm>
        </p:spPr>
        <p:txBody>
          <a:bodyPr/>
          <a:lstStyle/>
          <a:p>
            <a:r>
              <a:rPr lang="en-GB" dirty="0" smtClean="0"/>
              <a:t>Wants to be involved on Board of voluntary organisation</a:t>
            </a:r>
          </a:p>
          <a:p>
            <a:r>
              <a:rPr lang="en-GB" dirty="0" smtClean="0"/>
              <a:t>Wants to share skills with the community</a:t>
            </a:r>
          </a:p>
          <a:p>
            <a:r>
              <a:rPr lang="en-GB" dirty="0" smtClean="0"/>
              <a:t>Wants to broaden knowledge and understanding of the area in which he works</a:t>
            </a:r>
          </a:p>
          <a:p>
            <a:r>
              <a:rPr lang="en-GB" dirty="0" smtClean="0"/>
              <a:t>Wants to be involved not just on Board but also meet community members</a:t>
            </a:r>
            <a:endParaRPr lang="en-GB" dirty="0"/>
          </a:p>
        </p:txBody>
      </p:sp>
      <p:pic>
        <p:nvPicPr>
          <p:cNvPr id="5" name="Content Placeholder 4" descr="C:\Users\Sarah\Pictures\Edberts 2014\photo (8)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42662" y="2086229"/>
            <a:ext cx="4682818" cy="38917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8317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Lillian’s Story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252538" y="2369741"/>
            <a:ext cx="4352925" cy="3264693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Overcrowded house</a:t>
            </a:r>
          </a:p>
          <a:p>
            <a:r>
              <a:rPr lang="en-GB" dirty="0" smtClean="0"/>
              <a:t>Complex family</a:t>
            </a:r>
          </a:p>
          <a:p>
            <a:r>
              <a:rPr lang="en-GB" dirty="0" smtClean="0"/>
              <a:t>Loves meeting people</a:t>
            </a:r>
          </a:p>
          <a:p>
            <a:r>
              <a:rPr lang="en-GB" dirty="0" smtClean="0"/>
              <a:t>Loves children</a:t>
            </a:r>
          </a:p>
          <a:p>
            <a:r>
              <a:rPr lang="en-GB" dirty="0" smtClean="0"/>
              <a:t>Limited mobility</a:t>
            </a:r>
          </a:p>
          <a:p>
            <a:r>
              <a:rPr lang="en-GB" dirty="0" smtClean="0"/>
              <a:t>Wants to support next generation</a:t>
            </a:r>
          </a:p>
          <a:p>
            <a:r>
              <a:rPr lang="en-GB" dirty="0" smtClean="0"/>
              <a:t>Wants to share skills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0025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983" y="312268"/>
            <a:ext cx="2213524" cy="3320600"/>
          </a:xfrm>
          <a:prstGeom prst="rect">
            <a:avLst/>
          </a:prstGeom>
        </p:spPr>
      </p:pic>
      <p:pic>
        <p:nvPicPr>
          <p:cNvPr id="3" name="Content Placeholder 4" descr="C:\Users\Sarah\Pictures\Edberts 2014\photo (8)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68172" y="682082"/>
            <a:ext cx="3563696" cy="2634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258702" y="656075"/>
            <a:ext cx="3510650" cy="26329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8984" y="4517409"/>
            <a:ext cx="2213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Keep out of trouble</a:t>
            </a:r>
          </a:p>
          <a:p>
            <a:r>
              <a:rPr lang="en-GB" dirty="0" smtClean="0"/>
              <a:t>No big form or job description</a:t>
            </a:r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776716" y="4612943"/>
            <a:ext cx="2390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Volunteering</a:t>
            </a:r>
          </a:p>
          <a:p>
            <a:r>
              <a:rPr lang="en-GB" dirty="0" smtClean="0"/>
              <a:t>Happy to complete paperwork and make clear commitment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8941237" y="4817660"/>
            <a:ext cx="23892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Helping out</a:t>
            </a:r>
          </a:p>
          <a:p>
            <a:r>
              <a:rPr lang="en-GB" dirty="0" smtClean="0"/>
              <a:t>Based on relationship and reliant on health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87033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983" y="312268"/>
            <a:ext cx="2213524" cy="3320600"/>
          </a:xfrm>
          <a:prstGeom prst="rect">
            <a:avLst/>
          </a:prstGeom>
        </p:spPr>
      </p:pic>
      <p:pic>
        <p:nvPicPr>
          <p:cNvPr id="3" name="Content Placeholder 4" descr="C:\Users\Sarah\Pictures\Edberts 2014\photo (8)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68172" y="682082"/>
            <a:ext cx="3563696" cy="2634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258702" y="656075"/>
            <a:ext cx="3510650" cy="26329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3707" y="4394580"/>
            <a:ext cx="97717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Sense of purpose and satisfaction</a:t>
            </a:r>
          </a:p>
          <a:p>
            <a:pPr algn="ctr"/>
            <a:r>
              <a:rPr lang="en-GB" dirty="0" smtClean="0"/>
              <a:t>Improving health and wellbeing</a:t>
            </a:r>
          </a:p>
          <a:p>
            <a:pPr algn="ctr"/>
            <a:r>
              <a:rPr lang="en-GB" dirty="0" smtClean="0"/>
              <a:t>New experiences</a:t>
            </a:r>
          </a:p>
          <a:p>
            <a:pPr algn="ctr"/>
            <a:r>
              <a:rPr lang="en-GB" dirty="0" smtClean="0"/>
              <a:t>Gaining new skills</a:t>
            </a:r>
          </a:p>
          <a:p>
            <a:pPr algn="ctr"/>
            <a:r>
              <a:rPr lang="en-GB" dirty="0" smtClean="0"/>
              <a:t>Increasing knowledge and understanding</a:t>
            </a:r>
          </a:p>
          <a:p>
            <a:pPr algn="ctr"/>
            <a:r>
              <a:rPr lang="en-GB" dirty="0" smtClean="0"/>
              <a:t>Enhancing employment prospects</a:t>
            </a:r>
          </a:p>
          <a:p>
            <a:pPr algn="ctr"/>
            <a:r>
              <a:rPr lang="en-GB" dirty="0" smtClean="0"/>
              <a:t>Meeting new people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9355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Retaining and Developing Volunteers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Valuing each unique contribution</a:t>
            </a:r>
          </a:p>
          <a:p>
            <a:r>
              <a:rPr lang="en-GB" dirty="0" smtClean="0"/>
              <a:t>Training and new opportunities</a:t>
            </a:r>
          </a:p>
          <a:p>
            <a:r>
              <a:rPr lang="en-GB" dirty="0" smtClean="0"/>
              <a:t>Support, genuine care, praise and encouragement</a:t>
            </a:r>
          </a:p>
          <a:p>
            <a:r>
              <a:rPr lang="en-GB" dirty="0" smtClean="0"/>
              <a:t>Passionate and committed staff team </a:t>
            </a:r>
          </a:p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8695" y="1825625"/>
            <a:ext cx="3268610" cy="4351338"/>
          </a:xfrm>
        </p:spPr>
      </p:pic>
    </p:spTree>
    <p:extLst>
      <p:ext uri="{BB962C8B-B14F-4D97-AF65-F5344CB8AC3E}">
        <p14:creationId xmlns:p14="http://schemas.microsoft.com/office/powerpoint/2010/main" xmlns="" val="7396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 what’s the result?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Shift in </a:t>
            </a:r>
            <a:r>
              <a:rPr lang="en-GB" dirty="0" err="1" smtClean="0"/>
              <a:t>mindset</a:t>
            </a:r>
            <a:endParaRPr lang="en-GB" dirty="0" smtClean="0"/>
          </a:p>
          <a:p>
            <a:r>
              <a:rPr lang="en-GB" dirty="0" smtClean="0"/>
              <a:t>Decrease in anti social behaviour</a:t>
            </a:r>
          </a:p>
          <a:p>
            <a:r>
              <a:rPr lang="en-GB" dirty="0" smtClean="0"/>
              <a:t>Growth in confidence</a:t>
            </a:r>
          </a:p>
          <a:p>
            <a:r>
              <a:rPr lang="en-GB" dirty="0" smtClean="0"/>
              <a:t>Increase in health and wellbeing</a:t>
            </a:r>
          </a:p>
          <a:p>
            <a:r>
              <a:rPr lang="en-GB" dirty="0" smtClean="0"/>
              <a:t>Strengthened qualifications</a:t>
            </a:r>
          </a:p>
          <a:p>
            <a:r>
              <a:rPr lang="en-GB" dirty="0" smtClean="0"/>
              <a:t>Better employment prospects</a:t>
            </a:r>
          </a:p>
          <a:p>
            <a:r>
              <a:rPr lang="en-GB" dirty="0"/>
              <a:t>G</a:t>
            </a:r>
            <a:r>
              <a:rPr lang="en-GB" dirty="0" smtClean="0"/>
              <a:t>enerational involvement in civic core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0801" y="1825625"/>
            <a:ext cx="4964397" cy="4351338"/>
          </a:xfrm>
        </p:spPr>
      </p:pic>
    </p:spTree>
    <p:extLst>
      <p:ext uri="{BB962C8B-B14F-4D97-AF65-F5344CB8AC3E}">
        <p14:creationId xmlns:p14="http://schemas.microsoft.com/office/powerpoint/2010/main" xmlns="" val="260717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794" y="1215780"/>
            <a:ext cx="10094157" cy="324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777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363</Words>
  <Application>Microsoft Office PowerPoint</Application>
  <PresentationFormat>Custom</PresentationFormat>
  <Paragraphs>77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Edberts House on High Lanes</vt:lpstr>
      <vt:lpstr>Pattinson House on Old Fold and Nest</vt:lpstr>
      <vt:lpstr>Community Linking Project</vt:lpstr>
      <vt:lpstr>Support capacity of local organisation</vt:lpstr>
      <vt:lpstr>Strong partnership through Neighbourhood Management Area Co-ordinator</vt:lpstr>
      <vt:lpstr>Community Development &amp; Volunteering</vt:lpstr>
      <vt:lpstr>Slide 9</vt:lpstr>
      <vt:lpstr>Martin’s story</vt:lpstr>
      <vt:lpstr>John‘s Story</vt:lpstr>
      <vt:lpstr>Lillian’s Story</vt:lpstr>
      <vt:lpstr>Slide 13</vt:lpstr>
      <vt:lpstr>Slide 14</vt:lpstr>
      <vt:lpstr>Retaining and Developing Volunteers</vt:lpstr>
      <vt:lpstr>So what’s the result?</vt:lpstr>
      <vt:lpstr>Slide 17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Sarah-EDBERTS</dc:creator>
  <cp:lastModifiedBy>Owner</cp:lastModifiedBy>
  <cp:revision>18</cp:revision>
  <dcterms:created xsi:type="dcterms:W3CDTF">2016-04-14T18:23:31Z</dcterms:created>
  <dcterms:modified xsi:type="dcterms:W3CDTF">2016-05-03T12:08:51Z</dcterms:modified>
</cp:coreProperties>
</file>