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7" r:id="rId29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7" y="-48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89D9CE-7375-4B74-B04E-52F1627E52E9}" type="doc">
      <dgm:prSet loTypeId="urn:microsoft.com/office/officeart/2005/8/layout/default#1" loCatId="list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53E02EC4-641D-42CC-BB86-F9F255C69E6C}">
      <dgm:prSet/>
      <dgm:spPr>
        <a:xfrm>
          <a:off x="0" y="816300"/>
          <a:ext cx="2446310" cy="1467786"/>
        </a:xfrm>
        <a:solidFill>
          <a:srgbClr val="4F81BD">
            <a:shade val="5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community and voluntary sector thrives within Gateshead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D48E6CD-6743-440E-A78F-DA52FE35D2C5}" type="parTrans" cxnId="{F280813D-10C1-4BA0-BB93-0FBEA65E35C3}">
      <dgm:prSet/>
      <dgm:spPr/>
      <dgm:t>
        <a:bodyPr/>
        <a:lstStyle/>
        <a:p>
          <a:endParaRPr lang="en-GB"/>
        </a:p>
      </dgm:t>
    </dgm:pt>
    <dgm:pt modelId="{075AE26E-68D5-487E-9012-6B3B42EDC348}" type="sibTrans" cxnId="{F280813D-10C1-4BA0-BB93-0FBEA65E35C3}">
      <dgm:prSet/>
      <dgm:spPr/>
      <dgm:t>
        <a:bodyPr/>
        <a:lstStyle/>
        <a:p>
          <a:endParaRPr lang="en-GB"/>
        </a:p>
      </dgm:t>
    </dgm:pt>
    <dgm:pt modelId="{F0EDE6C9-120B-4D5A-B5FE-8A9AED2013D1}">
      <dgm:prSet/>
      <dgm:spPr>
        <a:xfrm>
          <a:off x="2690941" y="816300"/>
          <a:ext cx="2446310" cy="1467786"/>
        </a:xfrm>
        <a:solidFill>
          <a:srgbClr val="4F81BD">
            <a:shade val="50000"/>
            <a:hueOff val="120479"/>
            <a:satOff val="-2520"/>
            <a:lumOff val="14021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Vibrant, sustainable communities through a culture of supporting community and voluntary sector organisations in the delivery of local services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D191314-12D2-4DEC-8D26-B790F353EB4C}" type="parTrans" cxnId="{C6104D74-592A-4B52-BE3F-8AA4131010D6}">
      <dgm:prSet/>
      <dgm:spPr/>
      <dgm:t>
        <a:bodyPr/>
        <a:lstStyle/>
        <a:p>
          <a:endParaRPr lang="en-GB"/>
        </a:p>
      </dgm:t>
    </dgm:pt>
    <dgm:pt modelId="{6D4C9ACF-2EC8-456A-BFB2-40044385A3BF}" type="sibTrans" cxnId="{C6104D74-592A-4B52-BE3F-8AA4131010D6}">
      <dgm:prSet/>
      <dgm:spPr/>
      <dgm:t>
        <a:bodyPr/>
        <a:lstStyle/>
        <a:p>
          <a:endParaRPr lang="en-GB"/>
        </a:p>
      </dgm:t>
    </dgm:pt>
    <dgm:pt modelId="{6F6A3915-E212-4BB5-A4CA-7932B1A6797C}">
      <dgm:prSet/>
      <dgm:spPr>
        <a:xfrm>
          <a:off x="5381883" y="816300"/>
          <a:ext cx="2446310" cy="1467786"/>
        </a:xfrm>
        <a:solidFill>
          <a:srgbClr val="4F81BD">
            <a:shade val="50000"/>
            <a:hueOff val="240958"/>
            <a:satOff val="-5040"/>
            <a:lumOff val="28042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Volunteering recognised as important in career development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9306CD3-2D57-4A43-A030-10C9E82DC92F}" type="parTrans" cxnId="{E2967F4D-9C22-4424-A248-EF1F329902F7}">
      <dgm:prSet/>
      <dgm:spPr/>
      <dgm:t>
        <a:bodyPr/>
        <a:lstStyle/>
        <a:p>
          <a:endParaRPr lang="en-GB"/>
        </a:p>
      </dgm:t>
    </dgm:pt>
    <dgm:pt modelId="{F5CCF196-CF8D-4312-B201-30533B95195E}" type="sibTrans" cxnId="{E2967F4D-9C22-4424-A248-EF1F329902F7}">
      <dgm:prSet/>
      <dgm:spPr/>
      <dgm:t>
        <a:bodyPr/>
        <a:lstStyle/>
        <a:p>
          <a:endParaRPr lang="en-GB"/>
        </a:p>
      </dgm:t>
    </dgm:pt>
    <dgm:pt modelId="{7B72FEE2-8D14-4149-8798-6B664AF26B6E}">
      <dgm:prSet/>
      <dgm:spPr>
        <a:xfrm>
          <a:off x="0" y="2528718"/>
          <a:ext cx="2446310" cy="1467786"/>
        </a:xfrm>
        <a:solidFill>
          <a:srgbClr val="4F81BD">
            <a:shade val="50000"/>
            <a:hueOff val="361437"/>
            <a:satOff val="-7560"/>
            <a:lumOff val="42063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Volunteering frameworks that help volunteers develop their skills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F9FA8BF-E9A4-4690-B02D-4DBEE0E302D2}" type="parTrans" cxnId="{99FA2E67-F0B6-4E63-8C4C-036FC246C305}">
      <dgm:prSet/>
      <dgm:spPr/>
      <dgm:t>
        <a:bodyPr/>
        <a:lstStyle/>
        <a:p>
          <a:endParaRPr lang="en-GB"/>
        </a:p>
      </dgm:t>
    </dgm:pt>
    <dgm:pt modelId="{1DC0D9D7-F5F1-4E0D-B6A5-972E295EDAF5}" type="sibTrans" cxnId="{99FA2E67-F0B6-4E63-8C4C-036FC246C305}">
      <dgm:prSet/>
      <dgm:spPr/>
      <dgm:t>
        <a:bodyPr/>
        <a:lstStyle/>
        <a:p>
          <a:endParaRPr lang="en-GB"/>
        </a:p>
      </dgm:t>
    </dgm:pt>
    <dgm:pt modelId="{BFAE17EE-6A5A-4F53-9E75-CD620110341C}">
      <dgm:prSet/>
      <dgm:spPr>
        <a:xfrm>
          <a:off x="2690941" y="2528718"/>
          <a:ext cx="2446310" cy="1467786"/>
        </a:xfrm>
        <a:solidFill>
          <a:srgbClr val="4F81BD">
            <a:shade val="50000"/>
            <a:hueOff val="240958"/>
            <a:satOff val="-5040"/>
            <a:lumOff val="28042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Gateshead known as a national leader in promoting and supporting volunteering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11224AB-1554-4D66-B1F0-58EB2B446731}" type="parTrans" cxnId="{90108EA0-6E1E-48AA-BD22-FED36D3D8C19}">
      <dgm:prSet/>
      <dgm:spPr/>
      <dgm:t>
        <a:bodyPr/>
        <a:lstStyle/>
        <a:p>
          <a:endParaRPr lang="en-GB"/>
        </a:p>
      </dgm:t>
    </dgm:pt>
    <dgm:pt modelId="{F52981B9-BE99-43D1-A8E5-8F354895FE3C}" type="sibTrans" cxnId="{90108EA0-6E1E-48AA-BD22-FED36D3D8C19}">
      <dgm:prSet/>
      <dgm:spPr/>
      <dgm:t>
        <a:bodyPr/>
        <a:lstStyle/>
        <a:p>
          <a:endParaRPr lang="en-GB"/>
        </a:p>
      </dgm:t>
    </dgm:pt>
    <dgm:pt modelId="{F517ABAA-1447-49AC-8554-1CC264D1257E}">
      <dgm:prSet/>
      <dgm:spPr>
        <a:xfrm>
          <a:off x="5381883" y="2528718"/>
          <a:ext cx="2446310" cy="1467786"/>
        </a:xfrm>
        <a:solidFill>
          <a:srgbClr val="4F81BD">
            <a:shade val="50000"/>
            <a:hueOff val="120479"/>
            <a:satOff val="-2520"/>
            <a:lumOff val="14021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Social responsibility is achieved through local businesses participating in supporting volunteers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490D57-4AA5-4DEB-98C5-FD81DE06C641}" type="parTrans" cxnId="{308A8AAF-F4CF-4C6F-8DAF-8F490D792A22}">
      <dgm:prSet/>
      <dgm:spPr/>
      <dgm:t>
        <a:bodyPr/>
        <a:lstStyle/>
        <a:p>
          <a:endParaRPr lang="en-GB"/>
        </a:p>
      </dgm:t>
    </dgm:pt>
    <dgm:pt modelId="{297E866B-7F3A-4373-BAA4-20DCB45ACAAE}" type="sibTrans" cxnId="{308A8AAF-F4CF-4C6F-8DAF-8F490D792A22}">
      <dgm:prSet/>
      <dgm:spPr/>
      <dgm:t>
        <a:bodyPr/>
        <a:lstStyle/>
        <a:p>
          <a:endParaRPr lang="en-GB"/>
        </a:p>
      </dgm:t>
    </dgm:pt>
    <dgm:pt modelId="{77966CF7-F3D6-4E92-B50A-2109115FF5E6}" type="pres">
      <dgm:prSet presAssocID="{EE89D9CE-7375-4B74-B04E-52F1627E52E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CA4C507-1242-4D05-88B4-9F55B3F12CC7}" type="pres">
      <dgm:prSet presAssocID="{53E02EC4-641D-42CC-BB86-F9F255C69E6C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F891C1A3-FC1B-4493-8660-819683B489DE}" type="pres">
      <dgm:prSet presAssocID="{075AE26E-68D5-487E-9012-6B3B42EDC348}" presName="sibTrans" presStyleCnt="0"/>
      <dgm:spPr/>
    </dgm:pt>
    <dgm:pt modelId="{78F13E14-885A-48C7-AFB9-E9A0F99A3AA4}" type="pres">
      <dgm:prSet presAssocID="{F0EDE6C9-120B-4D5A-B5FE-8A9AED2013D1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85BB5C60-AB42-47FD-8B12-58330FCD5764}" type="pres">
      <dgm:prSet presAssocID="{6D4C9ACF-2EC8-456A-BFB2-40044385A3BF}" presName="sibTrans" presStyleCnt="0"/>
      <dgm:spPr/>
    </dgm:pt>
    <dgm:pt modelId="{6B54999E-E0A0-4CC6-A9BD-08C0107F56F5}" type="pres">
      <dgm:prSet presAssocID="{6F6A3915-E212-4BB5-A4CA-7932B1A6797C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697100FD-2211-4A34-95B7-1DEFF17E4F52}" type="pres">
      <dgm:prSet presAssocID="{F5CCF196-CF8D-4312-B201-30533B95195E}" presName="sibTrans" presStyleCnt="0"/>
      <dgm:spPr/>
    </dgm:pt>
    <dgm:pt modelId="{DEA1C51B-46C6-4A09-9518-0F6C2F6E827E}" type="pres">
      <dgm:prSet presAssocID="{7B72FEE2-8D14-4149-8798-6B664AF26B6E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DF5F067F-3CEA-45C1-88BA-4A909ACD595B}" type="pres">
      <dgm:prSet presAssocID="{1DC0D9D7-F5F1-4E0D-B6A5-972E295EDAF5}" presName="sibTrans" presStyleCnt="0"/>
      <dgm:spPr/>
    </dgm:pt>
    <dgm:pt modelId="{0B71A5DD-E493-4021-93F5-D2A0F356C1BF}" type="pres">
      <dgm:prSet presAssocID="{BFAE17EE-6A5A-4F53-9E75-CD620110341C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BC151A7A-A4F2-47E0-B9B8-16FD5CD1BC07}" type="pres">
      <dgm:prSet presAssocID="{F52981B9-BE99-43D1-A8E5-8F354895FE3C}" presName="sibTrans" presStyleCnt="0"/>
      <dgm:spPr/>
    </dgm:pt>
    <dgm:pt modelId="{99A7E515-423F-4266-9780-6DAF78B9BE96}" type="pres">
      <dgm:prSet presAssocID="{F517ABAA-1447-49AC-8554-1CC264D1257E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</dgm:ptLst>
  <dgm:cxnLst>
    <dgm:cxn modelId="{25715A00-D63D-4F53-A6CA-42C0E530460C}" type="presOf" srcId="{F517ABAA-1447-49AC-8554-1CC264D1257E}" destId="{99A7E515-423F-4266-9780-6DAF78B9BE96}" srcOrd="0" destOrd="0" presId="urn:microsoft.com/office/officeart/2005/8/layout/default#1"/>
    <dgm:cxn modelId="{C8557E54-CE0C-4355-8721-0CCECFBE0EB5}" type="presOf" srcId="{53E02EC4-641D-42CC-BB86-F9F255C69E6C}" destId="{DCA4C507-1242-4D05-88B4-9F55B3F12CC7}" srcOrd="0" destOrd="0" presId="urn:microsoft.com/office/officeart/2005/8/layout/default#1"/>
    <dgm:cxn modelId="{4ECD54D7-E4D8-4368-A329-A58088F43F1D}" type="presOf" srcId="{EE89D9CE-7375-4B74-B04E-52F1627E52E9}" destId="{77966CF7-F3D6-4E92-B50A-2109115FF5E6}" srcOrd="0" destOrd="0" presId="urn:microsoft.com/office/officeart/2005/8/layout/default#1"/>
    <dgm:cxn modelId="{99FA2E67-F0B6-4E63-8C4C-036FC246C305}" srcId="{EE89D9CE-7375-4B74-B04E-52F1627E52E9}" destId="{7B72FEE2-8D14-4149-8798-6B664AF26B6E}" srcOrd="3" destOrd="0" parTransId="{1F9FA8BF-E9A4-4690-B02D-4DBEE0E302D2}" sibTransId="{1DC0D9D7-F5F1-4E0D-B6A5-972E295EDAF5}"/>
    <dgm:cxn modelId="{308A8AAF-F4CF-4C6F-8DAF-8F490D792A22}" srcId="{EE89D9CE-7375-4B74-B04E-52F1627E52E9}" destId="{F517ABAA-1447-49AC-8554-1CC264D1257E}" srcOrd="5" destOrd="0" parTransId="{FF490D57-4AA5-4DEB-98C5-FD81DE06C641}" sibTransId="{297E866B-7F3A-4373-BAA4-20DCB45ACAAE}"/>
    <dgm:cxn modelId="{F249BCCB-E2A6-4AC0-8498-33E737FACDB9}" type="presOf" srcId="{BFAE17EE-6A5A-4F53-9E75-CD620110341C}" destId="{0B71A5DD-E493-4021-93F5-D2A0F356C1BF}" srcOrd="0" destOrd="0" presId="urn:microsoft.com/office/officeart/2005/8/layout/default#1"/>
    <dgm:cxn modelId="{B3192047-43CB-473A-8960-90B991D02FED}" type="presOf" srcId="{6F6A3915-E212-4BB5-A4CA-7932B1A6797C}" destId="{6B54999E-E0A0-4CC6-A9BD-08C0107F56F5}" srcOrd="0" destOrd="0" presId="urn:microsoft.com/office/officeart/2005/8/layout/default#1"/>
    <dgm:cxn modelId="{2BB7ED40-A882-4FBF-B792-6EB3D288BDEF}" type="presOf" srcId="{F0EDE6C9-120B-4D5A-B5FE-8A9AED2013D1}" destId="{78F13E14-885A-48C7-AFB9-E9A0F99A3AA4}" srcOrd="0" destOrd="0" presId="urn:microsoft.com/office/officeart/2005/8/layout/default#1"/>
    <dgm:cxn modelId="{F280813D-10C1-4BA0-BB93-0FBEA65E35C3}" srcId="{EE89D9CE-7375-4B74-B04E-52F1627E52E9}" destId="{53E02EC4-641D-42CC-BB86-F9F255C69E6C}" srcOrd="0" destOrd="0" parTransId="{2D48E6CD-6743-440E-A78F-DA52FE35D2C5}" sibTransId="{075AE26E-68D5-487E-9012-6B3B42EDC348}"/>
    <dgm:cxn modelId="{90108EA0-6E1E-48AA-BD22-FED36D3D8C19}" srcId="{EE89D9CE-7375-4B74-B04E-52F1627E52E9}" destId="{BFAE17EE-6A5A-4F53-9E75-CD620110341C}" srcOrd="4" destOrd="0" parTransId="{511224AB-1554-4D66-B1F0-58EB2B446731}" sibTransId="{F52981B9-BE99-43D1-A8E5-8F354895FE3C}"/>
    <dgm:cxn modelId="{C6104D74-592A-4B52-BE3F-8AA4131010D6}" srcId="{EE89D9CE-7375-4B74-B04E-52F1627E52E9}" destId="{F0EDE6C9-120B-4D5A-B5FE-8A9AED2013D1}" srcOrd="1" destOrd="0" parTransId="{AD191314-12D2-4DEC-8D26-B790F353EB4C}" sibTransId="{6D4C9ACF-2EC8-456A-BFB2-40044385A3BF}"/>
    <dgm:cxn modelId="{E2967F4D-9C22-4424-A248-EF1F329902F7}" srcId="{EE89D9CE-7375-4B74-B04E-52F1627E52E9}" destId="{6F6A3915-E212-4BB5-A4CA-7932B1A6797C}" srcOrd="2" destOrd="0" parTransId="{39306CD3-2D57-4A43-A030-10C9E82DC92F}" sibTransId="{F5CCF196-CF8D-4312-B201-30533B95195E}"/>
    <dgm:cxn modelId="{584D084C-4E51-43B1-A44F-F12E5C7E3D6E}" type="presOf" srcId="{7B72FEE2-8D14-4149-8798-6B664AF26B6E}" destId="{DEA1C51B-46C6-4A09-9518-0F6C2F6E827E}" srcOrd="0" destOrd="0" presId="urn:microsoft.com/office/officeart/2005/8/layout/default#1"/>
    <dgm:cxn modelId="{0C849842-2DAE-4AE7-8F4F-7C7F1453FE00}" type="presParOf" srcId="{77966CF7-F3D6-4E92-B50A-2109115FF5E6}" destId="{DCA4C507-1242-4D05-88B4-9F55B3F12CC7}" srcOrd="0" destOrd="0" presId="urn:microsoft.com/office/officeart/2005/8/layout/default#1"/>
    <dgm:cxn modelId="{1F04A748-F2B6-462B-9C84-8A6B45D62732}" type="presParOf" srcId="{77966CF7-F3D6-4E92-B50A-2109115FF5E6}" destId="{F891C1A3-FC1B-4493-8660-819683B489DE}" srcOrd="1" destOrd="0" presId="urn:microsoft.com/office/officeart/2005/8/layout/default#1"/>
    <dgm:cxn modelId="{FF23CDFE-4C64-49CF-A058-7C20DAE053A4}" type="presParOf" srcId="{77966CF7-F3D6-4E92-B50A-2109115FF5E6}" destId="{78F13E14-885A-48C7-AFB9-E9A0F99A3AA4}" srcOrd="2" destOrd="0" presId="urn:microsoft.com/office/officeart/2005/8/layout/default#1"/>
    <dgm:cxn modelId="{59E9D07F-65C8-47FD-B4BA-613CFBB70F70}" type="presParOf" srcId="{77966CF7-F3D6-4E92-B50A-2109115FF5E6}" destId="{85BB5C60-AB42-47FD-8B12-58330FCD5764}" srcOrd="3" destOrd="0" presId="urn:microsoft.com/office/officeart/2005/8/layout/default#1"/>
    <dgm:cxn modelId="{8FBDBD71-70FA-46C5-8F52-2A8E02F3F96F}" type="presParOf" srcId="{77966CF7-F3D6-4E92-B50A-2109115FF5E6}" destId="{6B54999E-E0A0-4CC6-A9BD-08C0107F56F5}" srcOrd="4" destOrd="0" presId="urn:microsoft.com/office/officeart/2005/8/layout/default#1"/>
    <dgm:cxn modelId="{238C7AD7-3149-4F81-ADFA-DBF6B9767BC9}" type="presParOf" srcId="{77966CF7-F3D6-4E92-B50A-2109115FF5E6}" destId="{697100FD-2211-4A34-95B7-1DEFF17E4F52}" srcOrd="5" destOrd="0" presId="urn:microsoft.com/office/officeart/2005/8/layout/default#1"/>
    <dgm:cxn modelId="{E85E5104-416F-4962-A563-591D804ED134}" type="presParOf" srcId="{77966CF7-F3D6-4E92-B50A-2109115FF5E6}" destId="{DEA1C51B-46C6-4A09-9518-0F6C2F6E827E}" srcOrd="6" destOrd="0" presId="urn:microsoft.com/office/officeart/2005/8/layout/default#1"/>
    <dgm:cxn modelId="{271AF2C1-7F6D-4945-8943-F6EEE6F7BB1D}" type="presParOf" srcId="{77966CF7-F3D6-4E92-B50A-2109115FF5E6}" destId="{DF5F067F-3CEA-45C1-88BA-4A909ACD595B}" srcOrd="7" destOrd="0" presId="urn:microsoft.com/office/officeart/2005/8/layout/default#1"/>
    <dgm:cxn modelId="{453323BF-3358-4FED-9A00-34690B233347}" type="presParOf" srcId="{77966CF7-F3D6-4E92-B50A-2109115FF5E6}" destId="{0B71A5DD-E493-4021-93F5-D2A0F356C1BF}" srcOrd="8" destOrd="0" presId="urn:microsoft.com/office/officeart/2005/8/layout/default#1"/>
    <dgm:cxn modelId="{7791FF27-E451-43B8-A9A4-ACDA094B55D6}" type="presParOf" srcId="{77966CF7-F3D6-4E92-B50A-2109115FF5E6}" destId="{BC151A7A-A4F2-47E0-B9B8-16FD5CD1BC07}" srcOrd="9" destOrd="0" presId="urn:microsoft.com/office/officeart/2005/8/layout/default#1"/>
    <dgm:cxn modelId="{FF01F6DE-F45D-47DB-BDB5-050969926F9D}" type="presParOf" srcId="{77966CF7-F3D6-4E92-B50A-2109115FF5E6}" destId="{99A7E515-423F-4266-9780-6DAF78B9BE96}" srcOrd="10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254992-9F44-41E0-8B67-D4B9D5134174}" type="doc">
      <dgm:prSet loTypeId="urn:microsoft.com/office/officeart/2005/8/layout/default#2" loCatId="list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D0C1F1CD-0253-453F-AC3E-0568743FF8A6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 b="0" i="0" baseline="0" dirty="0" smtClean="0"/>
            <a:t>Accelerate numbers volunteering in Gateshead and diversify type of volunteering activity</a:t>
          </a:r>
          <a:endParaRPr lang="en-GB" b="0" i="0" baseline="0" dirty="0"/>
        </a:p>
      </dgm:t>
    </dgm:pt>
    <dgm:pt modelId="{8BEF6E76-7C44-493B-A8DA-6F9F73CF91C3}" type="parTrans" cxnId="{DFE77B9A-A184-47F9-907E-4E8034B64347}">
      <dgm:prSet/>
      <dgm:spPr/>
      <dgm:t>
        <a:bodyPr/>
        <a:lstStyle/>
        <a:p>
          <a:endParaRPr lang="en-GB"/>
        </a:p>
      </dgm:t>
    </dgm:pt>
    <dgm:pt modelId="{336AFCE1-5F88-4762-B463-D600D0208689}" type="sibTrans" cxnId="{DFE77B9A-A184-47F9-907E-4E8034B64347}">
      <dgm:prSet/>
      <dgm:spPr/>
      <dgm:t>
        <a:bodyPr/>
        <a:lstStyle/>
        <a:p>
          <a:endParaRPr lang="en-GB"/>
        </a:p>
      </dgm:t>
    </dgm:pt>
    <dgm:pt modelId="{DB6E003E-97C7-468C-B87E-BBE6AA24D11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 b="0" i="0" baseline="0" dirty="0" smtClean="0"/>
            <a:t>Meet the demands of volunteers – ‘single front door’ for volunteering opportunities</a:t>
          </a:r>
          <a:endParaRPr lang="en-GB" b="0" i="0" baseline="0" dirty="0"/>
        </a:p>
      </dgm:t>
    </dgm:pt>
    <dgm:pt modelId="{55480D58-7B42-47E0-AC00-5D9A941469F8}" type="parTrans" cxnId="{9F30710A-810F-4F19-BA5E-28E6115EC6EA}">
      <dgm:prSet/>
      <dgm:spPr/>
      <dgm:t>
        <a:bodyPr/>
        <a:lstStyle/>
        <a:p>
          <a:endParaRPr lang="en-GB"/>
        </a:p>
      </dgm:t>
    </dgm:pt>
    <dgm:pt modelId="{7B31DF70-7A0B-4D85-8E7A-39C1D2D04D10}" type="sibTrans" cxnId="{9F30710A-810F-4F19-BA5E-28E6115EC6EA}">
      <dgm:prSet/>
      <dgm:spPr/>
      <dgm:t>
        <a:bodyPr/>
        <a:lstStyle/>
        <a:p>
          <a:endParaRPr lang="en-GB"/>
        </a:p>
      </dgm:t>
    </dgm:pt>
    <dgm:pt modelId="{EACBE8C1-2FB4-4FEC-8CB4-E328077C9B0E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GB" b="0" i="0" baseline="0" dirty="0" smtClean="0"/>
            <a:t>Build on strengths and build resilience in communities</a:t>
          </a:r>
          <a:endParaRPr lang="en-GB" b="0" i="0" baseline="0" dirty="0"/>
        </a:p>
      </dgm:t>
    </dgm:pt>
    <dgm:pt modelId="{CE34756D-0217-403D-93E5-DA5FCB9DF462}" type="parTrans" cxnId="{5F4C9495-3F8A-4A25-8A8A-9A581B4370A7}">
      <dgm:prSet/>
      <dgm:spPr/>
      <dgm:t>
        <a:bodyPr/>
        <a:lstStyle/>
        <a:p>
          <a:endParaRPr lang="en-GB"/>
        </a:p>
      </dgm:t>
    </dgm:pt>
    <dgm:pt modelId="{95F2E708-0F3E-452A-BB39-EEC2EF5CCD4B}" type="sibTrans" cxnId="{5F4C9495-3F8A-4A25-8A8A-9A581B4370A7}">
      <dgm:prSet/>
      <dgm:spPr/>
      <dgm:t>
        <a:bodyPr/>
        <a:lstStyle/>
        <a:p>
          <a:endParaRPr lang="en-GB"/>
        </a:p>
      </dgm:t>
    </dgm:pt>
    <dgm:pt modelId="{91F01018-CECC-41DD-8503-3E498746DB36}" type="pres">
      <dgm:prSet presAssocID="{E6254992-9F44-41E0-8B67-D4B9D513417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4384F8B-9734-44F9-AD32-1302F133BA33}" type="pres">
      <dgm:prSet presAssocID="{D0C1F1CD-0253-453F-AC3E-0568743FF8A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33586A-6725-48C8-9043-575F2BEA5889}" type="pres">
      <dgm:prSet presAssocID="{336AFCE1-5F88-4762-B463-D600D0208689}" presName="sibTrans" presStyleCnt="0"/>
      <dgm:spPr/>
    </dgm:pt>
    <dgm:pt modelId="{0483413D-4992-4723-AC0B-D5C15630209A}" type="pres">
      <dgm:prSet presAssocID="{DB6E003E-97C7-468C-B87E-BBE6AA24D11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CCF345-67CF-401E-B5FC-FC1E0312F735}" type="pres">
      <dgm:prSet presAssocID="{7B31DF70-7A0B-4D85-8E7A-39C1D2D04D10}" presName="sibTrans" presStyleCnt="0"/>
      <dgm:spPr/>
    </dgm:pt>
    <dgm:pt modelId="{24CA5198-44EE-46E8-A9A5-40276DDB39AB}" type="pres">
      <dgm:prSet presAssocID="{EACBE8C1-2FB4-4FEC-8CB4-E328077C9B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F4C9495-3F8A-4A25-8A8A-9A581B4370A7}" srcId="{E6254992-9F44-41E0-8B67-D4B9D5134174}" destId="{EACBE8C1-2FB4-4FEC-8CB4-E328077C9B0E}" srcOrd="2" destOrd="0" parTransId="{CE34756D-0217-403D-93E5-DA5FCB9DF462}" sibTransId="{95F2E708-0F3E-452A-BB39-EEC2EF5CCD4B}"/>
    <dgm:cxn modelId="{A6BB9485-C2EC-4E32-B65B-31E4C98B0B46}" type="presOf" srcId="{E6254992-9F44-41E0-8B67-D4B9D5134174}" destId="{91F01018-CECC-41DD-8503-3E498746DB36}" srcOrd="0" destOrd="0" presId="urn:microsoft.com/office/officeart/2005/8/layout/default#2"/>
    <dgm:cxn modelId="{A03E3A3E-0145-4288-8F1A-2F52A179B348}" type="presOf" srcId="{DB6E003E-97C7-468C-B87E-BBE6AA24D11F}" destId="{0483413D-4992-4723-AC0B-D5C15630209A}" srcOrd="0" destOrd="0" presId="urn:microsoft.com/office/officeart/2005/8/layout/default#2"/>
    <dgm:cxn modelId="{34B1C695-F870-423C-B282-A7EF524B20F5}" type="presOf" srcId="{D0C1F1CD-0253-453F-AC3E-0568743FF8A6}" destId="{84384F8B-9734-44F9-AD32-1302F133BA33}" srcOrd="0" destOrd="0" presId="urn:microsoft.com/office/officeart/2005/8/layout/default#2"/>
    <dgm:cxn modelId="{9F30710A-810F-4F19-BA5E-28E6115EC6EA}" srcId="{E6254992-9F44-41E0-8B67-D4B9D5134174}" destId="{DB6E003E-97C7-468C-B87E-BBE6AA24D11F}" srcOrd="1" destOrd="0" parTransId="{55480D58-7B42-47E0-AC00-5D9A941469F8}" sibTransId="{7B31DF70-7A0B-4D85-8E7A-39C1D2D04D10}"/>
    <dgm:cxn modelId="{9E758BAB-21E4-4E64-BF4D-EDCEAC100D18}" type="presOf" srcId="{EACBE8C1-2FB4-4FEC-8CB4-E328077C9B0E}" destId="{24CA5198-44EE-46E8-A9A5-40276DDB39AB}" srcOrd="0" destOrd="0" presId="urn:microsoft.com/office/officeart/2005/8/layout/default#2"/>
    <dgm:cxn modelId="{DFE77B9A-A184-47F9-907E-4E8034B64347}" srcId="{E6254992-9F44-41E0-8B67-D4B9D5134174}" destId="{D0C1F1CD-0253-453F-AC3E-0568743FF8A6}" srcOrd="0" destOrd="0" parTransId="{8BEF6E76-7C44-493B-A8DA-6F9F73CF91C3}" sibTransId="{336AFCE1-5F88-4762-B463-D600D0208689}"/>
    <dgm:cxn modelId="{2A1CE59C-021D-40D3-9D55-D56C4629BC45}" type="presParOf" srcId="{91F01018-CECC-41DD-8503-3E498746DB36}" destId="{84384F8B-9734-44F9-AD32-1302F133BA33}" srcOrd="0" destOrd="0" presId="urn:microsoft.com/office/officeart/2005/8/layout/default#2"/>
    <dgm:cxn modelId="{42BFE146-4771-4B1A-9A83-B776B341CB19}" type="presParOf" srcId="{91F01018-CECC-41DD-8503-3E498746DB36}" destId="{7533586A-6725-48C8-9043-575F2BEA5889}" srcOrd="1" destOrd="0" presId="urn:microsoft.com/office/officeart/2005/8/layout/default#2"/>
    <dgm:cxn modelId="{B23CB41A-5DB2-489A-9E59-869F9C2C798B}" type="presParOf" srcId="{91F01018-CECC-41DD-8503-3E498746DB36}" destId="{0483413D-4992-4723-AC0B-D5C15630209A}" srcOrd="2" destOrd="0" presId="urn:microsoft.com/office/officeart/2005/8/layout/default#2"/>
    <dgm:cxn modelId="{79B0E9D6-1472-425A-A9F1-6230A6FF3710}" type="presParOf" srcId="{91F01018-CECC-41DD-8503-3E498746DB36}" destId="{1ACCF345-67CF-401E-B5FC-FC1E0312F735}" srcOrd="3" destOrd="0" presId="urn:microsoft.com/office/officeart/2005/8/layout/default#2"/>
    <dgm:cxn modelId="{7652E5E3-F04E-456D-821B-4F92689AB71C}" type="presParOf" srcId="{91F01018-CECC-41DD-8503-3E498746DB36}" destId="{24CA5198-44EE-46E8-A9A5-40276DDB39AB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A4C507-1242-4D05-88B4-9F55B3F12CC7}">
      <dsp:nvSpPr>
        <dsp:cNvPr id="0" name=""/>
        <dsp:cNvSpPr/>
      </dsp:nvSpPr>
      <dsp:spPr>
        <a:xfrm>
          <a:off x="0" y="816300"/>
          <a:ext cx="2446310" cy="1467786"/>
        </a:xfrm>
        <a:prstGeom prst="rect">
          <a:avLst/>
        </a:prstGeom>
        <a:solidFill>
          <a:srgbClr val="4F81BD">
            <a:shade val="5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community and voluntary sector thrives within Gateshead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816300"/>
        <a:ext cx="2446310" cy="1467786"/>
      </dsp:txXfrm>
    </dsp:sp>
    <dsp:sp modelId="{78F13E14-885A-48C7-AFB9-E9A0F99A3AA4}">
      <dsp:nvSpPr>
        <dsp:cNvPr id="0" name=""/>
        <dsp:cNvSpPr/>
      </dsp:nvSpPr>
      <dsp:spPr>
        <a:xfrm>
          <a:off x="2690941" y="816300"/>
          <a:ext cx="2446310" cy="1467786"/>
        </a:xfrm>
        <a:prstGeom prst="rect">
          <a:avLst/>
        </a:prstGeom>
        <a:solidFill>
          <a:srgbClr val="4F81BD">
            <a:shade val="50000"/>
            <a:hueOff val="120479"/>
            <a:satOff val="-2520"/>
            <a:lumOff val="14021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Vibrant, sustainable communities through a culture of supporting community and voluntary sector organisations in the delivery of local services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90941" y="816300"/>
        <a:ext cx="2446310" cy="1467786"/>
      </dsp:txXfrm>
    </dsp:sp>
    <dsp:sp modelId="{6B54999E-E0A0-4CC6-A9BD-08C0107F56F5}">
      <dsp:nvSpPr>
        <dsp:cNvPr id="0" name=""/>
        <dsp:cNvSpPr/>
      </dsp:nvSpPr>
      <dsp:spPr>
        <a:xfrm>
          <a:off x="5381883" y="816300"/>
          <a:ext cx="2446310" cy="1467786"/>
        </a:xfrm>
        <a:prstGeom prst="rect">
          <a:avLst/>
        </a:prstGeom>
        <a:solidFill>
          <a:srgbClr val="4F81BD">
            <a:shade val="50000"/>
            <a:hueOff val="240958"/>
            <a:satOff val="-5040"/>
            <a:lumOff val="28042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Volunteering recognised as important in career development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381883" y="816300"/>
        <a:ext cx="2446310" cy="1467786"/>
      </dsp:txXfrm>
    </dsp:sp>
    <dsp:sp modelId="{DEA1C51B-46C6-4A09-9518-0F6C2F6E827E}">
      <dsp:nvSpPr>
        <dsp:cNvPr id="0" name=""/>
        <dsp:cNvSpPr/>
      </dsp:nvSpPr>
      <dsp:spPr>
        <a:xfrm>
          <a:off x="0" y="2528718"/>
          <a:ext cx="2446310" cy="1467786"/>
        </a:xfrm>
        <a:prstGeom prst="rect">
          <a:avLst/>
        </a:prstGeom>
        <a:solidFill>
          <a:srgbClr val="4F81BD">
            <a:shade val="50000"/>
            <a:hueOff val="361437"/>
            <a:satOff val="-7560"/>
            <a:lumOff val="42063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Volunteering frameworks that help volunteers develop their skills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528718"/>
        <a:ext cx="2446310" cy="1467786"/>
      </dsp:txXfrm>
    </dsp:sp>
    <dsp:sp modelId="{0B71A5DD-E493-4021-93F5-D2A0F356C1BF}">
      <dsp:nvSpPr>
        <dsp:cNvPr id="0" name=""/>
        <dsp:cNvSpPr/>
      </dsp:nvSpPr>
      <dsp:spPr>
        <a:xfrm>
          <a:off x="2690941" y="2528718"/>
          <a:ext cx="2446310" cy="1467786"/>
        </a:xfrm>
        <a:prstGeom prst="rect">
          <a:avLst/>
        </a:prstGeom>
        <a:solidFill>
          <a:srgbClr val="4F81BD">
            <a:shade val="50000"/>
            <a:hueOff val="240958"/>
            <a:satOff val="-5040"/>
            <a:lumOff val="28042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Gateshead known as a national leader in promoting and supporting volunteering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90941" y="2528718"/>
        <a:ext cx="2446310" cy="1467786"/>
      </dsp:txXfrm>
    </dsp:sp>
    <dsp:sp modelId="{99A7E515-423F-4266-9780-6DAF78B9BE96}">
      <dsp:nvSpPr>
        <dsp:cNvPr id="0" name=""/>
        <dsp:cNvSpPr/>
      </dsp:nvSpPr>
      <dsp:spPr>
        <a:xfrm>
          <a:off x="5381883" y="2528718"/>
          <a:ext cx="2446310" cy="1467786"/>
        </a:xfrm>
        <a:prstGeom prst="rect">
          <a:avLst/>
        </a:prstGeom>
        <a:solidFill>
          <a:srgbClr val="4F81BD">
            <a:shade val="50000"/>
            <a:hueOff val="120479"/>
            <a:satOff val="-2520"/>
            <a:lumOff val="14021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Social responsibility is achieved through local businesses participating in supporting volunteers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381883" y="2528718"/>
        <a:ext cx="2446310" cy="146778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384F8B-9734-44F9-AD32-1302F133BA33}">
      <dsp:nvSpPr>
        <dsp:cNvPr id="0" name=""/>
        <dsp:cNvSpPr/>
      </dsp:nvSpPr>
      <dsp:spPr>
        <a:xfrm>
          <a:off x="0" y="326334"/>
          <a:ext cx="2441806" cy="1465084"/>
        </a:xfrm>
        <a:prstGeom prst="rect">
          <a:avLst/>
        </a:prstGeom>
        <a:solidFill>
          <a:schemeClr val="accent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baseline="0" dirty="0" smtClean="0"/>
            <a:t>Accelerate numbers volunteering in Gateshead and diversify type of volunteering activity</a:t>
          </a:r>
          <a:endParaRPr lang="en-GB" sz="1800" b="0" i="0" kern="1200" baseline="0" dirty="0"/>
        </a:p>
      </dsp:txBody>
      <dsp:txXfrm>
        <a:off x="0" y="326334"/>
        <a:ext cx="2441806" cy="1465084"/>
      </dsp:txXfrm>
    </dsp:sp>
    <dsp:sp modelId="{0483413D-4992-4723-AC0B-D5C15630209A}">
      <dsp:nvSpPr>
        <dsp:cNvPr id="0" name=""/>
        <dsp:cNvSpPr/>
      </dsp:nvSpPr>
      <dsp:spPr>
        <a:xfrm>
          <a:off x="2685987" y="326334"/>
          <a:ext cx="2441806" cy="1465084"/>
        </a:xfrm>
        <a:prstGeom prst="rect">
          <a:avLst/>
        </a:prstGeom>
        <a:solidFill>
          <a:schemeClr val="accent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baseline="0" dirty="0" smtClean="0"/>
            <a:t>Meet the demands of volunteers – ‘single front door’ for volunteering opportunities</a:t>
          </a:r>
          <a:endParaRPr lang="en-GB" sz="1800" b="0" i="0" kern="1200" baseline="0" dirty="0"/>
        </a:p>
      </dsp:txBody>
      <dsp:txXfrm>
        <a:off x="2685987" y="326334"/>
        <a:ext cx="2441806" cy="1465084"/>
      </dsp:txXfrm>
    </dsp:sp>
    <dsp:sp modelId="{24CA5198-44EE-46E8-A9A5-40276DDB39AB}">
      <dsp:nvSpPr>
        <dsp:cNvPr id="0" name=""/>
        <dsp:cNvSpPr/>
      </dsp:nvSpPr>
      <dsp:spPr>
        <a:xfrm>
          <a:off x="5371975" y="326334"/>
          <a:ext cx="2441806" cy="1465084"/>
        </a:xfrm>
        <a:prstGeom prst="rect">
          <a:avLst/>
        </a:prstGeom>
        <a:solidFill>
          <a:schemeClr val="accent1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baseline="0" dirty="0" smtClean="0"/>
            <a:t>Build on strengths and build resilience in communities</a:t>
          </a:r>
          <a:endParaRPr lang="en-GB" sz="1800" b="0" i="0" kern="1200" baseline="0" dirty="0"/>
        </a:p>
      </dsp:txBody>
      <dsp:txXfrm>
        <a:off x="5371975" y="326334"/>
        <a:ext cx="2441806" cy="1465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4300D-39BC-4264-BAC9-9CDED52CBB99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AE431-D37D-43A1-8B08-A9B22AFC134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285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414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93546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3291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Council Plan 2015-2020</a:t>
            </a:r>
          </a:p>
          <a:p>
            <a:endParaRPr lang="en-GB" dirty="0" smtClean="0"/>
          </a:p>
          <a:p>
            <a:r>
              <a:rPr lang="en-GB" dirty="0" smtClean="0"/>
              <a:t>Increasing community, individual and council resilience</a:t>
            </a:r>
          </a:p>
          <a:p>
            <a:r>
              <a:rPr lang="en-GB" dirty="0" smtClean="0"/>
              <a:t>Local people realising their full potential</a:t>
            </a:r>
          </a:p>
          <a:p>
            <a:r>
              <a:rPr lang="en-GB" dirty="0" smtClean="0"/>
              <a:t>Sense of pride and local identity</a:t>
            </a:r>
          </a:p>
          <a:p>
            <a:r>
              <a:rPr lang="en-GB" dirty="0" smtClean="0"/>
              <a:t>Collective/shared responsibility-working together with partners and communities</a:t>
            </a:r>
          </a:p>
          <a:p>
            <a:r>
              <a:rPr lang="en-GB" dirty="0" smtClean="0"/>
              <a:t>Making the most of what we have</a:t>
            </a:r>
          </a:p>
          <a:p>
            <a:r>
              <a:rPr lang="en-GB" dirty="0" smtClean="0"/>
              <a:t>Increased ownership in developing solutions</a:t>
            </a:r>
          </a:p>
          <a:p>
            <a:r>
              <a:rPr lang="en-GB" dirty="0" smtClean="0"/>
              <a:t>Promoting, supporting and encouraging positive behaviours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2465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4119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767F218-3051-4FAC-88AA-60C99BBE6038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6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54628FF-501A-4A4D-A75F-1869C4215B08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7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A60D1AE-AE0B-4622-B171-DF5D2EA4FC08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8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E725DFB-3C4F-4B77-8ECE-04B859660BC8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9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12413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" name="Slide Number Placeholder 3"/>
          <p:cNvSpPr txBox="1">
            <a:spLocks noGrp="1"/>
          </p:cNvSpPr>
          <p:nvPr/>
        </p:nvSpPr>
        <p:spPr bwMode="auto">
          <a:xfrm>
            <a:off x="3778251" y="9428164"/>
            <a:ext cx="2889249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FF995DC-93DB-4415-A367-0D7B462EA841}" type="slidenum">
              <a:rPr lang="en-GB" sz="1200">
                <a:latin typeface="+mn-lt"/>
              </a:rPr>
              <a:pPr algn="r">
                <a:defRPr/>
              </a:pPr>
              <a:t>11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F5F25D33-53D1-4AA4-8A85-0B4DE1964988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12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065E704-CDB3-47A0-BC60-8B9ADD21514D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13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2645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F7FD4B8-FE2A-40D7-9FA9-D5C3DF28142A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15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 smtClean="0"/>
              <a:t>Through capacity building within the organisation this will potentially grow substantially in the coming year as a series of new projects are developed. These will also attract new members and attendees to their activities as well as increase further the number of voluntary hours undertaken by members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7CE20885-FA63-4980-94CB-5D532E31BB98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16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3589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10082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11929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9563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1486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2810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002464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440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79190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0971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3852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AE431-D37D-43A1-8B08-A9B22AFC1343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61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855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8466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9424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40645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838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248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7910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16642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28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1239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2425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297DE-4D69-4069-ACD8-9E7D30A922A7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7DECF-A8E0-4571-BD72-6D3512ED05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3557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wmf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jpe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slide" Target="slide2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3100" y="954088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4000" dirty="0" smtClean="0"/>
              <a:t/>
            </a:r>
            <a:br>
              <a:rPr lang="en-GB" altLang="en-US" sz="4000" dirty="0" smtClean="0"/>
            </a:br>
            <a:r>
              <a:rPr lang="en-GB" altLang="en-US" sz="4000" dirty="0" smtClean="0"/>
              <a:t>CREATING THE CONDITIONS FOR CHANGE</a:t>
            </a:r>
            <a:br>
              <a:rPr lang="en-GB" altLang="en-US" sz="4000" dirty="0" smtClean="0"/>
            </a:br>
            <a:r>
              <a:rPr lang="en-GB" altLang="en-US" sz="2800" dirty="0" smtClean="0"/>
              <a:t>Innovation and Capacity Building in </a:t>
            </a:r>
            <a:br>
              <a:rPr lang="en-GB" altLang="en-US" sz="2800" dirty="0" smtClean="0"/>
            </a:br>
            <a:r>
              <a:rPr lang="en-GB" altLang="en-US" sz="2800" dirty="0" smtClean="0"/>
              <a:t>Gateshead Communities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63663" y="3090863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sz="2400" b="1" dirty="0" smtClean="0"/>
              <a:t>Lindsay Murray, Service Director, Culture, Communities, Leisure and Volunteering</a:t>
            </a:r>
          </a:p>
          <a:p>
            <a:pPr eaLnBrk="1" hangingPunct="1"/>
            <a:r>
              <a:rPr lang="en-GB" altLang="en-US" sz="2400" dirty="0" smtClean="0"/>
              <a:t>Institute for Local Governance</a:t>
            </a:r>
          </a:p>
          <a:p>
            <a:pPr eaLnBrk="1" hangingPunct="1"/>
            <a:r>
              <a:rPr lang="en-GB" altLang="en-US" sz="2400" dirty="0" smtClean="0"/>
              <a:t>15</a:t>
            </a:r>
            <a:r>
              <a:rPr lang="en-GB" altLang="en-US" sz="2400" baseline="30000" dirty="0" smtClean="0"/>
              <a:t>th</a:t>
            </a:r>
            <a:r>
              <a:rPr lang="en-GB" altLang="en-US" sz="2400" dirty="0" smtClean="0"/>
              <a:t> April 2016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865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Growing the Civic Core: a Gateshead 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Voluntary and Social Action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Empowered Communities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Community Resilience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Delivering bespoke services in communities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8843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Agenda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mtClean="0"/>
              <a:t>Vision and priorities in Gateshead</a:t>
            </a:r>
          </a:p>
          <a:p>
            <a:r>
              <a:rPr lang="en-GB" altLang="en-US" smtClean="0"/>
              <a:t>Creating resilient communities</a:t>
            </a:r>
          </a:p>
          <a:p>
            <a:r>
              <a:rPr lang="en-GB" altLang="en-US" smtClean="0"/>
              <a:t>Creating a sustainable market</a:t>
            </a:r>
          </a:p>
          <a:p>
            <a:r>
              <a:rPr lang="en-GB" altLang="en-US" smtClean="0"/>
              <a:t>Enabling innovation</a:t>
            </a:r>
          </a:p>
          <a:p>
            <a:r>
              <a:rPr lang="en-GB" altLang="en-US" smtClean="0"/>
              <a:t>Strong community and voluntary sector providing services in Gateshead</a:t>
            </a:r>
          </a:p>
        </p:txBody>
      </p:sp>
    </p:spTree>
    <p:extLst>
      <p:ext uri="{BB962C8B-B14F-4D97-AF65-F5344CB8AC3E}">
        <p14:creationId xmlns:p14="http://schemas.microsoft.com/office/powerpoint/2010/main" xmlns="" val="14569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80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GB" altLang="en-US" smtClean="0"/>
          </a:p>
          <a:p>
            <a:pPr>
              <a:buFontTx/>
              <a:buNone/>
            </a:pPr>
            <a:endParaRPr lang="en-GB" altLang="en-US" smtClean="0"/>
          </a:p>
          <a:p>
            <a:pPr algn="ctr">
              <a:buFontTx/>
              <a:buNone/>
            </a:pPr>
            <a:r>
              <a:rPr lang="en-GB" altLang="en-US" smtClean="0"/>
              <a:t>Creating Resilient Communities</a:t>
            </a:r>
          </a:p>
        </p:txBody>
      </p:sp>
    </p:spTree>
    <p:extLst>
      <p:ext uri="{BB962C8B-B14F-4D97-AF65-F5344CB8AC3E}">
        <p14:creationId xmlns:p14="http://schemas.microsoft.com/office/powerpoint/2010/main" xmlns="" val="88510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941888"/>
            <a:ext cx="63531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6" descr="Gateshead Volunteer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111250"/>
            <a:ext cx="3636963" cy="355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111250"/>
            <a:ext cx="2627313" cy="368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79838" y="490538"/>
            <a:ext cx="554513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b="1" dirty="0">
                <a:latin typeface="+mj-lt"/>
              </a:rPr>
              <a:t>Policy Context </a:t>
            </a:r>
          </a:p>
          <a:p>
            <a:pPr>
              <a:defRPr/>
            </a:pPr>
            <a:r>
              <a:rPr lang="en-GB" b="1" dirty="0">
                <a:latin typeface="+mj-lt"/>
              </a:rPr>
              <a:t>Gateshead Volunteers Plan 2013</a:t>
            </a:r>
          </a:p>
        </p:txBody>
      </p:sp>
    </p:spTree>
    <p:extLst>
      <p:ext uri="{BB962C8B-B14F-4D97-AF65-F5344CB8AC3E}">
        <p14:creationId xmlns:p14="http://schemas.microsoft.com/office/powerpoint/2010/main" xmlns="" val="324301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Volunteer Mapping Formal Residents Survey 20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8" y="1274763"/>
            <a:ext cx="8918575" cy="55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71600" y="285750"/>
            <a:ext cx="7558088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b="1" dirty="0">
                <a:latin typeface="+mj-lt"/>
                <a:ea typeface="+mj-ea"/>
                <a:cs typeface="+mj-cs"/>
              </a:rPr>
              <a:t>Residents Survey 2012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b="1" dirty="0">
                <a:latin typeface="+mj-lt"/>
                <a:ea typeface="+mj-ea"/>
                <a:cs typeface="+mj-cs"/>
              </a:rPr>
              <a:t>Formal Volunteering</a:t>
            </a:r>
          </a:p>
        </p:txBody>
      </p:sp>
    </p:spTree>
    <p:extLst>
      <p:ext uri="{BB962C8B-B14F-4D97-AF65-F5344CB8AC3E}">
        <p14:creationId xmlns:p14="http://schemas.microsoft.com/office/powerpoint/2010/main" xmlns="" val="226827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Volunteer Mapping Informal Residents Survey 20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8" y="1274763"/>
            <a:ext cx="8918575" cy="55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71600" y="285750"/>
            <a:ext cx="7558088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b="1" dirty="0">
                <a:latin typeface="+mj-lt"/>
                <a:ea typeface="+mj-ea"/>
                <a:cs typeface="+mj-cs"/>
              </a:rPr>
              <a:t>Residents Survey 2012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b="1" dirty="0">
                <a:latin typeface="+mj-lt"/>
                <a:ea typeface="+mj-ea"/>
                <a:cs typeface="+mj-cs"/>
              </a:rPr>
              <a:t>Informal Volunteering</a:t>
            </a:r>
          </a:p>
        </p:txBody>
      </p:sp>
    </p:spTree>
    <p:extLst>
      <p:ext uri="{BB962C8B-B14F-4D97-AF65-F5344CB8AC3E}">
        <p14:creationId xmlns:p14="http://schemas.microsoft.com/office/powerpoint/2010/main" xmlns="" val="142085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Outcomes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z="2400" smtClean="0"/>
          </a:p>
          <a:p>
            <a:endParaRPr lang="en-GB" altLang="en-US" smtClean="0"/>
          </a:p>
        </p:txBody>
      </p:sp>
      <p:pic>
        <p:nvPicPr>
          <p:cNvPr id="10244" name="Picture 6" descr="Gateshead Volunteer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5100"/>
            <a:ext cx="1476375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258888" y="809625"/>
            <a:ext cx="7558087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dirty="0" smtClean="0">
                <a:solidFill>
                  <a:sysClr val="windowText" lastClr="000000"/>
                </a:solidFill>
                <a:latin typeface="Calibri"/>
              </a:rPr>
              <a:t/>
            </a:r>
            <a:br>
              <a:rPr lang="en-GB" dirty="0" smtClean="0">
                <a:solidFill>
                  <a:sysClr val="windowText" lastClr="000000"/>
                </a:solidFill>
                <a:latin typeface="Calibri"/>
              </a:rPr>
            </a:br>
            <a:endParaRPr lang="en-GB" sz="3600" dirty="0" smtClean="0">
              <a:solidFill>
                <a:schemeClr val="accent6"/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666426" y="1642819"/>
          <a:ext cx="7828194" cy="481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84368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97050"/>
            <a:ext cx="8229600" cy="4329113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smtClean="0"/>
          </a:p>
        </p:txBody>
      </p:sp>
      <p:pic>
        <p:nvPicPr>
          <p:cNvPr id="1126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5456238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6" descr="Gateshead Volunteers.JPG"/>
          <p:cNvPicPr>
            <a:picLocks noGrp="1" noChangeAspect="1"/>
          </p:cNvPicPr>
          <p:nvPr>
            <p:ph type="title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219700" y="260350"/>
            <a:ext cx="3636963" cy="3551238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" name="Diagram 6"/>
          <p:cNvGraphicFramePr/>
          <p:nvPr/>
        </p:nvGraphicFramePr>
        <p:xfrm>
          <a:off x="804809" y="3829041"/>
          <a:ext cx="7813782" cy="2117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9571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71600" y="285750"/>
            <a:ext cx="7558088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b="1" dirty="0">
                <a:latin typeface="+mj-lt"/>
                <a:ea typeface="+mj-ea"/>
                <a:cs typeface="+mj-cs"/>
              </a:rPr>
              <a:t>Gateshead Volunteers Plan</a:t>
            </a:r>
          </a:p>
        </p:txBody>
      </p:sp>
      <p:sp>
        <p:nvSpPr>
          <p:cNvPr id="225" name="Rectangle 22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36563"/>
            <a:ext cx="9144000" cy="13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1025"/>
            <a:ext cx="468153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1538" y="581025"/>
            <a:ext cx="4462462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31875"/>
            <a:ext cx="2198688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8688" y="1031875"/>
            <a:ext cx="2409825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676400"/>
            <a:ext cx="4535487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513" y="4378325"/>
            <a:ext cx="4535487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9363" y="3068638"/>
            <a:ext cx="66452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5413" y="2662238"/>
            <a:ext cx="63531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1474788" y="1639888"/>
            <a:ext cx="6237287" cy="3614737"/>
            <a:chOff x="2965428" y="1128681"/>
            <a:chExt cx="6237375" cy="3614787"/>
          </a:xfrm>
        </p:grpSpPr>
        <p:pic>
          <p:nvPicPr>
            <p:cNvPr id="12308" name="Picture 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5428" y="1128681"/>
              <a:ext cx="3133770" cy="36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3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033" y="2625714"/>
              <a:ext cx="3133770" cy="211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0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033" y="1347759"/>
              <a:ext cx="3133770" cy="1314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1322388" y="1311275"/>
            <a:ext cx="6535737" cy="4271963"/>
            <a:chOff x="1760499" y="1420785"/>
            <a:chExt cx="6535827" cy="4272021"/>
          </a:xfrm>
        </p:grpSpPr>
        <p:pic>
          <p:nvPicPr>
            <p:cNvPr id="12306" name="Picture 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499" y="1420785"/>
              <a:ext cx="3286170" cy="4272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7" name="Picture 3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0156" y="1603350"/>
              <a:ext cx="3286170" cy="3979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1925" y="1493838"/>
            <a:ext cx="6280150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1925" y="1712913"/>
            <a:ext cx="6280150" cy="346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7410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xit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animBg="1"/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/>
          <a:lstStyle/>
          <a:p>
            <a:r>
              <a:rPr lang="en-GB" altLang="en-US" sz="2800" smtClean="0"/>
              <a:t>Volunteers Month 2013, 2014 &amp;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13" y="3824288"/>
            <a:ext cx="4787900" cy="34210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GB" sz="1600" dirty="0" smtClean="0"/>
          </a:p>
          <a:p>
            <a:pPr>
              <a:defRPr/>
            </a:pPr>
            <a:r>
              <a:rPr lang="en-GB" sz="1600" dirty="0" smtClean="0"/>
              <a:t>2013 ,the first Volunteers Month, saw nearly 10,000 people take part in or attend events across Gateshead, and 35,000 hours of volunteering took place.</a:t>
            </a:r>
          </a:p>
          <a:p>
            <a:pPr>
              <a:defRPr/>
            </a:pPr>
            <a:r>
              <a:rPr lang="en-GB" sz="1600" dirty="0" smtClean="0"/>
              <a:t>2014 national campaign to all local authorities to become involved in Volunteers Month.  30 authorities signed a pledge to become involve through the UK. </a:t>
            </a:r>
          </a:p>
          <a:p>
            <a:pPr marL="0" indent="0">
              <a:buFontTx/>
              <a:buNone/>
              <a:defRPr/>
            </a:pPr>
            <a:r>
              <a:rPr lang="en-GB" sz="1600" dirty="0" smtClean="0"/>
              <a:t> </a:t>
            </a:r>
          </a:p>
          <a:p>
            <a:pPr>
              <a:defRPr/>
            </a:pPr>
            <a:endParaRPr lang="en-GB" sz="1600" dirty="0" smtClean="0"/>
          </a:p>
          <a:p>
            <a:pPr marL="0" indent="0">
              <a:buFontTx/>
              <a:buNone/>
              <a:defRPr/>
            </a:pPr>
            <a:endParaRPr lang="en-GB" sz="1600" dirty="0" smtClean="0"/>
          </a:p>
          <a:p>
            <a:pPr marL="914400" lvl="2" indent="0">
              <a:buFontTx/>
              <a:buNone/>
              <a:defRPr/>
            </a:pPr>
            <a:endParaRPr lang="en-GB" sz="1600" dirty="0" smtClean="0"/>
          </a:p>
          <a:p>
            <a:pPr lvl="2">
              <a:defRPr/>
            </a:pPr>
            <a:endParaRPr lang="en-GB" sz="1600" dirty="0"/>
          </a:p>
          <a:p>
            <a:pPr lvl="2">
              <a:defRPr/>
            </a:pPr>
            <a:endParaRPr lang="en-GB" sz="1600" dirty="0" smtClean="0"/>
          </a:p>
        </p:txBody>
      </p:sp>
      <p:pic>
        <p:nvPicPr>
          <p:cNvPr id="13316" name="Picture 6" descr="Gateshead Volunteer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5" y="115888"/>
            <a:ext cx="1476375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9000" y="1016000"/>
            <a:ext cx="5400675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4849813" y="4184650"/>
            <a:ext cx="4043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600"/>
              <a:t>2014, 61 organisations took part in organising events in Gateshead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600"/>
              <a:t>7,000 people took part and attended the events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600"/>
              <a:t>38,244 hours of volunteering took place.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600"/>
              <a:t>Equates to £531,592</a:t>
            </a:r>
          </a:p>
        </p:txBody>
      </p:sp>
    </p:spTree>
    <p:extLst>
      <p:ext uri="{BB962C8B-B14F-4D97-AF65-F5344CB8AC3E}">
        <p14:creationId xmlns:p14="http://schemas.microsoft.com/office/powerpoint/2010/main" xmlns="" val="75177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u="sng" smtClean="0"/>
              <a:t>Volunteers Month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1304925"/>
            <a:ext cx="4114800" cy="4525963"/>
          </a:xfrm>
        </p:spPr>
        <p:txBody>
          <a:bodyPr/>
          <a:lstStyle/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sz="1600" dirty="0" smtClean="0"/>
              <a:t>Volunteers month recorded over 56,000 volunteers hours throughout June </a:t>
            </a:r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sz="1600" dirty="0" smtClean="0"/>
              <a:t>68</a:t>
            </a:r>
            <a:r>
              <a:rPr lang="en-GB" sz="1600" dirty="0"/>
              <a:t>% increase from last </a:t>
            </a:r>
            <a:r>
              <a:rPr lang="en-GB" sz="1600" dirty="0" smtClean="0"/>
              <a:t>year (38,244) equates </a:t>
            </a:r>
            <a:r>
              <a:rPr lang="en-GB" sz="1600" dirty="0"/>
              <a:t>to £778,650 economic value. </a:t>
            </a:r>
            <a:endParaRPr lang="en-GB" sz="1600" dirty="0" smtClean="0"/>
          </a:p>
          <a:p>
            <a:pPr marL="0" indent="0">
              <a:buFontTx/>
              <a:buNone/>
              <a:defRPr/>
            </a:pPr>
            <a:endParaRPr lang="en-GB" sz="1600" dirty="0"/>
          </a:p>
          <a:p>
            <a:pPr>
              <a:defRPr/>
            </a:pPr>
            <a:r>
              <a:rPr lang="en-GB" sz="1600" dirty="0" smtClean="0"/>
              <a:t>229 Volunteers recruited</a:t>
            </a:r>
          </a:p>
          <a:p>
            <a:pPr marL="0" indent="0">
              <a:buFontTx/>
              <a:buNone/>
              <a:defRPr/>
            </a:pPr>
            <a:endParaRPr lang="en-GB" sz="1600" dirty="0"/>
          </a:p>
          <a:p>
            <a:pPr>
              <a:defRPr/>
            </a:pPr>
            <a:r>
              <a:rPr lang="en-GB" sz="1600" dirty="0" smtClean="0"/>
              <a:t>62 </a:t>
            </a:r>
            <a:r>
              <a:rPr lang="en-GB" sz="1600" dirty="0"/>
              <a:t>events throughout volunteers month, with events happening every </a:t>
            </a:r>
            <a:r>
              <a:rPr lang="en-GB" sz="1600" dirty="0" smtClean="0"/>
              <a:t>day</a:t>
            </a:r>
          </a:p>
          <a:p>
            <a:pPr marL="0" indent="0">
              <a:buFontTx/>
              <a:buNone/>
              <a:defRPr/>
            </a:pPr>
            <a:endParaRPr lang="en-GB" sz="1600" dirty="0"/>
          </a:p>
          <a:p>
            <a:pPr>
              <a:defRPr/>
            </a:pPr>
            <a:r>
              <a:rPr lang="en-GB" sz="1600" dirty="0" smtClean="0"/>
              <a:t>Celebration </a:t>
            </a:r>
            <a:r>
              <a:rPr lang="en-GB" sz="1600" dirty="0"/>
              <a:t>event at Trinity square on 26</a:t>
            </a:r>
            <a:r>
              <a:rPr lang="en-GB" sz="1600" baseline="30000" dirty="0"/>
              <a:t>th</a:t>
            </a:r>
            <a:r>
              <a:rPr lang="en-GB" sz="1600" dirty="0"/>
              <a:t> </a:t>
            </a:r>
            <a:r>
              <a:rPr lang="en-GB" sz="1600" dirty="0" smtClean="0"/>
              <a:t>June; 16,450 people through Trinity Square</a:t>
            </a:r>
          </a:p>
          <a:p>
            <a:pPr marL="0" indent="0">
              <a:buFontTx/>
              <a:buNone/>
              <a:defRPr/>
            </a:pPr>
            <a:endParaRPr lang="en-GB" sz="1600" dirty="0"/>
          </a:p>
          <a:p>
            <a:pPr>
              <a:defRPr/>
            </a:pPr>
            <a:endParaRPr lang="en-GB" sz="2000" dirty="0" smtClean="0"/>
          </a:p>
          <a:p>
            <a:pPr marL="0" indent="0">
              <a:buFontTx/>
              <a:buNone/>
              <a:defRPr/>
            </a:pPr>
            <a:endParaRPr lang="en-GB" sz="2000" dirty="0" smtClean="0"/>
          </a:p>
          <a:p>
            <a:pPr>
              <a:defRPr/>
            </a:pPr>
            <a:endParaRPr lang="en-GB" dirty="0"/>
          </a:p>
        </p:txBody>
      </p:sp>
      <p:pic>
        <p:nvPicPr>
          <p:cNvPr id="14340" name="Picture 6" descr="Gateshead Volunteer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2400"/>
            <a:ext cx="1476375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 descr="C:\Users\sward\AppData\Local\Microsoft\Windows\Temporary Internet Files\Content.Outlook\DRIJ996R\GHDUNIFLOW_MFD-EZU17830-R025139_1585_001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23963"/>
            <a:ext cx="3779838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1206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2338" y="0"/>
            <a:ext cx="48910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60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9213" y="5872163"/>
            <a:ext cx="1754187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938838"/>
            <a:ext cx="1301750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9613" y="5872163"/>
            <a:ext cx="6096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2625" y="5789613"/>
            <a:ext cx="66516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150" y="314325"/>
            <a:ext cx="18669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5225" y="5907088"/>
            <a:ext cx="8540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4563" y="123825"/>
            <a:ext cx="17176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8200" y="5938838"/>
            <a:ext cx="8636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1113" y="5872163"/>
            <a:ext cx="1754187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525" y="5789613"/>
            <a:ext cx="66516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0" y="314325"/>
            <a:ext cx="18669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38" y="6056313"/>
            <a:ext cx="11636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7938" y="5916613"/>
            <a:ext cx="111601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928688"/>
            <a:ext cx="30099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5625" y="5938838"/>
            <a:ext cx="1300163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3738" y="5872163"/>
            <a:ext cx="6096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0938" y="5907088"/>
            <a:ext cx="85248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2325" y="5938838"/>
            <a:ext cx="86518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5238" y="5872163"/>
            <a:ext cx="1755775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5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0238" y="5789613"/>
            <a:ext cx="66357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6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75" y="314325"/>
            <a:ext cx="186848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7" name="Picture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1538" y="236538"/>
            <a:ext cx="23780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8" name="Rectangle 3"/>
          <p:cNvSpPr txBox="1">
            <a:spLocks noChangeArrowheads="1"/>
          </p:cNvSpPr>
          <p:nvPr/>
        </p:nvSpPr>
        <p:spPr bwMode="auto">
          <a:xfrm>
            <a:off x="711200" y="779463"/>
            <a:ext cx="7056438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endParaRPr lang="en-GB" altLang="en-US" sz="2000"/>
          </a:p>
          <a:p>
            <a:pPr eaLnBrk="1" hangingPunct="1">
              <a:buFontTx/>
              <a:buNone/>
            </a:pPr>
            <a:endParaRPr lang="en-GB" altLang="en-US" sz="2000"/>
          </a:p>
          <a:p>
            <a:pPr eaLnBrk="1" hangingPunct="1">
              <a:buFontTx/>
              <a:buNone/>
            </a:pPr>
            <a:endParaRPr lang="en-GB" altLang="en-US" sz="2000"/>
          </a:p>
        </p:txBody>
      </p:sp>
      <p:sp>
        <p:nvSpPr>
          <p:cNvPr id="16409" name="Rectangle 14"/>
          <p:cNvSpPr>
            <a:spLocks noChangeArrowheads="1"/>
          </p:cNvSpPr>
          <p:nvPr/>
        </p:nvSpPr>
        <p:spPr bwMode="auto">
          <a:xfrm>
            <a:off x="290513" y="2357438"/>
            <a:ext cx="384968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</a:rPr>
              <a:t>NewcastleGateshead 2015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/>
          </a:p>
        </p:txBody>
      </p:sp>
      <p:pic>
        <p:nvPicPr>
          <p:cNvPr id="16410" name="Picture 3" descr="D:\Edith Storey Games\DSCF157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7088" y="1628775"/>
            <a:ext cx="4205287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5400" y="3511550"/>
            <a:ext cx="8678863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1" dirty="0"/>
              <a:t>Over 300 Volunteers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1" dirty="0"/>
              <a:t>25% Aged under 25yrs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400" b="1" dirty="0"/>
              <a:t>Delivered over 3000 hours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400" b="1" dirty="0"/>
              <a:t>Economic value of £42,000</a:t>
            </a:r>
          </a:p>
          <a:p>
            <a:pPr>
              <a:defRPr/>
            </a:pPr>
            <a:endParaRPr lang="en-GB" sz="1200" dirty="0"/>
          </a:p>
        </p:txBody>
      </p:sp>
      <p:sp>
        <p:nvSpPr>
          <p:cNvPr id="16412" name="Rectangle 35"/>
          <p:cNvSpPr>
            <a:spLocks noChangeArrowheads="1"/>
          </p:cNvSpPr>
          <p:nvPr/>
        </p:nvSpPr>
        <p:spPr bwMode="auto">
          <a:xfrm>
            <a:off x="4283075" y="4897438"/>
            <a:ext cx="472916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sz="1400" i="1"/>
              <a:t>Volunteers are not paid, not because they are worthless, </a:t>
            </a:r>
          </a:p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sz="1400" i="1"/>
              <a:t>but because they are priceless. </a:t>
            </a:r>
            <a:r>
              <a:rPr lang="en-GB" altLang="en-US" sz="1400" b="1" i="1"/>
              <a:t>Elizabeth Andrew 2008</a:t>
            </a:r>
          </a:p>
        </p:txBody>
      </p:sp>
    </p:spTree>
    <p:extLst>
      <p:ext uri="{BB962C8B-B14F-4D97-AF65-F5344CB8AC3E}">
        <p14:creationId xmlns:p14="http://schemas.microsoft.com/office/powerpoint/2010/main" xmlns="" val="246989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sz="2000" b="1" u="sng" dirty="0" smtClean="0"/>
              <a:t> </a:t>
            </a:r>
            <a:br>
              <a:rPr lang="en-GB" altLang="en-US" sz="2000" b="1" u="sng" dirty="0" smtClean="0"/>
            </a:br>
            <a:r>
              <a:rPr lang="en-GB" altLang="en-US" sz="2000" b="1" u="sng" dirty="0" smtClean="0"/>
              <a:t>Case Study – Volunteering with Gateshead Older People’s Assembly</a:t>
            </a: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31800" y="1089025"/>
            <a:ext cx="8229600" cy="5184775"/>
          </a:xfrm>
        </p:spPr>
        <p:txBody>
          <a:bodyPr/>
          <a:lstStyle/>
          <a:p>
            <a:endParaRPr lang="en-GB" altLang="en-US" sz="2000" smtClean="0"/>
          </a:p>
          <a:p>
            <a:endParaRPr lang="en-GB" altLang="en-US" sz="2000" smtClean="0"/>
          </a:p>
          <a:p>
            <a:endParaRPr lang="en-GB" altLang="en-US" sz="2000" smtClean="0"/>
          </a:p>
          <a:p>
            <a:endParaRPr lang="en-GB" altLang="en-US" sz="2000" smtClean="0"/>
          </a:p>
          <a:p>
            <a:endParaRPr lang="en-GB" altLang="en-US" sz="2000" smtClean="0"/>
          </a:p>
          <a:p>
            <a:r>
              <a:rPr lang="en-GB" altLang="en-US" sz="1800" smtClean="0"/>
              <a:t>Gateshead Older People’s Assembly supports older people across the borough with a range of activities and groups aimed at improving their wellbeing.  </a:t>
            </a:r>
          </a:p>
          <a:p>
            <a:endParaRPr lang="en-GB" altLang="en-US" sz="1800" smtClean="0"/>
          </a:p>
          <a:p>
            <a:r>
              <a:rPr lang="en-GB" altLang="en-US" sz="1800" smtClean="0"/>
              <a:t>Their work could not be achieved without their loyal volunteer network</a:t>
            </a:r>
          </a:p>
          <a:p>
            <a:endParaRPr lang="en-GB" altLang="en-US" sz="1800" smtClean="0"/>
          </a:p>
          <a:p>
            <a:r>
              <a:rPr lang="en-GB" altLang="en-US" sz="1800" smtClean="0"/>
              <a:t>The value of volunteering with Gateshead Older Peoples Assembly generates in excess of 1500 hours annually, a net value of circa £19,000 per annum. </a:t>
            </a:r>
          </a:p>
          <a:p>
            <a:endParaRPr lang="en-GB" altLang="en-US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908050"/>
            <a:ext cx="731361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Gateshead Volunteer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025" y="0"/>
            <a:ext cx="93186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94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GB" altLang="en-US" dirty="0" smtClean="0"/>
          </a:p>
          <a:p>
            <a:pPr>
              <a:buFontTx/>
              <a:buNone/>
            </a:pPr>
            <a:endParaRPr lang="en-GB" altLang="en-US" dirty="0" smtClean="0"/>
          </a:p>
          <a:p>
            <a:pPr algn="ctr">
              <a:buFontTx/>
              <a:buNone/>
            </a:pPr>
            <a:r>
              <a:rPr lang="en-GB" altLang="en-US" dirty="0" smtClean="0"/>
              <a:t>Creating a Sustainable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17184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altLang="en-US" sz="4000" smtClean="0"/>
              <a:t>Capacity Building in Gateshead</a:t>
            </a:r>
            <a:br>
              <a:rPr lang="en-GB" altLang="en-US" sz="4000" smtClean="0"/>
            </a:br>
            <a:endParaRPr lang="en-GB" altLang="en-US" sz="400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Gateshead Council has been working with communities for many years to build capacity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450 voluntary and community groups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Gateshead Fund £500,000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2000" dirty="0" smtClean="0"/>
              <a:t>Capacity Building Fund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2000" dirty="0" smtClean="0"/>
              <a:t>Local Community Fund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Capacity building team integral part of the Gateshead Fund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Officers from across the Council and infrastructure organisations combined expertise and support under </a:t>
            </a:r>
            <a:r>
              <a:rPr lang="en-GB" altLang="en-US" sz="2400" b="1" dirty="0" smtClean="0"/>
              <a:t>The Gateshead Offer</a:t>
            </a:r>
          </a:p>
        </p:txBody>
      </p:sp>
    </p:spTree>
    <p:extLst>
      <p:ext uri="{BB962C8B-B14F-4D97-AF65-F5344CB8AC3E}">
        <p14:creationId xmlns:p14="http://schemas.microsoft.com/office/powerpoint/2010/main" xmlns="" val="4942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13" y="222250"/>
            <a:ext cx="456565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9300" y="222250"/>
            <a:ext cx="456565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395288" y="3036888"/>
            <a:ext cx="1785937" cy="23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>
              <a:defRPr/>
            </a:pPr>
            <a:r>
              <a:rPr lang="en-GB" sz="700" u="sng" dirty="0">
                <a:solidFill>
                  <a:srgbClr val="00B0F0"/>
                </a:solidFill>
              </a:rPr>
              <a:t>How to develop a constitution and other governing documents</a:t>
            </a:r>
          </a:p>
        </p:txBody>
      </p:sp>
      <p:sp>
        <p:nvSpPr>
          <p:cNvPr id="15" name="Rectangle 14">
            <a:hlinkClick r:id="rId6" action="ppaction://hlinksldjump"/>
          </p:cNvPr>
          <p:cNvSpPr/>
          <p:nvPr/>
        </p:nvSpPr>
        <p:spPr>
          <a:xfrm>
            <a:off x="417513" y="4967288"/>
            <a:ext cx="1785937" cy="157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anchor="ctr"/>
          <a:lstStyle/>
          <a:p>
            <a:pPr>
              <a:defRPr/>
            </a:pPr>
            <a:r>
              <a:rPr lang="en-GB" sz="700" u="sng" dirty="0">
                <a:solidFill>
                  <a:srgbClr val="00B0F0"/>
                </a:solidFill>
              </a:rPr>
              <a:t>How to manage your money</a:t>
            </a:r>
          </a:p>
        </p:txBody>
      </p:sp>
      <p:sp>
        <p:nvSpPr>
          <p:cNvPr id="14" name="Rectangle 13">
            <a:hlinkClick r:id="rId7" action="ppaction://hlinksldjump"/>
          </p:cNvPr>
          <p:cNvSpPr/>
          <p:nvPr/>
        </p:nvSpPr>
        <p:spPr>
          <a:xfrm>
            <a:off x="417513" y="4862513"/>
            <a:ext cx="1785937" cy="14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anchor="ctr"/>
          <a:lstStyle/>
          <a:p>
            <a:pPr>
              <a:defRPr/>
            </a:pPr>
            <a:r>
              <a:rPr lang="en-GB" sz="700" u="sng" dirty="0">
                <a:solidFill>
                  <a:srgbClr val="00B0F0"/>
                </a:solidFill>
              </a:rPr>
              <a:t>How to prepare a business plan</a:t>
            </a:r>
          </a:p>
        </p:txBody>
      </p:sp>
    </p:spTree>
    <p:extLst>
      <p:ext uri="{BB962C8B-B14F-4D97-AF65-F5344CB8AC3E}">
        <p14:creationId xmlns:p14="http://schemas.microsoft.com/office/powerpoint/2010/main" xmlns="" val="218335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sz="4000" dirty="0" smtClean="0"/>
              <a:t>Stimulating demand</a:t>
            </a:r>
            <a:br>
              <a:rPr lang="en-GB" altLang="en-US" sz="4000" dirty="0" smtClean="0"/>
            </a:br>
            <a:r>
              <a:rPr lang="en-GB" altLang="en-US" sz="4000" dirty="0" smtClean="0"/>
              <a:t>Vision for Community Centres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00200"/>
            <a:ext cx="8002587" cy="45259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altLang="en-US" sz="2000" smtClean="0"/>
              <a:t>	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altLang="en-US" sz="2000" smtClean="0"/>
              <a:t>We had 42 Community Centres supported by the Council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altLang="en-US" sz="2000" smtClean="0"/>
              <a:t>Our vision :</a:t>
            </a:r>
          </a:p>
          <a:p>
            <a:pPr marL="609600" indent="-609600">
              <a:lnSpc>
                <a:spcPct val="80000"/>
              </a:lnSpc>
            </a:pPr>
            <a:r>
              <a:rPr lang="en-GB" altLang="en-US" sz="2000" smtClean="0"/>
              <a:t>Sustainable network of community owned buildings </a:t>
            </a:r>
          </a:p>
          <a:p>
            <a:pPr marL="609600" indent="-609600">
              <a:lnSpc>
                <a:spcPct val="80000"/>
              </a:lnSpc>
            </a:pPr>
            <a:r>
              <a:rPr lang="en-GB" altLang="en-US" sz="2000" smtClean="0"/>
              <a:t>Maximised community use of council assets by providing clear leasing and letting arrangements </a:t>
            </a:r>
          </a:p>
          <a:p>
            <a:pPr marL="609600" indent="-609600">
              <a:lnSpc>
                <a:spcPct val="80000"/>
              </a:lnSpc>
            </a:pPr>
            <a:r>
              <a:rPr lang="en-GB" altLang="en-US" sz="2000" smtClean="0"/>
              <a:t>Enable communities to take responsibility and ownership of facilities to the level they require and have the capacity to sustain.</a:t>
            </a:r>
          </a:p>
          <a:p>
            <a:pPr marL="609600" indent="-609600">
              <a:lnSpc>
                <a:spcPct val="80000"/>
              </a:lnSpc>
            </a:pPr>
            <a:r>
              <a:rPr lang="en-GB" altLang="en-US" sz="2000" smtClean="0"/>
              <a:t>Support to build capacity in the Community and Voluntary Sector </a:t>
            </a:r>
          </a:p>
          <a:p>
            <a:pPr marL="609600" indent="-609600">
              <a:lnSpc>
                <a:spcPct val="80000"/>
              </a:lnSpc>
            </a:pPr>
            <a:r>
              <a:rPr lang="en-GB" altLang="en-US" sz="2000" smtClean="0"/>
              <a:t>Encouraging volunteering in Gateshead, to achieve Vision 2030 and Gateshead Council Volunteer Plan aims of strong, sustainable communities.  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altLang="en-US" sz="2000" smtClean="0"/>
          </a:p>
        </p:txBody>
      </p:sp>
      <p:pic>
        <p:nvPicPr>
          <p:cNvPr id="21508" name="Picture 4" descr="GMBC N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092825"/>
            <a:ext cx="16065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0469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sz="4000" dirty="0" smtClean="0"/>
              <a:t>Stimulating demand</a:t>
            </a:r>
            <a:br>
              <a:rPr lang="en-GB" altLang="en-US" sz="4000" dirty="0" smtClean="0"/>
            </a:br>
            <a:r>
              <a:rPr lang="en-GB" altLang="en-US" sz="4000" dirty="0" smtClean="0"/>
              <a:t>19 Community Centres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1600" smtClean="0"/>
              <a:t>Birtley Hub </a:t>
            </a:r>
            <a:r>
              <a:rPr lang="en-GB" altLang="en-US" sz="1600" dirty="0" smtClean="0"/>
              <a:t>(Asset Transfer 2006)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Whickham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Eighton Banks Village Hall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Mary Sanders Hall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Lobley Hill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Dunston Drop In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err="1" smtClean="0"/>
              <a:t>Allerdene</a:t>
            </a:r>
            <a:r>
              <a:rPr lang="en-GB" altLang="en-US" sz="1600" dirty="0" smtClean="0"/>
              <a:t>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Highfield Community Centre (closed)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Dunston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Ryton and Crawcrook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Marley Hill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Winlaton Mill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Clara Vale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Swalwell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Stargate Village Hall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Teams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Brandling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err="1" smtClean="0"/>
              <a:t>Whitehills</a:t>
            </a:r>
            <a:r>
              <a:rPr lang="en-GB" altLang="en-US" sz="1600" dirty="0" smtClean="0"/>
              <a:t> Community Centre (Asset Transfer)</a:t>
            </a: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Dunston Activity Centre (Asset Transfer)</a:t>
            </a:r>
          </a:p>
          <a:p>
            <a:pPr>
              <a:lnSpc>
                <a:spcPct val="80000"/>
              </a:lnSpc>
            </a:pPr>
            <a:endParaRPr lang="en-GB" altLang="en-US" sz="1600" dirty="0" smtClean="0"/>
          </a:p>
          <a:p>
            <a:pPr>
              <a:lnSpc>
                <a:spcPct val="80000"/>
              </a:lnSpc>
              <a:buFont typeface="Symbol" pitchFamily="18" charset="2"/>
              <a:buChar char=""/>
            </a:pPr>
            <a:endParaRPr lang="en-GB" altLang="en-US" sz="1600" dirty="0" smtClean="0"/>
          </a:p>
          <a:p>
            <a:pPr>
              <a:lnSpc>
                <a:spcPct val="80000"/>
              </a:lnSpc>
            </a:pPr>
            <a:endParaRPr lang="en-GB" altLang="en-US" sz="1600" dirty="0" smtClean="0"/>
          </a:p>
          <a:p>
            <a:pPr>
              <a:lnSpc>
                <a:spcPct val="80000"/>
              </a:lnSpc>
            </a:pPr>
            <a:endParaRPr lang="en-GB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22335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g_fullsize" descr="thumbnai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3" y="2078038"/>
            <a:ext cx="3956050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img_fullsize" descr="thumbnai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14"/>
          <a:stretch>
            <a:fillRect/>
          </a:stretch>
        </p:blipFill>
        <p:spPr bwMode="auto">
          <a:xfrm>
            <a:off x="4794250" y="2871788"/>
            <a:ext cx="395605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471488" y="3619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2"/>
                </a:solidFill>
              </a:rPr>
              <a:t>Stimulating Demand and Innovation</a:t>
            </a:r>
            <a:br>
              <a:rPr lang="en-GB" altLang="en-US" sz="2800">
                <a:solidFill>
                  <a:schemeClr val="tx2"/>
                </a:solidFill>
              </a:rPr>
            </a:br>
            <a:r>
              <a:rPr lang="en-GB" altLang="en-US" sz="2800">
                <a:solidFill>
                  <a:schemeClr val="tx2"/>
                </a:solidFill>
              </a:rPr>
              <a:t>Asset Transfer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315913" y="1409700"/>
            <a:ext cx="3832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742950" y="4854575"/>
            <a:ext cx="3167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59" name="Text Box 10"/>
          <p:cNvSpPr txBox="1">
            <a:spLocks noChangeArrowheads="1"/>
          </p:cNvSpPr>
          <p:nvPr/>
        </p:nvSpPr>
        <p:spPr bwMode="auto">
          <a:xfrm>
            <a:off x="304800" y="5094288"/>
            <a:ext cx="3005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Clara Vale Community Centre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5283200" y="2395538"/>
            <a:ext cx="28876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Winlaton Village Hall</a:t>
            </a:r>
          </a:p>
        </p:txBody>
      </p:sp>
    </p:spTree>
    <p:extLst>
      <p:ext uri="{BB962C8B-B14F-4D97-AF65-F5344CB8AC3E}">
        <p14:creationId xmlns:p14="http://schemas.microsoft.com/office/powerpoint/2010/main" xmlns="" val="30022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2"/>
                </a:solidFill>
              </a:rPr>
              <a:t>Stimulating Demand and Innovation</a:t>
            </a:r>
            <a:br>
              <a:rPr lang="en-GB" altLang="en-US" sz="2800">
                <a:solidFill>
                  <a:schemeClr val="tx2"/>
                </a:solidFill>
              </a:rPr>
            </a:br>
            <a:r>
              <a:rPr lang="en-GB" altLang="en-US" sz="2800">
                <a:solidFill>
                  <a:schemeClr val="tx2"/>
                </a:solidFill>
              </a:rPr>
              <a:t>Asset Transfer</a:t>
            </a:r>
          </a:p>
        </p:txBody>
      </p:sp>
      <p:sp>
        <p:nvSpPr>
          <p:cNvPr id="24579" name="Text Box 6"/>
          <p:cNvSpPr txBox="1">
            <a:spLocks noChangeArrowheads="1"/>
          </p:cNvSpPr>
          <p:nvPr/>
        </p:nvSpPr>
        <p:spPr bwMode="auto">
          <a:xfrm>
            <a:off x="315913" y="1409700"/>
            <a:ext cx="3832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742950" y="4854575"/>
            <a:ext cx="3167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725" y="2081213"/>
            <a:ext cx="3957638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31"/>
          <a:stretch>
            <a:fillRect/>
          </a:stretch>
        </p:blipFill>
        <p:spPr bwMode="auto">
          <a:xfrm>
            <a:off x="4808538" y="2870200"/>
            <a:ext cx="3956050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290513" y="1436688"/>
            <a:ext cx="26273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Whickham Community Centre</a:t>
            </a:r>
          </a:p>
        </p:txBody>
      </p:sp>
      <p:sp>
        <p:nvSpPr>
          <p:cNvPr id="24584" name="Text Box 11"/>
          <p:cNvSpPr txBox="1">
            <a:spLocks noChangeArrowheads="1"/>
          </p:cNvSpPr>
          <p:nvPr/>
        </p:nvSpPr>
        <p:spPr bwMode="auto">
          <a:xfrm>
            <a:off x="5268913" y="1755775"/>
            <a:ext cx="325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Marley Hill Community Centre</a:t>
            </a:r>
          </a:p>
        </p:txBody>
      </p:sp>
    </p:spTree>
    <p:extLst>
      <p:ext uri="{BB962C8B-B14F-4D97-AF65-F5344CB8AC3E}">
        <p14:creationId xmlns:p14="http://schemas.microsoft.com/office/powerpoint/2010/main" xmlns="" val="42796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2"/>
                </a:solidFill>
              </a:rPr>
              <a:t>Stimulating Demand and Innovation</a:t>
            </a:r>
            <a:br>
              <a:rPr lang="en-GB" altLang="en-US" sz="2800">
                <a:solidFill>
                  <a:schemeClr val="tx2"/>
                </a:solidFill>
              </a:rPr>
            </a:br>
            <a:r>
              <a:rPr lang="en-GB" altLang="en-US" sz="2800">
                <a:solidFill>
                  <a:schemeClr val="tx2"/>
                </a:solidFill>
              </a:rPr>
              <a:t>Asset Transfer</a:t>
            </a:r>
          </a:p>
        </p:txBody>
      </p:sp>
      <p:pic>
        <p:nvPicPr>
          <p:cNvPr id="25603" name="Picture 5" descr="thumbnail1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550" y="2079625"/>
            <a:ext cx="3960813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 descr="Hall 1 (2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9013" y="2870200"/>
            <a:ext cx="39624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1001713" y="1698625"/>
            <a:ext cx="320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Lobley Hill Community Centre</a:t>
            </a:r>
          </a:p>
        </p:txBody>
      </p:sp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5732463" y="1814513"/>
            <a:ext cx="30337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Mary Sanders Hall</a:t>
            </a:r>
          </a:p>
        </p:txBody>
      </p:sp>
    </p:spTree>
    <p:extLst>
      <p:ext uri="{BB962C8B-B14F-4D97-AF65-F5344CB8AC3E}">
        <p14:creationId xmlns:p14="http://schemas.microsoft.com/office/powerpoint/2010/main" xmlns="" val="330898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6 Community Libraries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/>
              <a:t>Low Fell</a:t>
            </a:r>
          </a:p>
          <a:p>
            <a:r>
              <a:rPr lang="en-GB" altLang="en-US" dirty="0" smtClean="0"/>
              <a:t>Winlaton</a:t>
            </a:r>
          </a:p>
          <a:p>
            <a:r>
              <a:rPr lang="en-GB" altLang="en-US" dirty="0" smtClean="0"/>
              <a:t>Sunderland Road</a:t>
            </a:r>
          </a:p>
          <a:p>
            <a:r>
              <a:rPr lang="en-GB" altLang="en-US" dirty="0" smtClean="0"/>
              <a:t>Lobley Hill</a:t>
            </a:r>
          </a:p>
          <a:p>
            <a:r>
              <a:rPr lang="en-GB" altLang="en-US" dirty="0" smtClean="0"/>
              <a:t>Ryton</a:t>
            </a:r>
          </a:p>
          <a:p>
            <a:r>
              <a:rPr lang="en-GB" altLang="en-US" dirty="0" smtClean="0"/>
              <a:t>Dunston</a:t>
            </a:r>
          </a:p>
          <a:p>
            <a:r>
              <a:rPr lang="en-GB" altLang="en-US" dirty="0" smtClean="0"/>
              <a:t>120 Volunteers</a:t>
            </a:r>
          </a:p>
        </p:txBody>
      </p:sp>
      <p:pic>
        <p:nvPicPr>
          <p:cNvPr id="26628" name="Picture 5" descr="Page 19-21 Vols Library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176338"/>
            <a:ext cx="349885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2684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Dunston Activity Centre</a:t>
            </a:r>
          </a:p>
        </p:txBody>
      </p:sp>
      <p:sp>
        <p:nvSpPr>
          <p:cNvPr id="2765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7652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Tx/>
              <a:buChar char="•"/>
            </a:pPr>
            <a:r>
              <a:rPr lang="en-GB" altLang="en-US" sz="2000" dirty="0" smtClean="0"/>
              <a:t>Leisure Centre</a:t>
            </a:r>
          </a:p>
          <a:p>
            <a:pPr marL="342900" indent="-342900">
              <a:buFontTx/>
              <a:buChar char="•"/>
            </a:pPr>
            <a:r>
              <a:rPr lang="en-GB" altLang="en-US" sz="2000" dirty="0" smtClean="0"/>
              <a:t>Library</a:t>
            </a:r>
          </a:p>
          <a:p>
            <a:pPr marL="342900" indent="-342900">
              <a:buFontTx/>
              <a:buChar char="•"/>
            </a:pPr>
            <a:r>
              <a:rPr lang="en-GB" altLang="en-US" sz="2000" dirty="0" smtClean="0"/>
              <a:t>Gymnastics</a:t>
            </a:r>
          </a:p>
          <a:p>
            <a:pPr marL="342900" indent="-342900">
              <a:buFontTx/>
              <a:buChar char="•"/>
            </a:pPr>
            <a:r>
              <a:rPr lang="en-GB" altLang="en-US" sz="2000" dirty="0" smtClean="0"/>
              <a:t>Housing Company</a:t>
            </a:r>
          </a:p>
          <a:p>
            <a:pPr marL="342900" indent="-342900">
              <a:buFontTx/>
              <a:buChar char="•"/>
            </a:pPr>
            <a:r>
              <a:rPr lang="en-GB" altLang="en-US" sz="2000" dirty="0" smtClean="0"/>
              <a:t>Net budget circa £300,000</a:t>
            </a:r>
          </a:p>
          <a:p>
            <a:pPr marL="342900" indent="-342900">
              <a:buFontTx/>
              <a:buChar char="•"/>
            </a:pPr>
            <a:r>
              <a:rPr lang="en-GB" altLang="en-US" sz="2000" dirty="0" smtClean="0"/>
              <a:t>Asset transfer to Dunston Family Church</a:t>
            </a:r>
          </a:p>
          <a:p>
            <a:pPr marL="342900" indent="-342900">
              <a:buFontTx/>
              <a:buChar char="•"/>
            </a:pPr>
            <a:r>
              <a:rPr lang="en-GB" altLang="en-US" sz="2000" dirty="0" smtClean="0"/>
              <a:t>timescales to implement: 6 months</a:t>
            </a:r>
          </a:p>
        </p:txBody>
      </p:sp>
      <p:pic>
        <p:nvPicPr>
          <p:cNvPr id="27653" name="Picture 5" descr="C:\Users\murrayl\AppData\Local\Microsoft\Windows\Temporary Internet Files\Content.Outlook\USOH7YAE\dfcimg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5663" y="1135063"/>
            <a:ext cx="54610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67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2588" y="273050"/>
            <a:ext cx="3008312" cy="1162050"/>
          </a:xfrm>
        </p:spPr>
        <p:txBody>
          <a:bodyPr/>
          <a:lstStyle/>
          <a:p>
            <a:r>
              <a:rPr lang="en-GB" altLang="en-US" smtClean="0"/>
              <a:t>Gateshead Indoor Bowling Centre</a:t>
            </a:r>
          </a:p>
        </p:txBody>
      </p:sp>
      <p:sp>
        <p:nvSpPr>
          <p:cNvPr id="2867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8676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Tx/>
              <a:buChar char="•"/>
            </a:pPr>
            <a:r>
              <a:rPr lang="en-GB" altLang="en-US" sz="1800" smtClean="0"/>
              <a:t>Indoor Bowling Centre</a:t>
            </a:r>
          </a:p>
          <a:p>
            <a:pPr marL="342900" indent="-342900">
              <a:buFontTx/>
              <a:buChar char="•"/>
            </a:pPr>
            <a:r>
              <a:rPr lang="en-GB" altLang="en-US" sz="1800" smtClean="0"/>
              <a:t>400 members</a:t>
            </a:r>
          </a:p>
          <a:p>
            <a:pPr marL="342900" indent="-342900">
              <a:buFontTx/>
              <a:buChar char="•"/>
            </a:pPr>
            <a:r>
              <a:rPr lang="en-GB" altLang="en-US" sz="1800" smtClean="0"/>
              <a:t>Membership increasing as many surrounding local authorities closed their bowling centres</a:t>
            </a:r>
          </a:p>
          <a:p>
            <a:pPr marL="342900" indent="-342900">
              <a:buFontTx/>
              <a:buChar char="•"/>
            </a:pPr>
            <a:r>
              <a:rPr lang="en-GB" altLang="en-US" sz="1800" smtClean="0"/>
              <a:t>Net budget of £90,000</a:t>
            </a:r>
          </a:p>
          <a:p>
            <a:pPr marL="342900" indent="-342900">
              <a:buFontTx/>
              <a:buChar char="•"/>
            </a:pPr>
            <a:r>
              <a:rPr lang="en-GB" altLang="en-US" sz="1800" smtClean="0"/>
              <a:t>Asset transfer to Gateshead Indoor Bowling Association</a:t>
            </a:r>
          </a:p>
          <a:p>
            <a:pPr marL="342900" indent="-342900">
              <a:buFontTx/>
              <a:buChar char="•"/>
            </a:pPr>
            <a:r>
              <a:rPr lang="en-GB" altLang="en-US" sz="1800" smtClean="0"/>
              <a:t>Timescale to implement : 6 months</a:t>
            </a:r>
          </a:p>
        </p:txBody>
      </p:sp>
      <p:pic>
        <p:nvPicPr>
          <p:cNvPr id="28677" name="Picture 4" descr="C:\Users\murrayl\AppData\Local\Microsoft\Windows\Temporary Internet Files\Content.Outlook\USOH7YAE\Indoor bow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3788" y="0"/>
            <a:ext cx="5057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4847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Conclusions</a:t>
            </a:r>
            <a:endParaRPr lang="en-GB" altLang="en-US" sz="320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85888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Stimulates demand and results in service innovation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Demand and capacity across a range of very different communities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Capacity building support is crucial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Type of support required is changing e.g. business planning, volunteers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Consolidate and strengthen capacity building support to ensure properly resourced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Strong, resilient communities and a strong VCS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Creating community businesses.</a:t>
            </a:r>
          </a:p>
          <a:p>
            <a:pPr eaLnBrk="1" hangingPunct="1">
              <a:lnSpc>
                <a:spcPct val="90000"/>
              </a:lnSpc>
            </a:pPr>
            <a:endParaRPr lang="en-GB" alt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4875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949</Words>
  <Application>Microsoft Office PowerPoint</Application>
  <PresentationFormat>On-screen Show (4:3)</PresentationFormat>
  <Paragraphs>211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CREATING THE CONDITIONS FOR CHANGE Innovation and Capacity Building in  Gateshead Communities </vt:lpstr>
      <vt:lpstr>Growing the Civic Core: a Gateshead Perspective</vt:lpstr>
      <vt:lpstr>Agenda</vt:lpstr>
      <vt:lpstr>Slide 4</vt:lpstr>
      <vt:lpstr>Slide 5</vt:lpstr>
      <vt:lpstr>Slide 6</vt:lpstr>
      <vt:lpstr>Slide 7</vt:lpstr>
      <vt:lpstr>Slide 8</vt:lpstr>
      <vt:lpstr>Outcomes</vt:lpstr>
      <vt:lpstr>Slide 10</vt:lpstr>
      <vt:lpstr>Slide 11</vt:lpstr>
      <vt:lpstr>Volunteers Month 2013, 2014 &amp; 2015</vt:lpstr>
      <vt:lpstr>Volunteers Month 2015</vt:lpstr>
      <vt:lpstr>Slide 14</vt:lpstr>
      <vt:lpstr>Slide 15</vt:lpstr>
      <vt:lpstr>  Case Study – Volunteering with Gateshead Older People’s Assembly </vt:lpstr>
      <vt:lpstr>Slide 17</vt:lpstr>
      <vt:lpstr>Capacity Building in Gateshead </vt:lpstr>
      <vt:lpstr>Slide 19</vt:lpstr>
      <vt:lpstr>Stimulating demand Vision for Community Centres </vt:lpstr>
      <vt:lpstr>Stimulating demand 19 Community Centres</vt:lpstr>
      <vt:lpstr>Slide 22</vt:lpstr>
      <vt:lpstr>Slide 23</vt:lpstr>
      <vt:lpstr>Slide 24</vt:lpstr>
      <vt:lpstr>6 Community Libraries</vt:lpstr>
      <vt:lpstr>Dunston Activity Centre</vt:lpstr>
      <vt:lpstr>Gateshead Indoor Bowling Centre</vt:lpstr>
      <vt:lpstr>Conclusions</vt:lpstr>
    </vt:vector>
  </TitlesOfParts>
  <Company>Gateshead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THE CONDITIONS FOR CHANGE Innovation and Capacity Building in  Gateshead Communities</dc:title>
  <dc:creator>Linda Whitfield</dc:creator>
  <cp:lastModifiedBy>Owner</cp:lastModifiedBy>
  <cp:revision>14</cp:revision>
  <cp:lastPrinted>2016-04-04T13:10:40Z</cp:lastPrinted>
  <dcterms:created xsi:type="dcterms:W3CDTF">2016-03-30T13:17:26Z</dcterms:created>
  <dcterms:modified xsi:type="dcterms:W3CDTF">2016-05-03T12:14:30Z</dcterms:modified>
</cp:coreProperties>
</file>