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0"/>
  </p:notesMasterIdLst>
  <p:handoutMasterIdLst>
    <p:handoutMasterId r:id="rId21"/>
  </p:handoutMasterIdLst>
  <p:sldIdLst>
    <p:sldId id="296" r:id="rId2"/>
    <p:sldId id="305" r:id="rId3"/>
    <p:sldId id="306" r:id="rId4"/>
    <p:sldId id="302" r:id="rId5"/>
    <p:sldId id="308" r:id="rId6"/>
    <p:sldId id="309" r:id="rId7"/>
    <p:sldId id="311" r:id="rId8"/>
    <p:sldId id="312" r:id="rId9"/>
    <p:sldId id="315" r:id="rId10"/>
    <p:sldId id="313" r:id="rId11"/>
    <p:sldId id="314" r:id="rId12"/>
    <p:sldId id="273" r:id="rId13"/>
    <p:sldId id="275" r:id="rId14"/>
    <p:sldId id="286" r:id="rId15"/>
    <p:sldId id="316" r:id="rId16"/>
    <p:sldId id="317" r:id="rId17"/>
    <p:sldId id="307" r:id="rId18"/>
    <p:sldId id="294" r:id="rId19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18" autoAdjust="0"/>
  </p:normalViewPr>
  <p:slideViewPr>
    <p:cSldViewPr>
      <p:cViewPr varScale="1">
        <p:scale>
          <a:sx n="92" d="100"/>
          <a:sy n="92" d="100"/>
        </p:scale>
        <p:origin x="-110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35FF0FF-6DA3-4108-A253-0847A945D440}" type="datetimeFigureOut">
              <a:rPr lang="en-GB" altLang="en-US"/>
              <a:pPr>
                <a:defRPr/>
              </a:pPr>
              <a:t>16/10/2015</a:t>
            </a:fld>
            <a:endParaRPr lang="en-GB" alt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8CD430D-EFD5-43B4-A526-CFABAD8819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086754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7CA8F87-6870-4936-AF06-351E7E2DB357}" type="datetimeFigureOut">
              <a:rPr lang="en-GB" altLang="en-US"/>
              <a:pPr>
                <a:defRPr/>
              </a:pPr>
              <a:t>16/10/2015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0CAD75D-670F-41F9-A19D-38A8161C027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784875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3D408AC-9CE8-4C55-9239-804FE462E30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solidFill>
                <a:srgbClr val="731F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6270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CCA20-8943-4A7D-AE2A-91BB819653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82799690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03744-2B74-43FF-8E4D-F8AA8983BBC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5862464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853B0-53BB-4F0E-AE31-5F1B318785D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93017455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3B69D-D530-42CE-80CF-ACB85E455C6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06897202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25BA-51B5-4F95-868F-6D82AE5A2E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81562636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17F15-3D08-44FC-80B9-7A9922CB9E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910645777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DFCD5-3FE9-4C6A-AE54-D1F0AA6A4B3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811965514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1CC83-C8E6-47F6-AFC1-309B480CCE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36914244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BECA2-184B-479B-B0B0-24AC77DC9D4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3181638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36F10-D359-44E4-A17C-846BBD01F36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95205040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E0833-CA1E-4866-87D1-33BE0902A1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800385732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89213-1108-4EF7-A588-C14FCFCCE74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92457967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0F00E-32A8-498D-ABED-50FFE97B552F}" type="datetimeFigureOut">
              <a:rPr lang="en-GB"/>
              <a:pPr>
                <a:defRPr/>
              </a:pPr>
              <a:t>16/10/2015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C4EA0-A54A-4FD2-8A0F-8566FC2D53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2095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BA227E3-2F2A-427E-BD9E-13580E997C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5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5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5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5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5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</p:sub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6" descr="Cov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57"/>
          <p:cNvSpPr txBox="1">
            <a:spLocks noChangeArrowheads="1"/>
          </p:cNvSpPr>
          <p:nvPr/>
        </p:nvSpPr>
        <p:spPr bwMode="auto">
          <a:xfrm>
            <a:off x="250825" y="5661025"/>
            <a:ext cx="2616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en-US" altLang="en-US" sz="1400">
                <a:solidFill>
                  <a:srgbClr val="C10B24"/>
                </a:solidFill>
                <a:latin typeface="Arial Bold" panose="020B0704020202020204" pitchFamily="34" charset="0"/>
              </a:rPr>
              <a:t>Newcastle University Institute for Social Renewal</a:t>
            </a:r>
            <a:endParaRPr lang="en-US" altLang="en-US" sz="1400">
              <a:solidFill>
                <a:srgbClr val="052759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4" name="Picture 4" descr="international log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5800" y="347663"/>
            <a:ext cx="172878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1"/>
          <p:cNvSpPr txBox="1">
            <a:spLocks noChangeArrowheads="1"/>
          </p:cNvSpPr>
          <p:nvPr/>
        </p:nvSpPr>
        <p:spPr bwMode="auto">
          <a:xfrm>
            <a:off x="250825" y="714375"/>
            <a:ext cx="554513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/>
              <a:t>On the fringes of the ‘Northern Powerhouse’?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Tackling the challenges facing rural areas in Northern England</a:t>
            </a:r>
            <a:endParaRPr lang="en-GB" altLang="en-US" b="1"/>
          </a:p>
        </p:txBody>
      </p:sp>
      <p:sp>
        <p:nvSpPr>
          <p:cNvPr id="5126" name="TextBox 2"/>
          <p:cNvSpPr txBox="1">
            <a:spLocks noChangeArrowheads="1"/>
          </p:cNvSpPr>
          <p:nvPr/>
        </p:nvSpPr>
        <p:spPr bwMode="auto">
          <a:xfrm>
            <a:off x="250825" y="5157788"/>
            <a:ext cx="30305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/>
              <a:t>Prof Mark Shucksmith OBE</a:t>
            </a:r>
            <a:endParaRPr lang="en-GB" altLang="en-US" sz="1800" b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4897437" cy="6334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3200" b="1" dirty="0" smtClean="0"/>
              <a:t>What are the challenges?</a:t>
            </a:r>
            <a:endParaRPr lang="en-GB" b="1" dirty="0" smtClean="0"/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87450" y="1052513"/>
            <a:ext cx="4176713" cy="5830887"/>
          </a:xfrm>
        </p:spPr>
      </p:pic>
      <p:sp>
        <p:nvSpPr>
          <p:cNvPr id="7" name="TextBox 6"/>
          <p:cNvSpPr txBox="1"/>
          <p:nvPr/>
        </p:nvSpPr>
        <p:spPr>
          <a:xfrm>
            <a:off x="5651500" y="2492375"/>
            <a:ext cx="3024188" cy="2586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b="1" i="1" dirty="0">
                <a:solidFill>
                  <a:schemeClr val="tx2">
                    <a:lumMod val="50000"/>
                  </a:schemeClr>
                </a:solidFill>
              </a:rPr>
              <a:t>Less sparse rural areas</a:t>
            </a:r>
            <a:r>
              <a:rPr lang="en-GB" b="1" dirty="0"/>
              <a:t>:</a:t>
            </a:r>
            <a:r>
              <a:rPr lang="en-GB" dirty="0"/>
              <a:t> poverty and disadvantage hidden amongst affluence.</a:t>
            </a:r>
          </a:p>
          <a:p>
            <a:pPr>
              <a:defRPr/>
            </a:pPr>
            <a:r>
              <a:rPr lang="en-GB" dirty="0"/>
              <a:t>(most of rural England)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b="1" i="1" dirty="0">
                <a:solidFill>
                  <a:schemeClr val="bg2">
                    <a:lumMod val="10000"/>
                  </a:schemeClr>
                </a:solidFill>
              </a:rPr>
              <a:t>Sparse rural areas</a:t>
            </a:r>
            <a:r>
              <a:rPr lang="en-GB" b="1" dirty="0"/>
              <a:t>:</a:t>
            </a:r>
            <a:r>
              <a:rPr lang="en-GB" dirty="0"/>
              <a:t> much lower average incomes than other rural or urban areas... More in the North.</a:t>
            </a:r>
          </a:p>
        </p:txBody>
      </p:sp>
      <p:pic>
        <p:nvPicPr>
          <p:cNvPr id="717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5770563" cy="850900"/>
          </a:xfrm>
        </p:spPr>
        <p:txBody>
          <a:bodyPr/>
          <a:lstStyle/>
          <a:p>
            <a:pPr eaLnBrk="1" hangingPunct="1"/>
            <a:r>
              <a:rPr lang="en-GB" altLang="en-US" sz="3200" dirty="0" smtClean="0"/>
              <a:t>Rural Deprivation in the North</a:t>
            </a: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801813" y="1196975"/>
            <a:ext cx="4862512" cy="4679950"/>
          </a:xfrm>
          <a:noFill/>
        </p:spPr>
      </p:pic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755650" y="6092825"/>
            <a:ext cx="77771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/>
              <a:t>Rural wards in the north are rural areas most likely to have high deprivation scores.</a:t>
            </a:r>
          </a:p>
        </p:txBody>
      </p:sp>
      <p:pic>
        <p:nvPicPr>
          <p:cNvPr id="8197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altLang="en-US" sz="2800" dirty="0" smtClean="0">
                <a:latin typeface="Calibri" panose="020F0502020204030204" pitchFamily="34" charset="0"/>
              </a:rPr>
              <a:t>Household incomes and wages by settlement size and sparsity, 2009/10</a:t>
            </a:r>
            <a:endParaRPr lang="en-GB" altLang="en-US" dirty="0" smtClean="0">
              <a:latin typeface="Calibri" panose="020F0502020204030204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4941888"/>
            <a:ext cx="8507413" cy="12954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000" dirty="0" smtClean="0">
                <a:latin typeface="Calibri" panose="020F0502020204030204" pitchFamily="34" charset="0"/>
              </a:rPr>
              <a:t>Household incomes</a:t>
            </a:r>
            <a:r>
              <a:rPr lang="en-GB" altLang="en-US" sz="1800" dirty="0" smtClean="0">
                <a:latin typeface="Calibri" panose="020F0502020204030204" pitchFamily="34" charset="0"/>
              </a:rPr>
              <a:t> are systematically higher as settlement size decreases, as smaller settlements are colonised by richer households.</a:t>
            </a:r>
          </a:p>
          <a:p>
            <a:pPr>
              <a:buFontTx/>
              <a:buNone/>
            </a:pPr>
            <a:r>
              <a:rPr lang="en-GB" altLang="en-US" sz="1800" dirty="0" smtClean="0">
                <a:latin typeface="Calibri" panose="020F0502020204030204" pitchFamily="34" charset="0"/>
              </a:rPr>
              <a:t>Contrast also between sparse and less sparse rural areas; and between wage by place of work and by place of residence.</a:t>
            </a:r>
            <a:endParaRPr lang="en-GB" altLang="en-US" sz="2800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/>
        </p:nvGraphicFramePr>
        <p:xfrm>
          <a:off x="395288" y="1628775"/>
          <a:ext cx="8569325" cy="3313113"/>
        </p:xfrm>
        <a:graphic>
          <a:graphicData uri="http://schemas.openxmlformats.org/presentationml/2006/ole">
            <p:oleObj spid="_x0000_s9226" name="Document" r:id="rId3" imgW="5417312" imgH="1819145" progId="Word.Document.12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54663" cy="1143000"/>
          </a:xfrm>
        </p:spPr>
        <p:txBody>
          <a:bodyPr/>
          <a:lstStyle/>
          <a:p>
            <a:r>
              <a:rPr lang="en-US" altLang="en-US" sz="3600" b="1" smtClean="0"/>
              <a:t>Rural economies today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48188" y="1600200"/>
            <a:ext cx="4487862" cy="3413125"/>
          </a:xfrm>
        </p:spPr>
        <p:txBody>
          <a:bodyPr>
            <a:normAutofit fontScale="77500" lnSpcReduction="20000"/>
          </a:bodyPr>
          <a:lstStyle/>
          <a:p>
            <a:pPr marL="0" indent="0">
              <a:buFontTx/>
              <a:buNone/>
              <a:defRPr/>
            </a:pPr>
            <a:r>
              <a:rPr lang="en-US" sz="3600" dirty="0" smtClean="0">
                <a:latin typeface="Calibri" panose="020F0502020204030204" pitchFamily="34" charset="0"/>
              </a:rPr>
              <a:t>The UK rural economy</a:t>
            </a:r>
          </a:p>
          <a:p>
            <a:pPr>
              <a:defRPr/>
            </a:pPr>
            <a:r>
              <a:rPr lang="en-US" sz="3100" dirty="0" smtClean="0">
                <a:latin typeface="Calibri" panose="020F0502020204030204" pitchFamily="34" charset="0"/>
              </a:rPr>
              <a:t>80% of UK is rural</a:t>
            </a:r>
          </a:p>
          <a:p>
            <a:pPr>
              <a:defRPr/>
            </a:pPr>
            <a:r>
              <a:rPr lang="en-US" sz="3100" dirty="0" smtClean="0">
                <a:latin typeface="Calibri" panose="020F0502020204030204" pitchFamily="34" charset="0"/>
              </a:rPr>
              <a:t>12m people live in rural UK</a:t>
            </a:r>
          </a:p>
          <a:p>
            <a:pPr>
              <a:defRPr/>
            </a:pPr>
            <a:r>
              <a:rPr lang="en-US" sz="3100" dirty="0" smtClean="0">
                <a:latin typeface="Calibri" panose="020F0502020204030204" pitchFamily="34" charset="0"/>
              </a:rPr>
              <a:t>£400 billion GVA pa</a:t>
            </a:r>
          </a:p>
          <a:p>
            <a:pPr>
              <a:defRPr/>
            </a:pPr>
            <a:r>
              <a:rPr lang="en-US" sz="3100" dirty="0" smtClean="0">
                <a:latin typeface="Calibri" panose="020F0502020204030204" pitchFamily="34" charset="0"/>
              </a:rPr>
              <a:t>1/2 a million businesses</a:t>
            </a:r>
          </a:p>
          <a:p>
            <a:pPr>
              <a:defRPr/>
            </a:pPr>
            <a:r>
              <a:rPr lang="en-US" sz="3100" dirty="0" smtClean="0">
                <a:latin typeface="Calibri" panose="020F0502020204030204" pitchFamily="34" charset="0"/>
              </a:rPr>
              <a:t>15% of workforce is in farming, forestry and fishing</a:t>
            </a:r>
          </a:p>
          <a:p>
            <a:pPr>
              <a:defRPr/>
            </a:pPr>
            <a:r>
              <a:rPr lang="en-US" sz="3100" dirty="0" smtClean="0">
                <a:latin typeface="Calibri" panose="020F0502020204030204" pitchFamily="34" charset="0"/>
              </a:rPr>
              <a:t>70% of workforce in small and micro enterprises</a:t>
            </a:r>
          </a:p>
          <a:p>
            <a:pPr marL="0" indent="0">
              <a:buFontTx/>
              <a:buNone/>
              <a:defRPr/>
            </a:pPr>
            <a:endParaRPr lang="en-US" sz="2400" dirty="0" smtClean="0"/>
          </a:p>
        </p:txBody>
      </p:sp>
      <p:pic>
        <p:nvPicPr>
          <p:cNvPr id="10244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92" r="18292"/>
          <a:stretch>
            <a:fillRect/>
          </a:stretch>
        </p:blipFill>
        <p:spPr bwMode="auto">
          <a:xfrm>
            <a:off x="677863" y="1600200"/>
            <a:ext cx="32289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Content Placeholder 1"/>
          <p:cNvSpPr>
            <a:spLocks noGrp="1"/>
          </p:cNvSpPr>
          <p:nvPr>
            <p:ph sz="half" idx="1"/>
          </p:nvPr>
        </p:nvSpPr>
        <p:spPr>
          <a:xfrm>
            <a:off x="4465638" y="5013325"/>
            <a:ext cx="4357687" cy="1231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A dynamic rural economy contributing to  national growth – not just a pastoral playground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457200" y="446088"/>
            <a:ext cx="5949950" cy="850900"/>
          </a:xfrm>
        </p:spPr>
        <p:txBody>
          <a:bodyPr/>
          <a:lstStyle/>
          <a:p>
            <a:pPr algn="l"/>
            <a:r>
              <a:rPr lang="en-GB" altLang="en-US" sz="3200" smtClean="0">
                <a:latin typeface="Calibri" panose="020F0502020204030204" pitchFamily="34" charset="0"/>
              </a:rPr>
              <a:t>What Prospects for Rural Growth?</a:t>
            </a:r>
          </a:p>
        </p:txBody>
      </p:sp>
      <p:sp>
        <p:nvSpPr>
          <p:cNvPr id="5123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338763" cy="47085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GB" sz="2400" dirty="0">
                <a:latin typeface="Calibri" charset="0"/>
              </a:rPr>
              <a:t>Although typically small, many rural businesses have growth potential:</a:t>
            </a:r>
          </a:p>
          <a:p>
            <a:pPr>
              <a:defRPr/>
            </a:pPr>
            <a:r>
              <a:rPr lang="en-GB" sz="2000" dirty="0">
                <a:latin typeface="Calibri" charset="0"/>
              </a:rPr>
              <a:t>High rates of business formation.</a:t>
            </a:r>
          </a:p>
          <a:p>
            <a:pPr>
              <a:defRPr/>
            </a:pPr>
            <a:r>
              <a:rPr lang="en-GB" sz="2000" dirty="0">
                <a:latin typeface="Calibri" charset="0"/>
              </a:rPr>
              <a:t>Microbusinesses often have high turnover – </a:t>
            </a:r>
            <a:r>
              <a:rPr lang="en-GB" sz="2000" dirty="0" err="1">
                <a:latin typeface="Calibri" charset="0"/>
              </a:rPr>
              <a:t>eg</a:t>
            </a:r>
            <a:r>
              <a:rPr lang="en-GB" sz="2000" dirty="0">
                <a:latin typeface="Calibri" charset="0"/>
              </a:rPr>
              <a:t>. In £250-499k turnover category, 88% and in £500-999k, 59% were microbusinesses.</a:t>
            </a:r>
          </a:p>
          <a:p>
            <a:pPr>
              <a:defRPr/>
            </a:pPr>
            <a:r>
              <a:rPr lang="en-GB" sz="2000" dirty="0">
                <a:latin typeface="Calibri" charset="0"/>
              </a:rPr>
              <a:t>Half had introduced recent innovations.</a:t>
            </a:r>
          </a:p>
          <a:p>
            <a:pPr>
              <a:defRPr/>
            </a:pPr>
            <a:r>
              <a:rPr lang="en-GB" sz="2000" dirty="0">
                <a:latin typeface="Calibri" charset="0"/>
              </a:rPr>
              <a:t>Even in the economic downturn, 43% were looking to expand (2009).</a:t>
            </a:r>
          </a:p>
          <a:p>
            <a:pPr>
              <a:defRPr/>
            </a:pPr>
            <a:r>
              <a:rPr lang="en-GB" sz="2000" dirty="0" smtClean="0">
                <a:latin typeface="Calibri" charset="0"/>
              </a:rPr>
              <a:t>Growth: </a:t>
            </a:r>
            <a:r>
              <a:rPr lang="en-GB" sz="1800" dirty="0">
                <a:latin typeface="Calibri" charset="0"/>
              </a:rPr>
              <a:t>manufacturing; professional, scientific &amp; technical; accommodation &amp; food services</a:t>
            </a:r>
            <a:r>
              <a:rPr lang="en-GB" sz="1800" dirty="0" smtClean="0">
                <a:latin typeface="Calibri" charset="0"/>
              </a:rPr>
              <a:t>; and </a:t>
            </a:r>
            <a:r>
              <a:rPr lang="en-GB" sz="1800" dirty="0">
                <a:latin typeface="Calibri" charset="0"/>
              </a:rPr>
              <a:t>wholesale &amp; retail</a:t>
            </a:r>
            <a:r>
              <a:rPr lang="en-GB" sz="1800" dirty="0" smtClean="0">
                <a:latin typeface="Calibri" charset="0"/>
              </a:rPr>
              <a:t>.</a:t>
            </a:r>
          </a:p>
          <a:p>
            <a:pPr marL="0" indent="0">
              <a:buFontTx/>
              <a:buNone/>
              <a:defRPr/>
            </a:pPr>
            <a:r>
              <a:rPr lang="en-GB" sz="1800" dirty="0">
                <a:latin typeface="Calibri" charset="0"/>
              </a:rPr>
              <a:t>	</a:t>
            </a:r>
            <a:r>
              <a:rPr lang="en-GB" sz="1400" dirty="0" smtClean="0">
                <a:latin typeface="Calibri" charset="0"/>
              </a:rPr>
              <a:t>(Source: Newcastle University CRE: NE Business Survey)</a:t>
            </a:r>
            <a:endParaRPr lang="en-GB" sz="1800" dirty="0">
              <a:latin typeface="Calibri" charset="0"/>
            </a:endParaRPr>
          </a:p>
          <a:p>
            <a:pPr>
              <a:buFont typeface="Arial" charset="0"/>
              <a:buNone/>
              <a:defRPr/>
            </a:pPr>
            <a:r>
              <a:rPr lang="en-GB" sz="2000" dirty="0">
                <a:latin typeface="Calibri" charset="0"/>
              </a:rPr>
              <a:t>But, need a supportive economic context...</a:t>
            </a:r>
          </a:p>
          <a:p>
            <a:pPr>
              <a:buFont typeface="Arial" charset="0"/>
              <a:buNone/>
              <a:defRPr/>
            </a:pPr>
            <a:endParaRPr lang="en-GB" sz="2000" dirty="0">
              <a:latin typeface="Calibri" charset="0"/>
            </a:endParaRPr>
          </a:p>
        </p:txBody>
      </p:sp>
      <p:pic>
        <p:nvPicPr>
          <p:cNvPr id="1126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940425" y="1700213"/>
            <a:ext cx="2641600" cy="1873250"/>
          </a:xfrm>
        </p:spPr>
      </p:pic>
      <p:pic>
        <p:nvPicPr>
          <p:cNvPr id="1126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8050" y="3897313"/>
            <a:ext cx="259238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50813" y="284163"/>
            <a:ext cx="6437312" cy="1143000"/>
          </a:xfrm>
        </p:spPr>
        <p:txBody>
          <a:bodyPr/>
          <a:lstStyle/>
          <a:p>
            <a:r>
              <a:rPr lang="en-US" altLang="en-US" sz="3600" dirty="0" smtClean="0">
                <a:latin typeface="Calibri" panose="020F0502020204030204" pitchFamily="34" charset="0"/>
              </a:rPr>
              <a:t>Policies to support rural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493043"/>
            <a:ext cx="4779962" cy="4525963"/>
          </a:xfrm>
        </p:spPr>
        <p:txBody>
          <a:bodyPr>
            <a:normAutofit fontScale="92500"/>
          </a:bodyPr>
          <a:lstStyle/>
          <a:p>
            <a:pPr marL="0" indent="0">
              <a:buFontTx/>
              <a:buNone/>
              <a:defRPr/>
            </a:pPr>
            <a:r>
              <a:rPr lang="en-US" sz="2400" dirty="0" smtClean="0"/>
              <a:t>Rural businesses contribute £400bn pa (19% of GVA) but policy rests on myth that growth driven by cities.  </a:t>
            </a:r>
          </a:p>
          <a:p>
            <a:pPr>
              <a:defRPr/>
            </a:pPr>
            <a:r>
              <a:rPr lang="en-US" sz="2400" dirty="0" smtClean="0"/>
              <a:t>Effective rural-proofing</a:t>
            </a:r>
          </a:p>
          <a:p>
            <a:pPr>
              <a:defRPr/>
            </a:pPr>
            <a:r>
              <a:rPr lang="en-US" sz="2400" dirty="0" err="1" smtClean="0"/>
              <a:t>Recognise</a:t>
            </a:r>
            <a:r>
              <a:rPr lang="en-US" sz="2400" dirty="0" smtClean="0"/>
              <a:t> rural potential in local, regional and national policies.</a:t>
            </a:r>
          </a:p>
          <a:p>
            <a:pPr>
              <a:defRPr/>
            </a:pPr>
            <a:r>
              <a:rPr lang="en-US" sz="2400" dirty="0" smtClean="0"/>
              <a:t>Rural growth policies that include but look beyond farming/ food. </a:t>
            </a:r>
          </a:p>
          <a:p>
            <a:pPr>
              <a:defRPr/>
            </a:pPr>
            <a:r>
              <a:rPr lang="en-US" sz="2400" dirty="0" smtClean="0"/>
              <a:t>Investment in infrastructure: broadband, mobile coverage,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Supportive planning practices</a:t>
            </a:r>
          </a:p>
          <a:p>
            <a:pPr>
              <a:defRPr/>
            </a:pPr>
            <a:r>
              <a:rPr lang="en-US" sz="2400" dirty="0" smtClean="0"/>
              <a:t>Build on lessons of pilot RGNs.</a:t>
            </a:r>
          </a:p>
        </p:txBody>
      </p:sp>
      <p:pic>
        <p:nvPicPr>
          <p:cNvPr id="12292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43" b="10143"/>
          <a:stretch>
            <a:fillRect/>
          </a:stretch>
        </p:blipFill>
        <p:spPr>
          <a:xfrm>
            <a:off x="5599113" y="1600200"/>
            <a:ext cx="3087687" cy="4311650"/>
          </a:xfrm>
        </p:spPr>
      </p:pic>
      <p:pic>
        <p:nvPicPr>
          <p:cNvPr id="12293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488" cy="1143000"/>
          </a:xfrm>
        </p:spPr>
        <p:txBody>
          <a:bodyPr/>
          <a:lstStyle/>
          <a:p>
            <a:r>
              <a:rPr lang="en-GB" altLang="en-US" sz="3200" smtClean="0">
                <a:latin typeface="Calibri" panose="020F0502020204030204" pitchFamily="34" charset="0"/>
              </a:rPr>
              <a:t>Supporting micro-businesses and home-based businesses</a:t>
            </a:r>
          </a:p>
        </p:txBody>
      </p:sp>
      <p:sp>
        <p:nvSpPr>
          <p:cNvPr id="13315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700213"/>
            <a:ext cx="8075613" cy="4752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smtClean="0">
                <a:latin typeface="Calibri" panose="020F0502020204030204" pitchFamily="34" charset="0"/>
              </a:rPr>
              <a:t>2/3 of England</a:t>
            </a:r>
            <a:r>
              <a:rPr lang="ja-JP" altLang="en-GB" sz="2400" smtClean="0">
                <a:latin typeface="Calibri" panose="020F0502020204030204" pitchFamily="34" charset="0"/>
              </a:rPr>
              <a:t>’</a:t>
            </a:r>
            <a:r>
              <a:rPr lang="en-GB" altLang="en-US" sz="2400" smtClean="0">
                <a:latin typeface="Calibri" panose="020F0502020204030204" pitchFamily="34" charset="0"/>
              </a:rPr>
              <a:t>s rural enterprises are micro-businesses, but typically fall below the radar of policy. Research suggests these may be </a:t>
            </a:r>
            <a:r>
              <a:rPr lang="en-GB" altLang="en-US" sz="2400" i="1" smtClean="0">
                <a:latin typeface="Calibri" panose="020F0502020204030204" pitchFamily="34" charset="0"/>
              </a:rPr>
              <a:t>incubators for growth </a:t>
            </a:r>
            <a:r>
              <a:rPr lang="en-GB" altLang="en-US" sz="2400" smtClean="0">
                <a:latin typeface="Calibri" panose="020F0502020204030204" pitchFamily="34" charset="0"/>
              </a:rPr>
              <a:t>if supported by policy.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alibri" panose="020F0502020204030204" pitchFamily="34" charset="0"/>
              </a:rPr>
              <a:t>Many are home-based. On average these have fewer employees but display higher profits and have higher broadband use.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alibri" panose="020F0502020204030204" pitchFamily="34" charset="0"/>
              </a:rPr>
              <a:t>They can be supported by:</a:t>
            </a:r>
          </a:p>
          <a:p>
            <a:pPr lvl="1">
              <a:lnSpc>
                <a:spcPct val="90000"/>
              </a:lnSpc>
            </a:pPr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enabling planning policies</a:t>
            </a:r>
          </a:p>
          <a:p>
            <a:pPr lvl="1">
              <a:lnSpc>
                <a:spcPct val="90000"/>
              </a:lnSpc>
            </a:pPr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shared facilities at enterprise hubs</a:t>
            </a:r>
          </a:p>
          <a:p>
            <a:pPr lvl="1">
              <a:lnSpc>
                <a:spcPct val="90000"/>
              </a:lnSpc>
            </a:pPr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broadband</a:t>
            </a:r>
          </a:p>
          <a:p>
            <a:pPr lvl="1">
              <a:lnSpc>
                <a:spcPct val="90000"/>
              </a:lnSpc>
            </a:pPr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help in recruitment</a:t>
            </a:r>
          </a:p>
          <a:p>
            <a:pPr lvl="1">
              <a:lnSpc>
                <a:spcPct val="90000"/>
              </a:lnSpc>
            </a:pPr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better business advice</a:t>
            </a:r>
          </a:p>
          <a:p>
            <a:pPr lvl="1">
              <a:lnSpc>
                <a:spcPct val="90000"/>
              </a:lnSpc>
            </a:pPr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tax and rate simplification</a:t>
            </a:r>
          </a:p>
          <a:p>
            <a:pPr lvl="1">
              <a:lnSpc>
                <a:spcPct val="90000"/>
              </a:lnSpc>
            </a:pPr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collaborating and sharing services</a:t>
            </a:r>
          </a:p>
        </p:txBody>
      </p:sp>
      <p:pic>
        <p:nvPicPr>
          <p:cNvPr id="13316" name="Picture 6" descr="homewomanlaptop3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292725" y="4076700"/>
            <a:ext cx="3432175" cy="2287588"/>
          </a:xfrm>
        </p:spPr>
      </p:pic>
      <p:pic>
        <p:nvPicPr>
          <p:cNvPr id="13317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609975" cy="1143000"/>
          </a:xfrm>
        </p:spPr>
        <p:txBody>
          <a:bodyPr/>
          <a:lstStyle/>
          <a:p>
            <a:pPr eaLnBrk="1" hangingPunct="1"/>
            <a:r>
              <a:rPr lang="en-GB" altLang="en-US" sz="3600" smtClean="0"/>
              <a:t>‘Poverty in work’</a:t>
            </a:r>
          </a:p>
        </p:txBody>
      </p:sp>
      <p:pic>
        <p:nvPicPr>
          <p:cNvPr id="14339" name="Picture 5" descr="rural poverty in work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27088" y="1417638"/>
            <a:ext cx="7239000" cy="4414837"/>
          </a:xfrm>
        </p:spPr>
      </p:pic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395288" y="6092825"/>
            <a:ext cx="828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>
                <a:latin typeface="Calibri" panose="020F0502020204030204" pitchFamily="34" charset="0"/>
              </a:rPr>
              <a:t>How will rural poverty be affected by cuts to tax credits offset by national living wage?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174625" y="274638"/>
            <a:ext cx="6961188" cy="993775"/>
          </a:xfrm>
        </p:spPr>
        <p:txBody>
          <a:bodyPr/>
          <a:lstStyle/>
          <a:p>
            <a:r>
              <a:rPr lang="en-GB" altLang="en-US" sz="3600" b="1" smtClean="0">
                <a:latin typeface="Calibri" panose="020F0502020204030204" pitchFamily="34" charset="0"/>
              </a:rPr>
              <a:t>Policies to support communities</a:t>
            </a:r>
            <a:endParaRPr lang="en-GB" altLang="en-US" sz="4000" b="1" smtClean="0">
              <a:latin typeface="Calibri" panose="020F0502020204030204" pitchFamily="34" charset="0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sz="half" idx="3"/>
          </p:nvPr>
        </p:nvSpPr>
        <p:spPr>
          <a:xfrm>
            <a:off x="3492500" y="1600200"/>
            <a:ext cx="5400675" cy="4924425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400" smtClean="0">
                <a:latin typeface="Calibri" panose="020F0502020204030204" pitchFamily="34" charset="0"/>
              </a:rPr>
              <a:t>Rural areas are diverse and benefit from local solutions; but it is insufficient to leave local actors without support</a:t>
            </a:r>
            <a:r>
              <a:rPr lang="en-GB" altLang="en-US" sz="2000" smtClean="0">
                <a:latin typeface="Calibri" panose="020F0502020204030204" pitchFamily="34" charset="0"/>
              </a:rPr>
              <a:t>.</a:t>
            </a:r>
          </a:p>
          <a:p>
            <a:pPr>
              <a:buFontTx/>
              <a:buNone/>
            </a:pPr>
            <a:endParaRPr lang="en-GB" altLang="en-US" sz="2000" smtClean="0">
              <a:latin typeface="Calibri" panose="020F0502020204030204" pitchFamily="34" charset="0"/>
            </a:endParaRPr>
          </a:p>
          <a:p>
            <a:r>
              <a:rPr lang="en-GB" altLang="en-US" sz="2000" smtClean="0">
                <a:latin typeface="Calibri" panose="020F0502020204030204" pitchFamily="34" charset="0"/>
              </a:rPr>
              <a:t>Some rural communities will rise to this challenge; but most will not.</a:t>
            </a:r>
          </a:p>
          <a:p>
            <a:r>
              <a:rPr lang="en-GB" altLang="en-US" sz="2000" smtClean="0">
                <a:latin typeface="Calibri" panose="020F0502020204030204" pitchFamily="34" charset="0"/>
              </a:rPr>
              <a:t>Capacity-building is needed - with the most marginalised individuals; and with less active places. Without this, inequalities will widen</a:t>
            </a:r>
          </a:p>
          <a:p>
            <a:r>
              <a:rPr lang="en-GB" altLang="en-US" sz="2000" smtClean="0">
                <a:latin typeface="Calibri" panose="020F0502020204030204" pitchFamily="34" charset="0"/>
              </a:rPr>
              <a:t>Affordable housing, public services, etc.</a:t>
            </a:r>
          </a:p>
          <a:p>
            <a:r>
              <a:rPr lang="en-GB" altLang="en-US" sz="2000" smtClean="0">
                <a:latin typeface="Calibri" panose="020F0502020204030204" pitchFamily="34" charset="0"/>
              </a:rPr>
              <a:t>Supporting the Voluntary and Community Sector – crucial role in building capacity</a:t>
            </a:r>
          </a:p>
        </p:txBody>
      </p:sp>
      <p:pic>
        <p:nvPicPr>
          <p:cNvPr id="15364" name="Picture 4" descr="WHFP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71550" y="1600200"/>
            <a:ext cx="2376488" cy="1506538"/>
          </a:xfrm>
        </p:spPr>
      </p:pic>
      <p:pic>
        <p:nvPicPr>
          <p:cNvPr id="15365" name="Picture 5" descr="WHFP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71550" y="3068638"/>
            <a:ext cx="2363788" cy="1593850"/>
          </a:xfrm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225" y="4706938"/>
            <a:ext cx="243681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9263" cy="922337"/>
          </a:xfrm>
        </p:spPr>
        <p:txBody>
          <a:bodyPr/>
          <a:lstStyle/>
          <a:p>
            <a:r>
              <a:rPr lang="en-GB" altLang="en-US" sz="3600" smtClean="0">
                <a:latin typeface="Calibri" panose="020F0502020204030204" pitchFamily="34" charset="0"/>
              </a:rPr>
              <a:t>Youth unemployment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3800" y="1449388"/>
            <a:ext cx="3960813" cy="5075237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Young people in rural areas face:</a:t>
            </a:r>
          </a:p>
          <a:p>
            <a:pPr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Poor access to transport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Lack of public transport, and the high cost of private transport is a major barrier to finding work.</a:t>
            </a:r>
          </a:p>
          <a:p>
            <a:pPr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Careers advice lacking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Schools have a new duty to access independent careers advice, but no additional funding for this</a:t>
            </a:r>
          </a:p>
          <a:p>
            <a:pPr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Employment and training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Low wage, low skill economy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Withdrawal of ERM</a:t>
            </a:r>
          </a:p>
          <a:p>
            <a:pPr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Youth services disappearing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Public services are being withdrawn (especially in more remote areas) and voluntary services are also losing much of their funding.</a:t>
            </a:r>
            <a:endParaRPr lang="en-GB" sz="1800" dirty="0">
              <a:latin typeface="Calibri" panose="020F0502020204030204" pitchFamily="34" charset="0"/>
            </a:endParaRPr>
          </a:p>
        </p:txBody>
      </p:sp>
      <p:pic>
        <p:nvPicPr>
          <p:cNvPr id="1638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8313" y="2924175"/>
            <a:ext cx="4038600" cy="205105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457200" y="1449388"/>
            <a:ext cx="4032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alibri" panose="020F0502020204030204" pitchFamily="34" charset="0"/>
              </a:rPr>
              <a:t>Rural areas of England have a lower % of young people not in education, employment or training – but still 13% and rising faster than in urban areas.</a:t>
            </a: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468313" y="5300663"/>
            <a:ext cx="41036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solidFill>
                  <a:schemeClr val="accent2"/>
                </a:solidFill>
                <a:latin typeface="Calibri" panose="020F0502020204030204" pitchFamily="34" charset="0"/>
              </a:rPr>
              <a:t>The Commission for Rural Communities called for the Government to create a Minister for Youth Affairs, and to develop a coordinated rural youth strategy</a:t>
            </a:r>
            <a:r>
              <a:rPr lang="en-GB" altLang="en-US" sz="180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6391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15000" cy="1143000"/>
          </a:xfrm>
        </p:spPr>
        <p:txBody>
          <a:bodyPr/>
          <a:lstStyle/>
          <a:p>
            <a:r>
              <a:rPr lang="en-GB" altLang="en-US" sz="3600" dirty="0" smtClean="0">
                <a:latin typeface="Calibri" panose="020F0502020204030204" pitchFamily="34" charset="0"/>
              </a:rPr>
              <a:t>Housing Affordability, 2006-08</a:t>
            </a:r>
          </a:p>
        </p:txBody>
      </p:sp>
      <p:pic>
        <p:nvPicPr>
          <p:cNvPr id="17411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54" t="24475" r="12115" b="11655"/>
          <a:stretch>
            <a:fillRect/>
          </a:stretch>
        </p:blipFill>
        <p:spPr bwMode="auto">
          <a:xfrm>
            <a:off x="468313" y="1484313"/>
            <a:ext cx="8135937" cy="529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906963" cy="1143000"/>
          </a:xfrm>
        </p:spPr>
        <p:txBody>
          <a:bodyPr/>
          <a:lstStyle/>
          <a:p>
            <a:r>
              <a:rPr lang="en-GB" altLang="en-US" sz="4000" smtClean="0">
                <a:latin typeface="Calibri" panose="020F0502020204030204" pitchFamily="34" charset="0"/>
              </a:rPr>
              <a:t>Housing Tenure, 2011</a:t>
            </a:r>
          </a:p>
        </p:txBody>
      </p:sp>
      <p:pic>
        <p:nvPicPr>
          <p:cNvPr id="1843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33463" y="1600200"/>
            <a:ext cx="7077075" cy="45259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274638"/>
            <a:ext cx="5122912" cy="1143000"/>
          </a:xfrm>
        </p:spPr>
        <p:txBody>
          <a:bodyPr/>
          <a:lstStyle/>
          <a:p>
            <a:r>
              <a:rPr lang="en-GB" altLang="en-US" sz="4000" dirty="0" smtClean="0"/>
              <a:t>Rural housing policy?</a:t>
            </a:r>
          </a:p>
        </p:txBody>
      </p:sp>
      <p:pic>
        <p:nvPicPr>
          <p:cNvPr id="19459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4188" y="1600200"/>
            <a:ext cx="4038600" cy="2697163"/>
          </a:xfrm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7195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sz="2400" dirty="0">
                <a:latin typeface="Calibri" panose="020F0502020204030204" pitchFamily="34" charset="0"/>
              </a:rPr>
              <a:t>D</a:t>
            </a:r>
            <a:r>
              <a:rPr lang="en-GB" sz="2400" dirty="0" smtClean="0">
                <a:latin typeface="Calibri" panose="020F0502020204030204" pitchFamily="34" charset="0"/>
              </a:rPr>
              <a:t>emise of affordable rented housing in rural areas?</a:t>
            </a:r>
          </a:p>
          <a:p>
            <a:pPr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No affordable housing quotas for schemes of fewer than 10 homes.</a:t>
            </a:r>
          </a:p>
          <a:p>
            <a:pPr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Extension of Right To Buy to housing associations: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Land supply; planning policy; community support; financial risk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Will this extend to community trusts?</a:t>
            </a:r>
          </a:p>
          <a:p>
            <a:pPr lvl="1">
              <a:defRPr/>
            </a:pPr>
            <a:r>
              <a:rPr lang="en-GB" sz="1600" dirty="0" smtClean="0">
                <a:latin typeface="Calibri" panose="020F0502020204030204" pitchFamily="34" charset="0"/>
              </a:rPr>
              <a:t>What rural exemption?</a:t>
            </a:r>
          </a:p>
          <a:p>
            <a:pPr>
              <a:defRPr/>
            </a:pPr>
            <a:r>
              <a:rPr lang="en-GB" sz="2000" dirty="0">
                <a:latin typeface="Calibri" panose="020F0502020204030204" pitchFamily="34" charset="0"/>
              </a:rPr>
              <a:t>E</a:t>
            </a:r>
            <a:r>
              <a:rPr lang="en-GB" sz="2000" dirty="0" smtClean="0">
                <a:latin typeface="Calibri" panose="020F0502020204030204" pitchFamily="34" charset="0"/>
              </a:rPr>
              <a:t>xception sites instead to be used for starter homes where discount captured by first occupier?</a:t>
            </a:r>
            <a:endParaRPr lang="en-GB" sz="2000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84188" y="5013325"/>
            <a:ext cx="4164012" cy="9239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b="1" dirty="0">
                <a:solidFill>
                  <a:schemeClr val="accent2"/>
                </a:solidFill>
                <a:latin typeface="Calibri" panose="020F0502020204030204" pitchFamily="34" charset="0"/>
              </a:rPr>
              <a:t>How will anyone but the most wealthy be able to afford to live in an ever more ‘exclusive countryside’?</a:t>
            </a:r>
          </a:p>
        </p:txBody>
      </p:sp>
      <p:pic>
        <p:nvPicPr>
          <p:cNvPr id="1946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62275" cy="777875"/>
          </a:xfrm>
        </p:spPr>
        <p:txBody>
          <a:bodyPr/>
          <a:lstStyle/>
          <a:p>
            <a:r>
              <a:rPr lang="en-GB" altLang="en-US" sz="4000" smtClean="0">
                <a:latin typeface="Calibri" panose="020F0502020204030204" pitchFamily="34" charset="0"/>
              </a:rPr>
              <a:t>Fuel Poverty</a:t>
            </a:r>
          </a:p>
        </p:txBody>
      </p:sp>
      <p:sp>
        <p:nvSpPr>
          <p:cNvPr id="20483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altLang="en-US" sz="2400" smtClean="0">
                <a:latin typeface="Calibri" panose="020F0502020204030204" pitchFamily="34" charset="0"/>
              </a:rPr>
              <a:t>Rural households are more likely to suffer fuel poverty, and are more vulnerable to future energy cost rises – especially in sparse areas.</a:t>
            </a:r>
          </a:p>
          <a:p>
            <a:r>
              <a:rPr lang="en-GB" altLang="en-US" sz="2400" smtClean="0">
                <a:latin typeface="Calibri" panose="020F0502020204030204" pitchFamily="34" charset="0"/>
              </a:rPr>
              <a:t>JRF Min Income Standard study revealed higher fuel costs of rural living:</a:t>
            </a:r>
          </a:p>
          <a:p>
            <a:pPr lvl="1"/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No mains gas</a:t>
            </a:r>
          </a:p>
          <a:p>
            <a:pPr lvl="1"/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Older, poorly insulated homes</a:t>
            </a:r>
          </a:p>
          <a:p>
            <a:pPr lvl="1"/>
            <a:r>
              <a:rPr lang="en-GB" altLang="en-US" sz="1800" smtClean="0">
                <a:latin typeface="Calibri" panose="020F0502020204030204" pitchFamily="34" charset="0"/>
                <a:ea typeface="Arial" panose="020B0604020202020204" pitchFamily="34" charset="0"/>
              </a:rPr>
              <a:t>Transport to distant services</a:t>
            </a:r>
          </a:p>
        </p:txBody>
      </p:sp>
      <p:pic>
        <p:nvPicPr>
          <p:cNvPr id="2048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288" y="1268413"/>
            <a:ext cx="3744912" cy="5184775"/>
          </a:xfrm>
        </p:spPr>
      </p:pic>
      <p:pic>
        <p:nvPicPr>
          <p:cNvPr id="2048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400" cy="1143000"/>
          </a:xfrm>
        </p:spPr>
        <p:txBody>
          <a:bodyPr/>
          <a:lstStyle/>
          <a:p>
            <a:r>
              <a:rPr lang="en-GB" altLang="en-US" sz="4000" smtClean="0">
                <a:latin typeface="Calibri" panose="020F0502020204030204" pitchFamily="34" charset="0"/>
              </a:rPr>
              <a:t>Rural Productivity Plan</a:t>
            </a:r>
            <a:endParaRPr lang="en-GB" altLang="en-US" smtClean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alt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Rural areas fully connected to the wider economy</a:t>
            </a:r>
          </a:p>
          <a:p>
            <a:pPr marL="0" indent="0">
              <a:buFontTx/>
              <a:buAutoNum type="arabicPeriod"/>
            </a:pPr>
            <a:r>
              <a:rPr lang="en-GB" altLang="en-US" sz="2000" dirty="0" smtClean="0">
                <a:latin typeface="Calibri" panose="020F0502020204030204" pitchFamily="34" charset="0"/>
              </a:rPr>
              <a:t>Extensive, fast, reliable broadband service</a:t>
            </a:r>
          </a:p>
          <a:p>
            <a:pPr marL="0" indent="0">
              <a:buFontTx/>
              <a:buAutoNum type="arabicPeriod"/>
            </a:pPr>
            <a:r>
              <a:rPr lang="en-GB" altLang="en-US" sz="2000" dirty="0" smtClean="0">
                <a:latin typeface="Calibri" panose="020F0502020204030204" pitchFamily="34" charset="0"/>
              </a:rPr>
              <a:t>High quality, widely available mobile communications</a:t>
            </a:r>
          </a:p>
          <a:p>
            <a:pPr marL="0" indent="0">
              <a:buFontTx/>
              <a:buAutoNum type="arabicPeriod"/>
            </a:pPr>
            <a:r>
              <a:rPr lang="en-GB" altLang="en-US" sz="2000" dirty="0" smtClean="0">
                <a:latin typeface="Calibri" panose="020F0502020204030204" pitchFamily="34" charset="0"/>
              </a:rPr>
              <a:t>Modern transport connections</a:t>
            </a:r>
          </a:p>
          <a:p>
            <a:pPr marL="0" indent="0">
              <a:buFontTx/>
              <a:buNone/>
            </a:pPr>
            <a:r>
              <a:rPr lang="en-GB" alt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 highly skilled rural workforce</a:t>
            </a:r>
          </a:p>
          <a:p>
            <a:pPr marL="0" indent="0">
              <a:buFontTx/>
              <a:buAutoNum type="arabicPeriod" startAt="4"/>
            </a:pPr>
            <a:r>
              <a:rPr lang="en-GB" altLang="en-US" sz="2000" dirty="0" smtClean="0">
                <a:latin typeface="Calibri" panose="020F0502020204030204" pitchFamily="34" charset="0"/>
              </a:rPr>
              <a:t>Access to high quality education and training</a:t>
            </a:r>
          </a:p>
          <a:p>
            <a:pPr marL="0" indent="0">
              <a:buFontTx/>
              <a:buAutoNum type="arabicPeriod" startAt="4"/>
            </a:pPr>
            <a:r>
              <a:rPr lang="en-GB" altLang="en-US" sz="2000" dirty="0" smtClean="0">
                <a:latin typeface="Calibri" panose="020F0502020204030204" pitchFamily="34" charset="0"/>
              </a:rPr>
              <a:t>Expanded apprenticeships in rural areas</a:t>
            </a:r>
          </a:p>
          <a:p>
            <a:pPr marL="0" indent="0">
              <a:buFontTx/>
              <a:buAutoNum type="arabicPeriod" startAt="4"/>
            </a:pPr>
            <a:endParaRPr lang="en-GB" altLang="en-US" dirty="0" smtClean="0">
              <a:latin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815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alt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Strong conditions for rural business growth</a:t>
            </a:r>
          </a:p>
          <a:p>
            <a:pPr marL="0" indent="0">
              <a:buFontTx/>
              <a:buAutoNum type="arabicPeriod" startAt="6"/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Enterprise zones in rural areas</a:t>
            </a:r>
          </a:p>
          <a:p>
            <a:pPr marL="0" indent="0">
              <a:buFontTx/>
              <a:buAutoNum type="arabicPeriod" startAt="6"/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Better regulation and improved planning for rural businesses</a:t>
            </a:r>
          </a:p>
          <a:p>
            <a:pPr marL="0" indent="0">
              <a:buFontTx/>
              <a:buNone/>
            </a:pPr>
            <a:r>
              <a:rPr lang="en-GB" alt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Easier to live and work in rural areas</a:t>
            </a:r>
          </a:p>
          <a:p>
            <a:pPr marL="0" indent="0">
              <a:buFontTx/>
              <a:buAutoNum type="arabicPeriod" startAt="8"/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More housing</a:t>
            </a:r>
          </a:p>
          <a:p>
            <a:pPr marL="0" indent="0">
              <a:buFontTx/>
              <a:buAutoNum type="arabicPeriod" startAt="8"/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Increased availability of affordable childcare</a:t>
            </a:r>
          </a:p>
          <a:p>
            <a:pPr marL="0" indent="0">
              <a:buFontTx/>
              <a:buNone/>
            </a:pPr>
            <a:r>
              <a:rPr lang="en-GB" alt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Greater local control</a:t>
            </a:r>
          </a:p>
          <a:p>
            <a:pPr marL="0" indent="0">
              <a:buFontTx/>
              <a:buAutoNum type="arabicPeriod" startAt="10"/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Devolution of power</a:t>
            </a:r>
          </a:p>
          <a:p>
            <a:pPr marL="0" indent="0" algn="r">
              <a:buFontTx/>
              <a:buNone/>
            </a:pPr>
            <a:endParaRPr lang="en-GB" altLang="en-US" sz="20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r">
              <a:buFontTx/>
              <a:buNone/>
            </a:pPr>
            <a:r>
              <a:rPr lang="en-GB" altLang="en-US" sz="20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DEFRA/ HM Treasury, August 2015</a:t>
            </a:r>
            <a:endParaRPr lang="en-GB" altLang="en-US" i="1" dirty="0" smtClean="0"/>
          </a:p>
        </p:txBody>
      </p:sp>
      <p:pic>
        <p:nvPicPr>
          <p:cNvPr id="21509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7463" cy="850900"/>
          </a:xfrm>
        </p:spPr>
        <p:txBody>
          <a:bodyPr/>
          <a:lstStyle/>
          <a:p>
            <a:r>
              <a:rPr lang="en-GB" altLang="en-US" smtClean="0">
                <a:latin typeface="Calibri" panose="020F0502020204030204" pitchFamily="34" charset="0"/>
              </a:rPr>
              <a:t>On the fringes?</a:t>
            </a:r>
          </a:p>
        </p:txBody>
      </p:sp>
      <p:sp>
        <p:nvSpPr>
          <p:cNvPr id="22531" name="Rectangle 5"/>
          <p:cNvSpPr>
            <a:spLocks noGrp="1"/>
          </p:cNvSpPr>
          <p:nvPr>
            <p:ph type="body" sz="half" idx="1"/>
          </p:nvPr>
        </p:nvSpPr>
        <p:spPr>
          <a:xfrm>
            <a:off x="179388" y="1628775"/>
            <a:ext cx="4464050" cy="25923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400" dirty="0" smtClean="0">
                <a:latin typeface="Calibri" panose="020F0502020204030204" pitchFamily="34" charset="0"/>
              </a:rPr>
              <a:t>How central are our rural economies and communities to Northern LEPs and Combined Authorities.. And to a ‘Northern Powerhouse’?</a:t>
            </a:r>
          </a:p>
          <a:p>
            <a:pPr>
              <a:lnSpc>
                <a:spcPct val="80000"/>
              </a:lnSpc>
            </a:pPr>
            <a:r>
              <a:rPr lang="en-GB" altLang="en-US" sz="2400" dirty="0" smtClean="0">
                <a:latin typeface="Calibri" panose="020F0502020204030204" pitchFamily="34" charset="0"/>
              </a:rPr>
              <a:t>Our rural communities</a:t>
            </a:r>
            <a:r>
              <a:rPr lang="en-GB" altLang="en-US" sz="2800" dirty="0" smtClean="0">
                <a:latin typeface="Calibri" panose="020F0502020204030204" pitchFamily="34" charset="0"/>
              </a:rPr>
              <a:t> </a:t>
            </a:r>
            <a:r>
              <a:rPr lang="en-GB" altLang="en-US" sz="2400" dirty="0" smtClean="0">
                <a:latin typeface="Calibri" panose="020F0502020204030204" pitchFamily="34" charset="0"/>
              </a:rPr>
              <a:t>are so often marginalised.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 smtClean="0">
                <a:latin typeface="Calibri" panose="020F0502020204030204" pitchFamily="34" charset="0"/>
                <a:ea typeface="Arial" panose="020B0604020202020204" pitchFamily="34" charset="0"/>
              </a:rPr>
              <a:t>A policy ‘Bermuda triangle’</a:t>
            </a:r>
          </a:p>
        </p:txBody>
      </p:sp>
      <p:pic>
        <p:nvPicPr>
          <p:cNvPr id="2253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59338" y="1773238"/>
            <a:ext cx="3368675" cy="2330450"/>
          </a:xfrm>
          <a:noFill/>
        </p:spPr>
      </p:pic>
      <p:pic>
        <p:nvPicPr>
          <p:cNvPr id="22533" name="Picture 8" descr="farm subsidi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4376738"/>
            <a:ext cx="410527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9"/>
          <p:cNvSpPr txBox="1">
            <a:spLocks noChangeArrowheads="1"/>
          </p:cNvSpPr>
          <p:nvPr/>
        </p:nvSpPr>
        <p:spPr bwMode="auto">
          <a:xfrm>
            <a:off x="4932363" y="4645025"/>
            <a:ext cx="38877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dirty="0">
                <a:latin typeface="Calibri" panose="020F0502020204030204" pitchFamily="34" charset="0"/>
              </a:rPr>
              <a:t>Is there any possibility of a </a:t>
            </a:r>
            <a:r>
              <a:rPr lang="en-GB" altLang="en-US" sz="2400" dirty="0" smtClean="0">
                <a:latin typeface="Calibri" panose="020F0502020204030204" pitchFamily="34" charset="0"/>
              </a:rPr>
              <a:t>concerted </a:t>
            </a:r>
            <a:r>
              <a:rPr lang="en-GB" altLang="en-US" sz="2400" dirty="0">
                <a:latin typeface="Calibri" panose="020F0502020204030204" pitchFamily="34" charset="0"/>
              </a:rPr>
              <a:t>approach to </a:t>
            </a:r>
            <a:r>
              <a:rPr lang="en-GB" altLang="en-US" sz="2400" dirty="0" smtClean="0">
                <a:latin typeface="Calibri" panose="020F0502020204030204" pitchFamily="34" charset="0"/>
              </a:rPr>
              <a:t>NE </a:t>
            </a:r>
            <a:r>
              <a:rPr lang="en-GB" altLang="en-US" sz="2400" dirty="0">
                <a:latin typeface="Calibri" panose="020F0502020204030204" pitchFamily="34" charset="0"/>
              </a:rPr>
              <a:t>rural development?</a:t>
            </a:r>
            <a:endParaRPr lang="en-GB" altLang="en-US" sz="2000" dirty="0">
              <a:latin typeface="Calibri" panose="020F0502020204030204" pitchFamily="34" charset="0"/>
            </a:endParaRP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863" cy="868362"/>
          </a:xfrm>
        </p:spPr>
        <p:txBody>
          <a:bodyPr/>
          <a:lstStyle/>
          <a:p>
            <a:r>
              <a:rPr lang="en-GB" altLang="en-US" smtClean="0"/>
              <a:t>Question for today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8488" cy="4060825"/>
          </a:xfrm>
          <a:solidFill>
            <a:srgbClr val="FFFF00"/>
          </a:solidFill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GB" altLang="en-US" sz="3600" dirty="0" smtClean="0">
                <a:latin typeface="Calibri" panose="020F0502020204030204" pitchFamily="34" charset="0"/>
              </a:rPr>
              <a:t>How will rural and remote areas be affected by proposed devolution to ‘Northern Powerhouse’ LEPs?</a:t>
            </a:r>
          </a:p>
          <a:p>
            <a:pPr>
              <a:defRPr/>
            </a:pPr>
            <a:endParaRPr lang="en-GB" altLang="en-US" sz="2800" dirty="0">
              <a:latin typeface="Calibri" panose="020F0502020204030204" pitchFamily="34" charset="0"/>
            </a:endParaRPr>
          </a:p>
          <a:p>
            <a:pPr lvl="1" algn="ctr">
              <a:defRPr/>
            </a:pPr>
            <a:r>
              <a:rPr lang="en-GB" altLang="en-US" sz="2400" dirty="0" smtClean="0">
                <a:latin typeface="Calibri" panose="020F0502020204030204" pitchFamily="34" charset="0"/>
              </a:rPr>
              <a:t>How are rural and remote areas faring in a period of public sector austerity?</a:t>
            </a:r>
          </a:p>
          <a:p>
            <a:pPr lvl="1" algn="ctr">
              <a:defRPr/>
            </a:pPr>
            <a:r>
              <a:rPr lang="en-GB" altLang="en-US" sz="2400" dirty="0" smtClean="0">
                <a:latin typeface="Calibri" panose="020F0502020204030204" pitchFamily="34" charset="0"/>
              </a:rPr>
              <a:t>What should people in rural and remote areas do about it, and how to get their voices heard?</a:t>
            </a:r>
            <a:endParaRPr lang="en-GB" altLang="en-US" dirty="0" smtClean="0">
              <a:latin typeface="Calibri" panose="020F050202020403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7425" y="404813"/>
            <a:ext cx="14859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1062</Words>
  <Application>Microsoft Office PowerPoint</Application>
  <PresentationFormat>On-screen Show (4:3)</PresentationFormat>
  <Paragraphs>119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Default Design</vt:lpstr>
      <vt:lpstr>Document</vt:lpstr>
      <vt:lpstr>Slide 1</vt:lpstr>
      <vt:lpstr>What are the challenges?</vt:lpstr>
      <vt:lpstr>Rural Deprivation in the North</vt:lpstr>
      <vt:lpstr>Household incomes and wages by settlement size and sparsity, 2009/10</vt:lpstr>
      <vt:lpstr>Rural economies today</vt:lpstr>
      <vt:lpstr>What Prospects for Rural Growth?</vt:lpstr>
      <vt:lpstr>Policies to support rural business</vt:lpstr>
      <vt:lpstr>Supporting micro-businesses and home-based businesses</vt:lpstr>
      <vt:lpstr>‘Poverty in work’</vt:lpstr>
      <vt:lpstr>Policies to support communities</vt:lpstr>
      <vt:lpstr>Youth unemployment</vt:lpstr>
      <vt:lpstr>Housing Affordability, 2006-08</vt:lpstr>
      <vt:lpstr>Housing Tenure, 2011</vt:lpstr>
      <vt:lpstr>Rural housing policy?</vt:lpstr>
      <vt:lpstr>Fuel Poverty</vt:lpstr>
      <vt:lpstr>Rural Productivity Plan</vt:lpstr>
      <vt:lpstr>On the fringes?</vt:lpstr>
      <vt:lpstr>Question for today</vt:lpstr>
    </vt:vector>
  </TitlesOfParts>
  <Company>University of Newcastle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urbanism,               Sustainable ruralism?</dc:title>
  <dc:creator>ndms5</dc:creator>
  <cp:lastModifiedBy>Owner</cp:lastModifiedBy>
  <cp:revision>73</cp:revision>
  <cp:lastPrinted>2015-10-14T18:01:51Z</cp:lastPrinted>
  <dcterms:created xsi:type="dcterms:W3CDTF">2009-02-10T17:46:12Z</dcterms:created>
  <dcterms:modified xsi:type="dcterms:W3CDTF">2015-10-15T23:19:54Z</dcterms:modified>
</cp:coreProperties>
</file>