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5" r:id="rId4"/>
    <p:sldId id="262" r:id="rId5"/>
    <p:sldId id="260" r:id="rId6"/>
    <p:sldId id="257" r:id="rId7"/>
    <p:sldId id="261" r:id="rId8"/>
    <p:sldId id="263" r:id="rId9"/>
    <p:sldId id="266" r:id="rId10"/>
    <p:sldId id="264" r:id="rId11"/>
    <p:sldId id="267" r:id="rId12"/>
    <p:sldId id="259" r:id="rId13"/>
    <p:sldId id="269" r:id="rId14"/>
    <p:sldId id="26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25" y="-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F655E40-CAB4-4F1D-BBA7-1A3675F5993B}" type="datetimeFigureOut">
              <a:rPr lang="en-GB" smtClean="0"/>
              <a:pPr/>
              <a:t>26/11/2015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544747-B1FF-473B-BD0B-7511D69F78AE}"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F655E40-CAB4-4F1D-BBA7-1A3675F5993B}" type="datetimeFigureOut">
              <a:rPr lang="en-GB" smtClean="0"/>
              <a:pPr/>
              <a:t>26/11/2015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544747-B1FF-473B-BD0B-7511D69F78AE}"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655E40-CAB4-4F1D-BBA7-1A3675F5993B}" type="datetimeFigureOut">
              <a:rPr lang="en-GB" smtClean="0"/>
              <a:pPr/>
              <a:t>26/11/2015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544747-B1FF-473B-BD0B-7511D69F78A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F655E40-CAB4-4F1D-BBA7-1A3675F5993B}" type="datetimeFigureOut">
              <a:rPr lang="en-GB" smtClean="0"/>
              <a:pPr/>
              <a:t>26/11/2015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544747-B1FF-473B-BD0B-7511D69F78A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F655E40-CAB4-4F1D-BBA7-1A3675F5993B}" type="datetimeFigureOut">
              <a:rPr lang="en-GB" smtClean="0"/>
              <a:pPr/>
              <a:t>26/11/2015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0544747-B1FF-473B-BD0B-7511D69F78A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F655E40-CAB4-4F1D-BBA7-1A3675F5993B}" type="datetimeFigureOut">
              <a:rPr lang="en-GB" smtClean="0"/>
              <a:pPr/>
              <a:t>26/11/2015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0544747-B1FF-473B-BD0B-7511D69F78A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655E40-CAB4-4F1D-BBA7-1A3675F5993B}" type="datetimeFigureOut">
              <a:rPr lang="en-GB" smtClean="0"/>
              <a:pPr/>
              <a:t>26/11/2015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0544747-B1FF-473B-BD0B-7511D69F78A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655E40-CAB4-4F1D-BBA7-1A3675F5993B}" type="datetimeFigureOut">
              <a:rPr lang="en-GB" smtClean="0"/>
              <a:pPr/>
              <a:t>26/11/2015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544747-B1FF-473B-BD0B-7511D69F78AE}"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655E40-CAB4-4F1D-BBA7-1A3675F5993B}" type="datetimeFigureOut">
              <a:rPr lang="en-GB" smtClean="0"/>
              <a:pPr/>
              <a:t>26/11/2015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544747-B1FF-473B-BD0B-7511D69F78AE}"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F655E40-CAB4-4F1D-BBA7-1A3675F5993B}" type="datetimeFigureOut">
              <a:rPr lang="en-GB" smtClean="0"/>
              <a:pPr/>
              <a:t>26/11/2015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544747-B1FF-473B-BD0B-7511D69F78A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F655E40-CAB4-4F1D-BBA7-1A3675F5993B}" type="datetimeFigureOut">
              <a:rPr lang="en-GB" smtClean="0"/>
              <a:pPr/>
              <a:t>26/11/2015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544747-B1FF-473B-BD0B-7511D69F78AE}"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655E40-CAB4-4F1D-BBA7-1A3675F5993B}" type="datetimeFigureOut">
              <a:rPr lang="en-GB" smtClean="0"/>
              <a:pPr/>
              <a:t>26/11/2015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544747-B1FF-473B-BD0B-7511D69F78AE}"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awrence.mcanelly@thejunctionfoundation.co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Who cares for the carers ?</a:t>
            </a:r>
            <a:endParaRPr lang="en-GB" dirty="0"/>
          </a:p>
        </p:txBody>
      </p:sp>
      <p:sp>
        <p:nvSpPr>
          <p:cNvPr id="3" name="Subtitle 2"/>
          <p:cNvSpPr>
            <a:spLocks noGrp="1"/>
          </p:cNvSpPr>
          <p:nvPr>
            <p:ph type="subTitle" idx="1"/>
          </p:nvPr>
        </p:nvSpPr>
        <p:spPr/>
        <p:txBody>
          <a:bodyPr/>
          <a:lstStyle/>
          <a:p>
            <a:r>
              <a:rPr lang="en-GB" dirty="0" smtClean="0"/>
              <a:t>Institute for local governance</a:t>
            </a:r>
          </a:p>
          <a:p>
            <a:r>
              <a:rPr lang="en-GB" dirty="0" smtClean="0"/>
              <a:t>Friday the 27</a:t>
            </a:r>
            <a:r>
              <a:rPr lang="en-GB" baseline="30000" dirty="0" smtClean="0"/>
              <a:t>th</a:t>
            </a:r>
            <a:r>
              <a:rPr lang="en-GB" dirty="0" smtClean="0"/>
              <a:t> of November, 2015</a:t>
            </a:r>
            <a:endParaRPr lang="en-GB" dirty="0"/>
          </a:p>
        </p:txBody>
      </p:sp>
      <p:sp>
        <p:nvSpPr>
          <p:cNvPr id="5" name="Footer Placeholder 3"/>
          <p:cNvSpPr>
            <a:spLocks noGrp="1"/>
          </p:cNvSpPr>
          <p:nvPr>
            <p:ph type="ftr" sz="quarter" idx="11"/>
          </p:nvPr>
        </p:nvSpPr>
        <p:spPr>
          <a:xfrm>
            <a:off x="0" y="6143620"/>
            <a:ext cx="7884368" cy="714380"/>
          </a:xfrm>
          <a:solidFill>
            <a:srgbClr val="CC3300"/>
          </a:solidFill>
        </p:spPr>
        <p:txBody>
          <a:bodyPr/>
          <a:lstStyle>
            <a:lvl1pPr algn="l">
              <a:defRPr sz="2000">
                <a:solidFill>
                  <a:schemeClr val="bg1"/>
                </a:solidFill>
              </a:defRPr>
            </a:lvl1pPr>
          </a:lstStyle>
          <a:p>
            <a:r>
              <a:rPr lang="en-GB" dirty="0" smtClean="0"/>
              <a:t>Making a difference to the lives of children, young people and their families</a:t>
            </a:r>
            <a:endParaRPr lang="en-GB" dirty="0"/>
          </a:p>
        </p:txBody>
      </p:sp>
      <p:pic>
        <p:nvPicPr>
          <p:cNvPr id="6" name="Picture 2"/>
          <p:cNvPicPr>
            <a:picLocks noChangeAspect="1" noChangeArrowheads="1"/>
          </p:cNvPicPr>
          <p:nvPr/>
        </p:nvPicPr>
        <p:blipFill>
          <a:blip r:embed="rId2" cstate="print">
            <a:lum contrast="8000"/>
          </a:blip>
          <a:stretch>
            <a:fillRect/>
          </a:stretch>
        </p:blipFill>
        <p:spPr bwMode="auto">
          <a:xfrm>
            <a:off x="7816316" y="5506954"/>
            <a:ext cx="1327684" cy="1351046"/>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196752"/>
            <a:ext cx="8229600" cy="4525963"/>
          </a:xfrm>
        </p:spPr>
        <p:txBody>
          <a:bodyPr/>
          <a:lstStyle/>
          <a:p>
            <a:pPr>
              <a:buNone/>
            </a:pPr>
            <a:r>
              <a:rPr lang="en-GB" dirty="0" smtClean="0"/>
              <a:t>The challenges facing carers almost always come second place...... How can society better respond to the needs of young carers?</a:t>
            </a:r>
            <a:endParaRPr lang="en-GB" dirty="0"/>
          </a:p>
        </p:txBody>
      </p:sp>
      <p:pic>
        <p:nvPicPr>
          <p:cNvPr id="4" name="Picture 2"/>
          <p:cNvPicPr>
            <a:picLocks noChangeAspect="1" noChangeArrowheads="1"/>
          </p:cNvPicPr>
          <p:nvPr/>
        </p:nvPicPr>
        <p:blipFill>
          <a:blip r:embed="rId2" cstate="print">
            <a:lum contrast="8000"/>
          </a:blip>
          <a:stretch>
            <a:fillRect/>
          </a:stretch>
        </p:blipFill>
        <p:spPr bwMode="auto">
          <a:xfrm>
            <a:off x="7816316" y="5506954"/>
            <a:ext cx="1327684" cy="1351046"/>
          </a:xfrm>
          <a:prstGeom prst="rect">
            <a:avLst/>
          </a:prstGeom>
          <a:noFill/>
          <a:ln>
            <a:noFill/>
          </a:ln>
        </p:spPr>
      </p:pic>
      <p:sp>
        <p:nvSpPr>
          <p:cNvPr id="5" name="Footer Placeholder 3"/>
          <p:cNvSpPr>
            <a:spLocks noGrp="1"/>
          </p:cNvSpPr>
          <p:nvPr>
            <p:ph type="ftr" sz="quarter" idx="11"/>
          </p:nvPr>
        </p:nvSpPr>
        <p:spPr>
          <a:xfrm>
            <a:off x="0" y="6143620"/>
            <a:ext cx="7884368" cy="714380"/>
          </a:xfrm>
          <a:solidFill>
            <a:srgbClr val="CC3300"/>
          </a:solidFill>
        </p:spPr>
        <p:txBody>
          <a:bodyPr/>
          <a:lstStyle>
            <a:lvl1pPr algn="l">
              <a:defRPr sz="2000">
                <a:solidFill>
                  <a:schemeClr val="bg1"/>
                </a:solidFill>
              </a:defRPr>
            </a:lvl1pPr>
          </a:lstStyle>
          <a:p>
            <a:r>
              <a:rPr lang="en-GB" dirty="0" smtClean="0"/>
              <a:t>Making a difference to the lives of children, young people and their families</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Second Place......</a:t>
            </a:r>
            <a:endParaRPr lang="en-GB" dirty="0"/>
          </a:p>
        </p:txBody>
      </p:sp>
      <p:sp>
        <p:nvSpPr>
          <p:cNvPr id="3" name="Content Placeholder 2"/>
          <p:cNvSpPr>
            <a:spLocks noGrp="1"/>
          </p:cNvSpPr>
          <p:nvPr>
            <p:ph idx="1"/>
          </p:nvPr>
        </p:nvSpPr>
        <p:spPr/>
        <p:txBody>
          <a:bodyPr/>
          <a:lstStyle/>
          <a:p>
            <a:pPr>
              <a:buNone/>
            </a:pPr>
            <a:r>
              <a:rPr lang="en-GB" dirty="0" smtClean="0"/>
              <a:t>If carers almost always come second place, where do young carers come?</a:t>
            </a:r>
            <a:endParaRPr lang="en-GB" dirty="0"/>
          </a:p>
        </p:txBody>
      </p:sp>
      <p:sp>
        <p:nvSpPr>
          <p:cNvPr id="4" name="Footer Placeholder 3"/>
          <p:cNvSpPr>
            <a:spLocks noGrp="1"/>
          </p:cNvSpPr>
          <p:nvPr>
            <p:ph type="ftr" sz="quarter" idx="11"/>
          </p:nvPr>
        </p:nvSpPr>
        <p:spPr>
          <a:xfrm>
            <a:off x="0" y="6143620"/>
            <a:ext cx="7884368" cy="714380"/>
          </a:xfrm>
          <a:solidFill>
            <a:srgbClr val="CC3300"/>
          </a:solidFill>
        </p:spPr>
        <p:txBody>
          <a:bodyPr/>
          <a:lstStyle>
            <a:lvl1pPr algn="l">
              <a:defRPr sz="2000">
                <a:solidFill>
                  <a:schemeClr val="bg1"/>
                </a:solidFill>
              </a:defRPr>
            </a:lvl1pPr>
          </a:lstStyle>
          <a:p>
            <a:r>
              <a:rPr lang="en-GB" dirty="0" smtClean="0"/>
              <a:t>Making a difference to the lives of children, young people and their families</a:t>
            </a:r>
            <a:endParaRPr lang="en-GB" dirty="0"/>
          </a:p>
        </p:txBody>
      </p:sp>
      <p:pic>
        <p:nvPicPr>
          <p:cNvPr id="5" name="Picture 2"/>
          <p:cNvPicPr>
            <a:picLocks noChangeAspect="1" noChangeArrowheads="1"/>
          </p:cNvPicPr>
          <p:nvPr/>
        </p:nvPicPr>
        <p:blipFill>
          <a:blip r:embed="rId2" cstate="print">
            <a:lum contrast="8000"/>
          </a:blip>
          <a:stretch>
            <a:fillRect/>
          </a:stretch>
        </p:blipFill>
        <p:spPr bwMode="auto">
          <a:xfrm>
            <a:off x="7816316" y="5506954"/>
            <a:ext cx="1327684" cy="1351046"/>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The problem we are aiming to address....................</a:t>
            </a:r>
            <a:endParaRPr lang="en-GB" dirty="0"/>
          </a:p>
        </p:txBody>
      </p:sp>
      <p:sp>
        <p:nvSpPr>
          <p:cNvPr id="3" name="Content Placeholder 2"/>
          <p:cNvSpPr>
            <a:spLocks noGrp="1"/>
          </p:cNvSpPr>
          <p:nvPr>
            <p:ph idx="1"/>
          </p:nvPr>
        </p:nvSpPr>
        <p:spPr/>
        <p:txBody>
          <a:bodyPr>
            <a:normAutofit fontScale="92500"/>
          </a:bodyPr>
          <a:lstStyle/>
          <a:p>
            <a:pPr>
              <a:buNone/>
            </a:pPr>
            <a:endParaRPr lang="en-GB" dirty="0" smtClean="0"/>
          </a:p>
          <a:p>
            <a:pPr>
              <a:buNone/>
            </a:pPr>
            <a:r>
              <a:rPr lang="en-GB" dirty="0" smtClean="0"/>
              <a:t>	“The </a:t>
            </a:r>
            <a:r>
              <a:rPr lang="en-GB" dirty="0"/>
              <a:t>problem is that being a young carer or young adult carer can lead to a lifetime of disadvantage and unmet potential, significant risk of poor mental health, inability to access opportunities and an increased likelihood of experiencing significant social, economic and financial disadvantage.  The costs to individuals and society </a:t>
            </a:r>
            <a:r>
              <a:rPr lang="en-GB" dirty="0" smtClean="0"/>
              <a:t>are unacceptable.”           The Junction</a:t>
            </a:r>
            <a:endParaRPr lang="en-GB" dirty="0"/>
          </a:p>
          <a:p>
            <a:endParaRPr lang="en-GB" dirty="0"/>
          </a:p>
        </p:txBody>
      </p:sp>
      <p:sp>
        <p:nvSpPr>
          <p:cNvPr id="4" name="Footer Placeholder 3"/>
          <p:cNvSpPr>
            <a:spLocks noGrp="1"/>
          </p:cNvSpPr>
          <p:nvPr>
            <p:ph type="ftr" sz="quarter" idx="11"/>
          </p:nvPr>
        </p:nvSpPr>
        <p:spPr>
          <a:xfrm>
            <a:off x="0" y="6143620"/>
            <a:ext cx="7884368" cy="714380"/>
          </a:xfrm>
          <a:solidFill>
            <a:srgbClr val="CC3300"/>
          </a:solidFill>
        </p:spPr>
        <p:txBody>
          <a:bodyPr/>
          <a:lstStyle>
            <a:lvl1pPr algn="l">
              <a:defRPr sz="2000">
                <a:solidFill>
                  <a:schemeClr val="bg1"/>
                </a:solidFill>
              </a:defRPr>
            </a:lvl1pPr>
          </a:lstStyle>
          <a:p>
            <a:r>
              <a:rPr lang="en-GB" dirty="0" smtClean="0"/>
              <a:t>Making a difference to the lives of children, young people and their families</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Mile in Our Shoes-5 years ago</a:t>
            </a:r>
            <a:endParaRPr lang="en-GB" dirty="0"/>
          </a:p>
        </p:txBody>
      </p:sp>
      <p:pic>
        <p:nvPicPr>
          <p:cNvPr id="5" name="Picture 2"/>
          <p:cNvPicPr>
            <a:picLocks noChangeAspect="1" noChangeArrowheads="1"/>
          </p:cNvPicPr>
          <p:nvPr/>
        </p:nvPicPr>
        <p:blipFill>
          <a:blip r:embed="rId2" cstate="print"/>
          <a:srcRect/>
          <a:stretch>
            <a:fillRect/>
          </a:stretch>
        </p:blipFill>
        <p:spPr bwMode="auto">
          <a:xfrm>
            <a:off x="395536" y="1700808"/>
            <a:ext cx="5302014" cy="2980927"/>
          </a:xfrm>
          <a:prstGeom prst="rect">
            <a:avLst/>
          </a:prstGeom>
          <a:noFill/>
          <a:ln w="9525">
            <a:noFill/>
            <a:miter lim="800000"/>
            <a:headEnd/>
            <a:tailEnd/>
          </a:ln>
        </p:spPr>
      </p:pic>
      <p:pic>
        <p:nvPicPr>
          <p:cNvPr id="1026" name="Picture 2"/>
          <p:cNvPicPr>
            <a:picLocks noGrp="1" noChangeAspect="1" noChangeArrowheads="1"/>
          </p:cNvPicPr>
          <p:nvPr>
            <p:ph idx="1"/>
          </p:nvPr>
        </p:nvPicPr>
        <p:blipFill>
          <a:blip r:embed="rId3" cstate="print"/>
          <a:srcRect/>
          <a:stretch>
            <a:fillRect/>
          </a:stretch>
        </p:blipFill>
        <p:spPr bwMode="auto">
          <a:xfrm>
            <a:off x="3841985" y="3429000"/>
            <a:ext cx="5122503" cy="29809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24</a:t>
            </a:r>
            <a:r>
              <a:rPr lang="en-GB" baseline="30000" dirty="0" smtClean="0"/>
              <a:t>th</a:t>
            </a:r>
            <a:r>
              <a:rPr lang="en-GB" dirty="0" smtClean="0"/>
              <a:t> of November 2015</a:t>
            </a:r>
            <a:endParaRPr lang="en-GB" dirty="0"/>
          </a:p>
        </p:txBody>
      </p:sp>
      <p:pic>
        <p:nvPicPr>
          <p:cNvPr id="4" name="Content Placeholder 3" descr="yc panel.jpg"/>
          <p:cNvPicPr>
            <a:picLocks noGrp="1" noChangeAspect="1"/>
          </p:cNvPicPr>
          <p:nvPr>
            <p:ph idx="1"/>
          </p:nvPr>
        </p:nvPicPr>
        <p:blipFill>
          <a:blip r:embed="rId2" cstate="print"/>
          <a:stretch>
            <a:fillRect/>
          </a:stretch>
        </p:blipFill>
        <p:spPr>
          <a:xfrm>
            <a:off x="548922" y="1600200"/>
            <a:ext cx="8046156" cy="4525963"/>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Junction</a:t>
            </a:r>
            <a:endParaRPr lang="en-GB" dirty="0"/>
          </a:p>
        </p:txBody>
      </p:sp>
      <p:sp>
        <p:nvSpPr>
          <p:cNvPr id="5" name="Content Placeholder 4"/>
          <p:cNvSpPr>
            <a:spLocks noGrp="1"/>
          </p:cNvSpPr>
          <p:nvPr>
            <p:ph idx="1"/>
          </p:nvPr>
        </p:nvSpPr>
        <p:spPr/>
        <p:txBody>
          <a:bodyPr/>
          <a:lstStyle/>
          <a:p>
            <a:r>
              <a:rPr lang="en-GB" dirty="0" smtClean="0"/>
              <a:t>One to one support</a:t>
            </a:r>
          </a:p>
          <a:p>
            <a:r>
              <a:rPr lang="en-GB" dirty="0" smtClean="0"/>
              <a:t>Peer Mentoring</a:t>
            </a:r>
          </a:p>
          <a:p>
            <a:r>
              <a:rPr lang="en-GB" dirty="0" smtClean="0"/>
              <a:t>Therapeutic groups</a:t>
            </a:r>
          </a:p>
          <a:p>
            <a:r>
              <a:rPr lang="en-GB" dirty="0" smtClean="0"/>
              <a:t>Social groups</a:t>
            </a:r>
          </a:p>
          <a:p>
            <a:r>
              <a:rPr lang="en-GB" dirty="0" smtClean="0"/>
              <a:t>Whole family support</a:t>
            </a:r>
          </a:p>
          <a:p>
            <a:r>
              <a:rPr lang="en-GB" dirty="0" smtClean="0"/>
              <a:t>Create opportunities</a:t>
            </a:r>
            <a:endParaRPr lang="en-GB" dirty="0"/>
          </a:p>
        </p:txBody>
      </p:sp>
      <p:sp>
        <p:nvSpPr>
          <p:cNvPr id="6" name="Footer Placeholder 3"/>
          <p:cNvSpPr>
            <a:spLocks noGrp="1"/>
          </p:cNvSpPr>
          <p:nvPr>
            <p:ph type="ftr" sz="quarter" idx="11"/>
          </p:nvPr>
        </p:nvSpPr>
        <p:spPr>
          <a:xfrm>
            <a:off x="0" y="6143620"/>
            <a:ext cx="7884368" cy="714380"/>
          </a:xfrm>
          <a:solidFill>
            <a:srgbClr val="CC3300"/>
          </a:solidFill>
        </p:spPr>
        <p:txBody>
          <a:bodyPr/>
          <a:lstStyle>
            <a:lvl1pPr algn="l">
              <a:defRPr sz="2000">
                <a:solidFill>
                  <a:schemeClr val="bg1"/>
                </a:solidFill>
              </a:defRPr>
            </a:lvl1pPr>
          </a:lstStyle>
          <a:p>
            <a:r>
              <a:rPr lang="en-GB" dirty="0" smtClean="0"/>
              <a:t>Making a difference to the lives of children, young people and their families</a:t>
            </a:r>
            <a:endParaRPr lang="en-GB" dirty="0"/>
          </a:p>
        </p:txBody>
      </p:sp>
      <p:pic>
        <p:nvPicPr>
          <p:cNvPr id="7" name="Picture 2"/>
          <p:cNvPicPr>
            <a:picLocks noChangeAspect="1" noChangeArrowheads="1"/>
          </p:cNvPicPr>
          <p:nvPr/>
        </p:nvPicPr>
        <p:blipFill>
          <a:blip r:embed="rId2" cstate="print">
            <a:lum contrast="8000"/>
          </a:blip>
          <a:stretch>
            <a:fillRect/>
          </a:stretch>
        </p:blipFill>
        <p:spPr bwMode="auto">
          <a:xfrm>
            <a:off x="7816316" y="5506954"/>
            <a:ext cx="1327684" cy="1351046"/>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a:buNone/>
            </a:pPr>
            <a:r>
              <a:rPr lang="en-GB" dirty="0" smtClean="0"/>
              <a:t>“The staff at The Junction are always smiling”</a:t>
            </a:r>
            <a:endParaRPr lang="en-GB" dirty="0"/>
          </a:p>
        </p:txBody>
      </p:sp>
      <p:sp>
        <p:nvSpPr>
          <p:cNvPr id="4" name="Footer Placeholder 3"/>
          <p:cNvSpPr>
            <a:spLocks noGrp="1"/>
          </p:cNvSpPr>
          <p:nvPr>
            <p:ph type="ftr" sz="quarter" idx="11"/>
          </p:nvPr>
        </p:nvSpPr>
        <p:spPr>
          <a:xfrm>
            <a:off x="0" y="6143620"/>
            <a:ext cx="7884368" cy="714380"/>
          </a:xfrm>
          <a:solidFill>
            <a:srgbClr val="CC3300"/>
          </a:solidFill>
        </p:spPr>
        <p:txBody>
          <a:bodyPr/>
          <a:lstStyle>
            <a:lvl1pPr algn="l">
              <a:defRPr sz="2000">
                <a:solidFill>
                  <a:schemeClr val="bg1"/>
                </a:solidFill>
              </a:defRPr>
            </a:lvl1pPr>
          </a:lstStyle>
          <a:p>
            <a:r>
              <a:rPr lang="en-GB" dirty="0" smtClean="0"/>
              <a:t>Making a difference to the lives of children, young people and their families</a:t>
            </a:r>
            <a:endParaRPr lang="en-GB" dirty="0"/>
          </a:p>
        </p:txBody>
      </p:sp>
      <p:pic>
        <p:nvPicPr>
          <p:cNvPr id="5" name="Picture 2"/>
          <p:cNvPicPr>
            <a:picLocks noChangeAspect="1" noChangeArrowheads="1"/>
          </p:cNvPicPr>
          <p:nvPr/>
        </p:nvPicPr>
        <p:blipFill>
          <a:blip r:embed="rId2" cstate="print">
            <a:lum contrast="8000"/>
          </a:blip>
          <a:stretch>
            <a:fillRect/>
          </a:stretch>
        </p:blipFill>
        <p:spPr bwMode="auto">
          <a:xfrm>
            <a:off x="7816316" y="5506954"/>
            <a:ext cx="1327684" cy="1351046"/>
          </a:xfrm>
          <a:prstGeom prst="rect">
            <a:avLst/>
          </a:prstGeom>
          <a:noFill/>
          <a:ln>
            <a:noFill/>
          </a:ln>
        </p:spPr>
      </p:pic>
      <p:pic>
        <p:nvPicPr>
          <p:cNvPr id="6" name="Content Placeholder 3" descr="yc panel.jpg"/>
          <p:cNvPicPr>
            <a:picLocks noChangeAspect="1"/>
          </p:cNvPicPr>
          <p:nvPr/>
        </p:nvPicPr>
        <p:blipFill>
          <a:blip r:embed="rId3" cstate="print"/>
          <a:stretch>
            <a:fillRect/>
          </a:stretch>
        </p:blipFill>
        <p:spPr>
          <a:xfrm>
            <a:off x="1907704" y="2708920"/>
            <a:ext cx="4887174" cy="2749036"/>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can society better respond to the needs of young carers?</a:t>
            </a:r>
            <a:endParaRPr lang="en-GB" dirty="0"/>
          </a:p>
        </p:txBody>
      </p:sp>
      <p:sp>
        <p:nvSpPr>
          <p:cNvPr id="3" name="Content Placeholder 2"/>
          <p:cNvSpPr>
            <a:spLocks noGrp="1"/>
          </p:cNvSpPr>
          <p:nvPr>
            <p:ph idx="1"/>
          </p:nvPr>
        </p:nvSpPr>
        <p:spPr/>
        <p:txBody>
          <a:bodyPr/>
          <a:lstStyle/>
          <a:p>
            <a:r>
              <a:rPr lang="en-GB" dirty="0" smtClean="0"/>
              <a:t>Earlier help</a:t>
            </a:r>
          </a:p>
          <a:p>
            <a:r>
              <a:rPr lang="en-GB" dirty="0" smtClean="0"/>
              <a:t>Identify</a:t>
            </a:r>
          </a:p>
          <a:p>
            <a:r>
              <a:rPr lang="en-GB" dirty="0" smtClean="0"/>
              <a:t>Be aware</a:t>
            </a:r>
          </a:p>
          <a:p>
            <a:r>
              <a:rPr lang="en-GB" dirty="0" smtClean="0"/>
              <a:t>Hidden young carers</a:t>
            </a:r>
          </a:p>
          <a:p>
            <a:r>
              <a:rPr lang="en-GB" dirty="0" smtClean="0"/>
              <a:t>Support for long term and continuity</a:t>
            </a:r>
          </a:p>
          <a:p>
            <a:r>
              <a:rPr lang="en-GB" dirty="0" smtClean="0"/>
              <a:t>Listen</a:t>
            </a:r>
            <a:endParaRPr lang="en-GB" dirty="0"/>
          </a:p>
        </p:txBody>
      </p:sp>
      <p:sp>
        <p:nvSpPr>
          <p:cNvPr id="4" name="Footer Placeholder 3"/>
          <p:cNvSpPr>
            <a:spLocks noGrp="1"/>
          </p:cNvSpPr>
          <p:nvPr>
            <p:ph type="ftr" sz="quarter" idx="11"/>
          </p:nvPr>
        </p:nvSpPr>
        <p:spPr>
          <a:xfrm>
            <a:off x="0" y="6143620"/>
            <a:ext cx="7884368" cy="714380"/>
          </a:xfrm>
          <a:solidFill>
            <a:srgbClr val="CC3300"/>
          </a:solidFill>
        </p:spPr>
        <p:txBody>
          <a:bodyPr/>
          <a:lstStyle>
            <a:lvl1pPr algn="l">
              <a:defRPr sz="2000">
                <a:solidFill>
                  <a:schemeClr val="bg1"/>
                </a:solidFill>
              </a:defRPr>
            </a:lvl1pPr>
          </a:lstStyle>
          <a:p>
            <a:r>
              <a:rPr lang="en-GB" dirty="0" smtClean="0"/>
              <a:t>Making a difference to the lives of children, young people and their families</a:t>
            </a:r>
            <a:endParaRPr lang="en-GB" dirty="0"/>
          </a:p>
        </p:txBody>
      </p:sp>
      <p:pic>
        <p:nvPicPr>
          <p:cNvPr id="5" name="Picture 2"/>
          <p:cNvPicPr>
            <a:picLocks noChangeAspect="1" noChangeArrowheads="1"/>
          </p:cNvPicPr>
          <p:nvPr/>
        </p:nvPicPr>
        <p:blipFill>
          <a:blip r:embed="rId2" cstate="print">
            <a:lum contrast="8000"/>
          </a:blip>
          <a:stretch>
            <a:fillRect/>
          </a:stretch>
        </p:blipFill>
        <p:spPr bwMode="auto">
          <a:xfrm>
            <a:off x="7816316" y="5506954"/>
            <a:ext cx="1327684" cy="1351046"/>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Always smiling???</a:t>
            </a:r>
            <a:endParaRPr lang="en-GB" dirty="0"/>
          </a:p>
        </p:txBody>
      </p:sp>
      <p:sp>
        <p:nvSpPr>
          <p:cNvPr id="3" name="Content Placeholder 2"/>
          <p:cNvSpPr>
            <a:spLocks noGrp="1"/>
          </p:cNvSpPr>
          <p:nvPr>
            <p:ph idx="1"/>
          </p:nvPr>
        </p:nvSpPr>
        <p:spPr/>
        <p:txBody>
          <a:bodyPr/>
          <a:lstStyle/>
          <a:p>
            <a:r>
              <a:rPr lang="en-GB" dirty="0" smtClean="0"/>
              <a:t>A mix of funding streams.......................</a:t>
            </a:r>
          </a:p>
          <a:p>
            <a:pPr>
              <a:buNone/>
            </a:pPr>
            <a:endParaRPr lang="en-GB" dirty="0"/>
          </a:p>
        </p:txBody>
      </p:sp>
      <p:pic>
        <p:nvPicPr>
          <p:cNvPr id="4" name="Picture 3" descr="Pudsey pic.jpg"/>
          <p:cNvPicPr>
            <a:picLocks noChangeAspect="1"/>
          </p:cNvPicPr>
          <p:nvPr/>
        </p:nvPicPr>
        <p:blipFill>
          <a:blip r:embed="rId2" cstate="print"/>
          <a:stretch>
            <a:fillRect/>
          </a:stretch>
        </p:blipFill>
        <p:spPr>
          <a:xfrm>
            <a:off x="3131840" y="2312876"/>
            <a:ext cx="5508104" cy="413107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 this why we are always smiling?</a:t>
            </a:r>
            <a:endParaRPr lang="en-GB" dirty="0"/>
          </a:p>
        </p:txBody>
      </p:sp>
      <p:sp>
        <p:nvSpPr>
          <p:cNvPr id="3" name="Content Placeholder 2"/>
          <p:cNvSpPr>
            <a:spLocks noGrp="1"/>
          </p:cNvSpPr>
          <p:nvPr>
            <p:ph idx="1"/>
          </p:nvPr>
        </p:nvSpPr>
        <p:spPr/>
        <p:txBody>
          <a:bodyPr>
            <a:normAutofit/>
          </a:bodyPr>
          <a:lstStyle/>
          <a:p>
            <a:pPr algn="ctr">
              <a:buNone/>
            </a:pPr>
            <a:r>
              <a:rPr lang="en-GB" sz="9600" dirty="0" smtClean="0"/>
              <a:t> 21-2012</a:t>
            </a:r>
            <a:endParaRPr lang="en-GB" sz="9600" dirty="0"/>
          </a:p>
        </p:txBody>
      </p:sp>
      <p:sp>
        <p:nvSpPr>
          <p:cNvPr id="4" name="Footer Placeholder 3"/>
          <p:cNvSpPr>
            <a:spLocks noGrp="1"/>
          </p:cNvSpPr>
          <p:nvPr>
            <p:ph type="ftr" sz="quarter" idx="11"/>
          </p:nvPr>
        </p:nvSpPr>
        <p:spPr>
          <a:xfrm>
            <a:off x="0" y="6143620"/>
            <a:ext cx="7884368" cy="714380"/>
          </a:xfrm>
          <a:solidFill>
            <a:srgbClr val="CC3300"/>
          </a:solidFill>
        </p:spPr>
        <p:txBody>
          <a:bodyPr/>
          <a:lstStyle>
            <a:lvl1pPr algn="l">
              <a:defRPr sz="2000">
                <a:solidFill>
                  <a:schemeClr val="bg1"/>
                </a:solidFill>
              </a:defRPr>
            </a:lvl1pPr>
          </a:lstStyle>
          <a:p>
            <a:r>
              <a:rPr lang="en-GB" dirty="0" smtClean="0"/>
              <a:t>Making a difference to the lives of children, young people and their families</a:t>
            </a:r>
            <a:endParaRPr lang="en-GB" dirty="0"/>
          </a:p>
        </p:txBody>
      </p:sp>
      <p:pic>
        <p:nvPicPr>
          <p:cNvPr id="5" name="Picture 2"/>
          <p:cNvPicPr>
            <a:picLocks noChangeAspect="1" noChangeArrowheads="1"/>
          </p:cNvPicPr>
          <p:nvPr/>
        </p:nvPicPr>
        <p:blipFill>
          <a:blip r:embed="rId2" cstate="print">
            <a:lum contrast="8000"/>
          </a:blip>
          <a:stretch>
            <a:fillRect/>
          </a:stretch>
        </p:blipFill>
        <p:spPr bwMode="auto">
          <a:xfrm>
            <a:off x="7816316" y="5506954"/>
            <a:ext cx="1327684" cy="1351046"/>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society can better respond to the </a:t>
            </a:r>
            <a:br>
              <a:rPr lang="en-GB" dirty="0" smtClean="0"/>
            </a:br>
            <a:r>
              <a:rPr lang="en-GB" dirty="0" err="1" smtClean="0"/>
              <a:t>the</a:t>
            </a:r>
            <a:r>
              <a:rPr lang="en-GB" dirty="0" smtClean="0"/>
              <a:t> organisations that support them?</a:t>
            </a:r>
          </a:p>
        </p:txBody>
      </p:sp>
      <p:sp>
        <p:nvSpPr>
          <p:cNvPr id="3" name="Content Placeholder 2"/>
          <p:cNvSpPr>
            <a:spLocks noGrp="1"/>
          </p:cNvSpPr>
          <p:nvPr>
            <p:ph idx="1"/>
          </p:nvPr>
        </p:nvSpPr>
        <p:spPr>
          <a:xfrm>
            <a:off x="457200" y="1844824"/>
            <a:ext cx="8229600" cy="4281339"/>
          </a:xfrm>
        </p:spPr>
        <p:txBody>
          <a:bodyPr>
            <a:normAutofit fontScale="92500" lnSpcReduction="20000"/>
          </a:bodyPr>
          <a:lstStyle/>
          <a:p>
            <a:r>
              <a:rPr lang="en-GB" dirty="0" smtClean="0"/>
              <a:t>Join up funding, resources and working together</a:t>
            </a:r>
          </a:p>
          <a:p>
            <a:r>
              <a:rPr lang="en-GB" dirty="0" smtClean="0"/>
              <a:t>Long(</a:t>
            </a:r>
            <a:r>
              <a:rPr lang="en-GB" dirty="0" err="1" smtClean="0"/>
              <a:t>er</a:t>
            </a:r>
            <a:r>
              <a:rPr lang="en-GB" dirty="0" smtClean="0"/>
              <a:t>) term and stability</a:t>
            </a:r>
          </a:p>
          <a:p>
            <a:r>
              <a:rPr lang="en-GB" dirty="0" smtClean="0"/>
              <a:t>Maintain excellent relationships with commissioners</a:t>
            </a:r>
          </a:p>
          <a:p>
            <a:r>
              <a:rPr lang="en-GB" dirty="0" smtClean="0"/>
              <a:t>Promote raising awareness everywhere</a:t>
            </a:r>
          </a:p>
          <a:p>
            <a:r>
              <a:rPr lang="en-GB" dirty="0" smtClean="0"/>
              <a:t>Identify hidden young carers</a:t>
            </a:r>
          </a:p>
          <a:p>
            <a:r>
              <a:rPr lang="en-GB" dirty="0" smtClean="0"/>
              <a:t>Ask the next question-acknowledge young carers</a:t>
            </a:r>
          </a:p>
          <a:p>
            <a:r>
              <a:rPr lang="en-GB" dirty="0" smtClean="0"/>
              <a:t>Keep supporting</a:t>
            </a:r>
          </a:p>
          <a:p>
            <a:r>
              <a:rPr lang="en-GB" dirty="0" smtClean="0"/>
              <a:t>Prioritise</a:t>
            </a:r>
            <a:endParaRPr lang="en-GB" dirty="0"/>
          </a:p>
        </p:txBody>
      </p:sp>
      <p:pic>
        <p:nvPicPr>
          <p:cNvPr id="4" name="Picture 2"/>
          <p:cNvPicPr>
            <a:picLocks noChangeAspect="1" noChangeArrowheads="1"/>
          </p:cNvPicPr>
          <p:nvPr/>
        </p:nvPicPr>
        <p:blipFill>
          <a:blip r:embed="rId2" cstate="print">
            <a:lum contrast="8000"/>
          </a:blip>
          <a:stretch>
            <a:fillRect/>
          </a:stretch>
        </p:blipFill>
        <p:spPr bwMode="auto">
          <a:xfrm>
            <a:off x="7816316" y="5506954"/>
            <a:ext cx="1327684" cy="1351046"/>
          </a:xfrm>
          <a:prstGeom prst="rect">
            <a:avLst/>
          </a:prstGeom>
          <a:noFill/>
          <a:ln>
            <a:noFill/>
          </a:ln>
        </p:spPr>
      </p:pic>
      <p:sp>
        <p:nvSpPr>
          <p:cNvPr id="5" name="Footer Placeholder 3"/>
          <p:cNvSpPr>
            <a:spLocks noGrp="1"/>
          </p:cNvSpPr>
          <p:nvPr>
            <p:ph type="ftr" sz="quarter" idx="11"/>
          </p:nvPr>
        </p:nvSpPr>
        <p:spPr>
          <a:xfrm>
            <a:off x="0" y="6143620"/>
            <a:ext cx="7884368" cy="714380"/>
          </a:xfrm>
          <a:solidFill>
            <a:srgbClr val="CC3300"/>
          </a:solidFill>
        </p:spPr>
        <p:txBody>
          <a:bodyPr/>
          <a:lstStyle>
            <a:lvl1pPr algn="l">
              <a:defRPr sz="2000">
                <a:solidFill>
                  <a:schemeClr val="bg1"/>
                </a:solidFill>
              </a:defRPr>
            </a:lvl1pPr>
          </a:lstStyle>
          <a:p>
            <a:r>
              <a:rPr lang="en-GB" dirty="0" smtClean="0"/>
              <a:t>Making a difference to the lives of children, young people and their families</a:t>
            </a: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Junction</a:t>
            </a:r>
            <a:endParaRPr lang="en-GB" dirty="0"/>
          </a:p>
        </p:txBody>
      </p:sp>
      <p:sp>
        <p:nvSpPr>
          <p:cNvPr id="3" name="Content Placeholder 2"/>
          <p:cNvSpPr>
            <a:spLocks noGrp="1"/>
          </p:cNvSpPr>
          <p:nvPr>
            <p:ph idx="1"/>
          </p:nvPr>
        </p:nvSpPr>
        <p:spPr/>
        <p:txBody>
          <a:bodyPr>
            <a:normAutofit fontScale="92500" lnSpcReduction="20000"/>
          </a:bodyPr>
          <a:lstStyle/>
          <a:p>
            <a:pPr>
              <a:buNone/>
            </a:pPr>
            <a:r>
              <a:rPr lang="en-GB" dirty="0" smtClean="0"/>
              <a:t>Making a difference to the lives of children, young people and families</a:t>
            </a:r>
          </a:p>
          <a:p>
            <a:pPr>
              <a:buNone/>
            </a:pPr>
            <a:endParaRPr lang="en-GB" dirty="0" smtClean="0"/>
          </a:p>
          <a:p>
            <a:pPr>
              <a:buNone/>
            </a:pPr>
            <a:r>
              <a:rPr lang="en-GB" dirty="0" smtClean="0"/>
              <a:t>Lawrence </a:t>
            </a:r>
            <a:r>
              <a:rPr lang="en-GB" dirty="0" err="1" smtClean="0"/>
              <a:t>McAnelly</a:t>
            </a:r>
            <a:r>
              <a:rPr lang="en-GB" dirty="0" smtClean="0"/>
              <a:t>, Chief Executive Officer</a:t>
            </a:r>
          </a:p>
          <a:p>
            <a:pPr>
              <a:buNone/>
            </a:pPr>
            <a:endParaRPr lang="en-GB" dirty="0" smtClean="0"/>
          </a:p>
          <a:p>
            <a:pPr>
              <a:buNone/>
            </a:pPr>
            <a:r>
              <a:rPr lang="en-GB" dirty="0">
                <a:hlinkClick r:id="rId2"/>
              </a:rPr>
              <a:t>l</a:t>
            </a:r>
            <a:r>
              <a:rPr lang="en-GB" dirty="0" smtClean="0">
                <a:hlinkClick r:id="rId2"/>
              </a:rPr>
              <a:t>awrence.mcanelly@thejunctionfoundation.com</a:t>
            </a:r>
            <a:endParaRPr lang="en-GB" dirty="0" smtClean="0"/>
          </a:p>
          <a:p>
            <a:pPr>
              <a:buNone/>
            </a:pPr>
            <a:r>
              <a:rPr lang="en-GB" dirty="0" smtClean="0"/>
              <a:t>077384 22230</a:t>
            </a:r>
          </a:p>
          <a:p>
            <a:pPr>
              <a:buNone/>
            </a:pPr>
            <a:r>
              <a:rPr lang="en-GB" dirty="0" smtClean="0"/>
              <a:t>01642 756000</a:t>
            </a:r>
          </a:p>
          <a:p>
            <a:pPr>
              <a:buNone/>
            </a:pPr>
            <a:endParaRPr lang="en-GB" dirty="0" smtClean="0"/>
          </a:p>
          <a:p>
            <a:pPr>
              <a:buNone/>
            </a:pPr>
            <a:r>
              <a:rPr lang="en-GB" dirty="0" smtClean="0"/>
              <a:t>www.thejunctionfoundation.com</a:t>
            </a:r>
            <a:endParaRPr lang="en-GB" dirty="0"/>
          </a:p>
        </p:txBody>
      </p:sp>
      <p:sp>
        <p:nvSpPr>
          <p:cNvPr id="4" name="Footer Placeholder 3"/>
          <p:cNvSpPr>
            <a:spLocks noGrp="1"/>
          </p:cNvSpPr>
          <p:nvPr>
            <p:ph type="ftr" sz="quarter" idx="11"/>
          </p:nvPr>
        </p:nvSpPr>
        <p:spPr>
          <a:xfrm>
            <a:off x="0" y="6143620"/>
            <a:ext cx="7884368" cy="714380"/>
          </a:xfrm>
          <a:solidFill>
            <a:srgbClr val="CC3300"/>
          </a:solidFill>
        </p:spPr>
        <p:txBody>
          <a:bodyPr/>
          <a:lstStyle>
            <a:lvl1pPr algn="l">
              <a:defRPr sz="2000">
                <a:solidFill>
                  <a:schemeClr val="bg1"/>
                </a:solidFill>
              </a:defRPr>
            </a:lvl1pPr>
          </a:lstStyle>
          <a:p>
            <a:r>
              <a:rPr lang="en-GB" dirty="0" smtClean="0"/>
              <a:t>Making a difference to the lives of children, young people and their families</a:t>
            </a:r>
            <a:endParaRPr lang="en-GB" dirty="0"/>
          </a:p>
        </p:txBody>
      </p:sp>
      <p:pic>
        <p:nvPicPr>
          <p:cNvPr id="5" name="Picture 2"/>
          <p:cNvPicPr>
            <a:picLocks noChangeAspect="1" noChangeArrowheads="1"/>
          </p:cNvPicPr>
          <p:nvPr/>
        </p:nvPicPr>
        <p:blipFill>
          <a:blip r:embed="rId3" cstate="print">
            <a:lum contrast="8000"/>
          </a:blip>
          <a:stretch>
            <a:fillRect/>
          </a:stretch>
        </p:blipFill>
        <p:spPr bwMode="auto">
          <a:xfrm>
            <a:off x="7816316" y="5506954"/>
            <a:ext cx="1327684" cy="1351046"/>
          </a:xfrm>
          <a:prstGeom prst="rect">
            <a:avLst/>
          </a:prstGeom>
          <a:noFill/>
          <a:ln>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n-GB" sz="8000" dirty="0" smtClean="0"/>
              <a:t>Thank You!</a:t>
            </a:r>
            <a:endParaRPr lang="en-GB" sz="8000" dirty="0"/>
          </a:p>
        </p:txBody>
      </p:sp>
      <p:sp>
        <p:nvSpPr>
          <p:cNvPr id="4" name="Footer Placeholder 3"/>
          <p:cNvSpPr>
            <a:spLocks noGrp="1"/>
          </p:cNvSpPr>
          <p:nvPr>
            <p:ph type="ftr" sz="quarter" idx="11"/>
          </p:nvPr>
        </p:nvSpPr>
        <p:spPr>
          <a:xfrm>
            <a:off x="0" y="6143620"/>
            <a:ext cx="7884368" cy="714380"/>
          </a:xfrm>
          <a:solidFill>
            <a:srgbClr val="CC3300"/>
          </a:solidFill>
        </p:spPr>
        <p:txBody>
          <a:bodyPr/>
          <a:lstStyle>
            <a:lvl1pPr algn="l">
              <a:defRPr sz="2000">
                <a:solidFill>
                  <a:schemeClr val="bg1"/>
                </a:solidFill>
              </a:defRPr>
            </a:lvl1pPr>
          </a:lstStyle>
          <a:p>
            <a:r>
              <a:rPr lang="en-GB" dirty="0" smtClean="0"/>
              <a:t>Making a difference to the lives of children, young people and their families</a:t>
            </a:r>
            <a:endParaRPr lang="en-GB" dirty="0"/>
          </a:p>
        </p:txBody>
      </p:sp>
      <p:pic>
        <p:nvPicPr>
          <p:cNvPr id="5" name="Picture 2"/>
          <p:cNvPicPr>
            <a:picLocks noChangeAspect="1" noChangeArrowheads="1"/>
          </p:cNvPicPr>
          <p:nvPr/>
        </p:nvPicPr>
        <p:blipFill>
          <a:blip r:embed="rId2" cstate="print">
            <a:lum contrast="8000"/>
          </a:blip>
          <a:stretch>
            <a:fillRect/>
          </a:stretch>
        </p:blipFill>
        <p:spPr bwMode="auto">
          <a:xfrm>
            <a:off x="7816316" y="5506954"/>
            <a:ext cx="1327684" cy="1351046"/>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TotalTime>
  <Words>375</Words>
  <Application>Microsoft Office PowerPoint</Application>
  <PresentationFormat>On-screen Show (4:3)</PresentationFormat>
  <Paragraphs>61</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Who cares for the carers ?</vt:lpstr>
      <vt:lpstr>Slide 2</vt:lpstr>
      <vt:lpstr>Second Place......</vt:lpstr>
      <vt:lpstr>The problem we are aiming to address....................</vt:lpstr>
      <vt:lpstr>A Mile in Our Shoes-5 years ago</vt:lpstr>
      <vt:lpstr>The 24th of November 2015</vt:lpstr>
      <vt:lpstr>The Junction</vt:lpstr>
      <vt:lpstr>Slide 8</vt:lpstr>
      <vt:lpstr>How can society better respond to the needs of young carers?</vt:lpstr>
      <vt:lpstr>Always smiling???</vt:lpstr>
      <vt:lpstr>Is this why we are always smiling?</vt:lpstr>
      <vt:lpstr>How society can better respond to the  the organisations that support them?</vt:lpstr>
      <vt:lpstr>The Junction</vt:lpstr>
      <vt:lpstr>Slide 14</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cares for the carers</dc:title>
  <dc:creator>lawrence.mcAnelly</dc:creator>
  <cp:lastModifiedBy>Tony Chapman</cp:lastModifiedBy>
  <cp:revision>15</cp:revision>
  <dcterms:created xsi:type="dcterms:W3CDTF">2015-11-26T12:04:52Z</dcterms:created>
  <dcterms:modified xsi:type="dcterms:W3CDTF">2015-11-26T16:42:30Z</dcterms:modified>
</cp:coreProperties>
</file>