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Lst>
  <p:handoutMasterIdLst>
    <p:handoutMasterId r:id="rId13"/>
  </p:handoutMasterIdLst>
  <p:sldIdLst>
    <p:sldId id="269" r:id="rId2"/>
    <p:sldId id="262" r:id="rId3"/>
    <p:sldId id="264" r:id="rId4"/>
    <p:sldId id="265" r:id="rId5"/>
    <p:sldId id="256" r:id="rId6"/>
    <p:sldId id="268" r:id="rId7"/>
    <p:sldId id="257" r:id="rId8"/>
    <p:sldId id="259" r:id="rId9"/>
    <p:sldId id="263" r:id="rId10"/>
    <p:sldId id="261" r:id="rId11"/>
    <p:sldId id="267" r:id="rId12"/>
  </p:sldIdLst>
  <p:sldSz cx="9144000" cy="6858000" type="screen4x3"/>
  <p:notesSz cx="6808788" cy="99393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90" autoAdjust="0"/>
    <p:restoredTop sz="94590" autoAdjust="0"/>
  </p:normalViewPr>
  <p:slideViewPr>
    <p:cSldViewPr>
      <p:cViewPr varScale="1">
        <p:scale>
          <a:sx n="42" d="100"/>
          <a:sy n="42" d="100"/>
        </p:scale>
        <p:origin x="672"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1163"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6038" y="0"/>
            <a:ext cx="2951162" cy="496888"/>
          </a:xfrm>
          <a:prstGeom prst="rect">
            <a:avLst/>
          </a:prstGeom>
        </p:spPr>
        <p:txBody>
          <a:bodyPr vert="horz" lIns="91440" tIns="45720" rIns="91440" bIns="45720" rtlCol="0"/>
          <a:lstStyle>
            <a:lvl1pPr algn="r">
              <a:defRPr sz="1200"/>
            </a:lvl1pPr>
          </a:lstStyle>
          <a:p>
            <a:fld id="{9509FE86-D688-4DF9-A397-2B973D5B5823}" type="datetimeFigureOut">
              <a:rPr lang="en-GB" smtClean="0"/>
              <a:pPr/>
              <a:t>16/10/2015</a:t>
            </a:fld>
            <a:endParaRPr lang="en-GB"/>
          </a:p>
        </p:txBody>
      </p:sp>
      <p:sp>
        <p:nvSpPr>
          <p:cNvPr id="4" name="Footer Placeholder 3"/>
          <p:cNvSpPr>
            <a:spLocks noGrp="1"/>
          </p:cNvSpPr>
          <p:nvPr>
            <p:ph type="ftr" sz="quarter" idx="2"/>
          </p:nvPr>
        </p:nvSpPr>
        <p:spPr>
          <a:xfrm>
            <a:off x="0" y="9440863"/>
            <a:ext cx="2951163" cy="4968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6038" y="9440863"/>
            <a:ext cx="2951162" cy="496887"/>
          </a:xfrm>
          <a:prstGeom prst="rect">
            <a:avLst/>
          </a:prstGeom>
        </p:spPr>
        <p:txBody>
          <a:bodyPr vert="horz" lIns="91440" tIns="45720" rIns="91440" bIns="45720" rtlCol="0" anchor="b"/>
          <a:lstStyle>
            <a:lvl1pPr algn="r">
              <a:defRPr sz="1200"/>
            </a:lvl1pPr>
          </a:lstStyle>
          <a:p>
            <a:fld id="{B9C29641-19BC-4847-98E7-ACD03F147D32}" type="slidenum">
              <a:rPr lang="en-GB" smtClean="0"/>
              <a:pPr/>
              <a:t>‹#›</a:t>
            </a:fld>
            <a:endParaRPr lang="en-GB"/>
          </a:p>
        </p:txBody>
      </p:sp>
    </p:spTree>
    <p:extLst>
      <p:ext uri="{BB962C8B-B14F-4D97-AF65-F5344CB8AC3E}">
        <p14:creationId xmlns:p14="http://schemas.microsoft.com/office/powerpoint/2010/main" val="376426859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15FDBF45-7B46-45E9-9607-AC5C3F5BC197}" type="datetimeFigureOut">
              <a:rPr lang="en-US" smtClean="0"/>
              <a:pPr/>
              <a:t>10/16/2015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83264B7-333E-44DB-9CCE-9AB53FF3B126}"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5FDBF45-7B46-45E9-9607-AC5C3F5BC197}" type="datetimeFigureOut">
              <a:rPr lang="en-US" smtClean="0"/>
              <a:pPr/>
              <a:t>10/16/2015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83264B7-333E-44DB-9CCE-9AB53FF3B126}"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5FDBF45-7B46-45E9-9607-AC5C3F5BC197}" type="datetimeFigureOut">
              <a:rPr lang="en-US" smtClean="0"/>
              <a:pPr/>
              <a:t>10/16/2015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83264B7-333E-44DB-9CCE-9AB53FF3B126}"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15FDBF45-7B46-45E9-9607-AC5C3F5BC197}" type="datetimeFigureOut">
              <a:rPr lang="en-US" smtClean="0"/>
              <a:pPr/>
              <a:t>10/16/2015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83264B7-333E-44DB-9CCE-9AB53FF3B126}"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15FDBF45-7B46-45E9-9607-AC5C3F5BC197}" type="datetimeFigureOut">
              <a:rPr lang="en-US" smtClean="0"/>
              <a:pPr/>
              <a:t>10/16/2015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83264B7-333E-44DB-9CCE-9AB53FF3B126}"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15FDBF45-7B46-45E9-9607-AC5C3F5BC197}" type="datetimeFigureOut">
              <a:rPr lang="en-US" smtClean="0"/>
              <a:pPr/>
              <a:t>10/16/2015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83264B7-333E-44DB-9CCE-9AB53FF3B126}"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FDBF45-7B46-45E9-9607-AC5C3F5BC197}" type="datetimeFigureOut">
              <a:rPr lang="en-US" smtClean="0"/>
              <a:pPr/>
              <a:t>10/16/2015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83264B7-333E-44DB-9CCE-9AB53FF3B126}"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FDBF45-7B46-45E9-9607-AC5C3F5BC197}" type="datetimeFigureOut">
              <a:rPr lang="en-US" smtClean="0"/>
              <a:pPr/>
              <a:t>10/16/2015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83264B7-333E-44DB-9CCE-9AB53FF3B126}"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FDBF45-7B46-45E9-9607-AC5C3F5BC197}" type="datetimeFigureOut">
              <a:rPr lang="en-US" smtClean="0"/>
              <a:pPr/>
              <a:t>10/16/2015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83264B7-333E-44DB-9CCE-9AB53FF3B126}"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5FDBF45-7B46-45E9-9607-AC5C3F5BC197}" type="datetimeFigureOut">
              <a:rPr lang="en-US" smtClean="0"/>
              <a:pPr/>
              <a:t>10/16/2015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83264B7-333E-44DB-9CCE-9AB53FF3B126}"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5FDBF45-7B46-45E9-9607-AC5C3F5BC197}" type="datetimeFigureOut">
              <a:rPr lang="en-US" smtClean="0"/>
              <a:pPr/>
              <a:t>10/16/2015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83264B7-333E-44DB-9CCE-9AB53FF3B126}"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FDBF45-7B46-45E9-9607-AC5C3F5BC197}" type="datetimeFigureOut">
              <a:rPr lang="en-US" smtClean="0"/>
              <a:pPr/>
              <a:t>10/16/2015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3264B7-333E-44DB-9CCE-9AB53FF3B126}"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www.eastclevelandvillages.org.uk/home/our-vision/Capture.JPG?attredirects=0"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285728"/>
            <a:ext cx="1102350" cy="6286543"/>
          </a:xfrm>
        </p:spPr>
        <p:style>
          <a:lnRef idx="0">
            <a:schemeClr val="accent3"/>
          </a:lnRef>
          <a:fillRef idx="3">
            <a:schemeClr val="accent3"/>
          </a:fillRef>
          <a:effectRef idx="3">
            <a:schemeClr val="accent3"/>
          </a:effectRef>
          <a:fontRef idx="minor">
            <a:schemeClr val="lt1"/>
          </a:fontRef>
        </p:style>
        <p:txBody>
          <a:bodyPr/>
          <a:lstStyle/>
          <a:p>
            <a:r>
              <a:rPr lang="en-GB" dirty="0" smtClean="0"/>
              <a:t> </a:t>
            </a:r>
            <a:endParaRPr lang="en-GB" dirty="0"/>
          </a:p>
        </p:txBody>
      </p:sp>
      <p:sp>
        <p:nvSpPr>
          <p:cNvPr id="3" name="Subtitle 2"/>
          <p:cNvSpPr>
            <a:spLocks noGrp="1"/>
          </p:cNvSpPr>
          <p:nvPr>
            <p:ph type="subTitle" idx="1"/>
          </p:nvPr>
        </p:nvSpPr>
        <p:spPr>
          <a:xfrm>
            <a:off x="683568" y="285728"/>
            <a:ext cx="7817522" cy="285752"/>
          </a:xfrm>
          <a:solidFill>
            <a:srgbClr val="002060"/>
          </a:solidFill>
          <a:ln/>
        </p:spPr>
        <p:style>
          <a:lnRef idx="0">
            <a:schemeClr val="accent1"/>
          </a:lnRef>
          <a:fillRef idx="1001">
            <a:schemeClr val="dk2"/>
          </a:fillRef>
          <a:effectRef idx="3">
            <a:schemeClr val="accent1"/>
          </a:effectRef>
          <a:fontRef idx="minor">
            <a:schemeClr val="lt1"/>
          </a:fontRef>
        </p:style>
        <p:txBody>
          <a:bodyPr>
            <a:normAutofit fontScale="47500" lnSpcReduction="20000"/>
          </a:bodyPr>
          <a:lstStyle/>
          <a:p>
            <a:endParaRPr lang="en-GB" dirty="0"/>
          </a:p>
        </p:txBody>
      </p:sp>
      <p:sp>
        <p:nvSpPr>
          <p:cNvPr id="9" name="Rectangle 8"/>
          <p:cNvSpPr/>
          <p:nvPr/>
        </p:nvSpPr>
        <p:spPr>
          <a:xfrm>
            <a:off x="683568" y="1484784"/>
            <a:ext cx="7776864" cy="288032"/>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p:cNvPicPr/>
          <p:nvPr/>
        </p:nvPicPr>
        <p:blipFill>
          <a:blip r:embed="rId2" cstate="print"/>
          <a:srcRect/>
          <a:stretch>
            <a:fillRect/>
          </a:stretch>
        </p:blipFill>
        <p:spPr bwMode="auto">
          <a:xfrm>
            <a:off x="3635896" y="620688"/>
            <a:ext cx="2828925" cy="857039"/>
          </a:xfrm>
          <a:prstGeom prst="rect">
            <a:avLst/>
          </a:prstGeom>
          <a:noFill/>
          <a:ln w="9525">
            <a:noFill/>
            <a:miter lim="800000"/>
            <a:headEnd/>
            <a:tailEnd/>
          </a:ln>
        </p:spPr>
      </p:pic>
      <p:sp>
        <p:nvSpPr>
          <p:cNvPr id="13314" name="Rectangle 2"/>
          <p:cNvSpPr>
            <a:spLocks noChangeArrowheads="1"/>
          </p:cNvSpPr>
          <p:nvPr/>
        </p:nvSpPr>
        <p:spPr bwMode="auto">
          <a:xfrm>
            <a:off x="2483768" y="2344724"/>
            <a:ext cx="5472608" cy="31393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2400" b="1" i="0" u="none" strike="noStrike" cap="none" normalizeH="0" baseline="0" dirty="0" smtClean="0">
                <a:ln>
                  <a:noFill/>
                </a:ln>
                <a:solidFill>
                  <a:srgbClr val="003300"/>
                </a:solidFill>
                <a:effectLst/>
                <a:latin typeface="Arial" pitchFamily="34" charset="0"/>
                <a:ea typeface="Calibri" pitchFamily="34" charset="0"/>
                <a:cs typeface="Arial" pitchFamily="34" charset="0"/>
              </a:rPr>
              <a:t>On the fringes of the “Northern Powerhouse”? </a:t>
            </a:r>
          </a:p>
          <a:p>
            <a:pPr marL="0" marR="0" lvl="0" indent="0" algn="ctr" defTabSz="914400" rtl="0" eaLnBrk="1" fontAlgn="base" latinLnBrk="0" hangingPunct="1">
              <a:lnSpc>
                <a:spcPct val="100000"/>
              </a:lnSpc>
              <a:spcBef>
                <a:spcPct val="0"/>
              </a:spcBef>
              <a:spcAft>
                <a:spcPct val="0"/>
              </a:spcAft>
              <a:buClrTx/>
              <a:buSzTx/>
              <a:buFontTx/>
              <a:buNone/>
              <a:tabLst/>
            </a:pPr>
            <a:endParaRPr lang="en-GB" b="1" dirty="0" smtClean="0">
              <a:solidFill>
                <a:srgbClr val="003300"/>
              </a:solidFill>
              <a:latin typeface="Arial"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GB"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sz="2000" b="0" i="1" u="none" strike="noStrike" cap="none" normalizeH="0" baseline="0" dirty="0" smtClean="0">
                <a:ln>
                  <a:noFill/>
                </a:ln>
                <a:solidFill>
                  <a:srgbClr val="003300"/>
                </a:solidFill>
                <a:effectLst/>
                <a:latin typeface="Arial" pitchFamily="34" charset="0"/>
                <a:ea typeface="Calibri" pitchFamily="34" charset="0"/>
                <a:cs typeface="Arial" pitchFamily="34" charset="0"/>
              </a:rPr>
              <a:t>Tackling the challenges facing rural areas in Northern England</a:t>
            </a:r>
            <a:r>
              <a:rPr kumimoji="0" lang="en-GB" sz="2000" b="1" i="0" u="none" strike="noStrike" cap="none" normalizeH="0" baseline="0" dirty="0" smtClean="0">
                <a:ln>
                  <a:noFill/>
                </a:ln>
                <a:solidFill>
                  <a:srgbClr val="003300"/>
                </a:solidFill>
                <a:effectLst/>
                <a:latin typeface="Arial" pitchFamily="34" charset="0"/>
                <a:ea typeface="Times New Roman" pitchFamily="18" charset="0"/>
                <a:cs typeface="Arial"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pPr>
            <a:endParaRPr lang="en-GB" b="1" dirty="0" smtClean="0">
              <a:solidFill>
                <a:srgbClr val="003300"/>
              </a:solidFill>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GB"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sz="1400" b="1" i="0" u="none" strike="noStrike" cap="none" normalizeH="0" baseline="0" dirty="0" smtClean="0">
                <a:ln>
                  <a:noFill/>
                </a:ln>
                <a:solidFill>
                  <a:srgbClr val="003300"/>
                </a:solidFill>
                <a:effectLst/>
                <a:latin typeface="Arial" pitchFamily="34" charset="0"/>
                <a:ea typeface="Calibri" pitchFamily="34" charset="0"/>
                <a:cs typeface="Arial" pitchFamily="34" charset="0"/>
              </a:rPr>
              <a:t>Friday 16 October 2015</a:t>
            </a:r>
          </a:p>
          <a:p>
            <a:pPr marL="0" marR="0" lvl="0" indent="0" algn="ctr" defTabSz="914400" rtl="0" eaLnBrk="0" fontAlgn="base" latinLnBrk="0" hangingPunct="0">
              <a:lnSpc>
                <a:spcPct val="100000"/>
              </a:lnSpc>
              <a:spcBef>
                <a:spcPct val="0"/>
              </a:spcBef>
              <a:spcAft>
                <a:spcPct val="0"/>
              </a:spcAft>
              <a:buClrTx/>
              <a:buSzTx/>
              <a:buFontTx/>
              <a:buNone/>
              <a:tabLst/>
            </a:pPr>
            <a:endParaRPr lang="en-GB" sz="1400" b="1" dirty="0" smtClean="0">
              <a:solidFill>
                <a:srgbClr val="003300"/>
              </a:solidFill>
              <a:latin typeface="Arial" pitchFamily="34" charset="0"/>
              <a:ea typeface="Calibri"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GB" sz="1400" b="1" i="0" u="none" strike="noStrike" cap="none" normalizeH="0" baseline="0" dirty="0" smtClean="0">
              <a:ln>
                <a:noFill/>
              </a:ln>
              <a:solidFill>
                <a:srgbClr val="003300"/>
              </a:solidFill>
              <a:effectLst/>
              <a:latin typeface="Arial" pitchFamily="34" charset="0"/>
              <a:ea typeface="Calibri"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en-GB" sz="1400" b="1" dirty="0" smtClean="0">
                <a:solidFill>
                  <a:srgbClr val="003300"/>
                </a:solidFill>
                <a:latin typeface="Arial" pitchFamily="34" charset="0"/>
                <a:cs typeface="Arial" pitchFamily="34" charset="0"/>
              </a:rPr>
              <a:t> Doff Pollard &amp; Rita Lawson</a:t>
            </a: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285728"/>
            <a:ext cx="1102350" cy="6286543"/>
          </a:xfrm>
        </p:spPr>
        <p:style>
          <a:lnRef idx="0">
            <a:schemeClr val="accent3"/>
          </a:lnRef>
          <a:fillRef idx="3">
            <a:schemeClr val="accent3"/>
          </a:fillRef>
          <a:effectRef idx="3">
            <a:schemeClr val="accent3"/>
          </a:effectRef>
          <a:fontRef idx="minor">
            <a:schemeClr val="lt1"/>
          </a:fontRef>
        </p:style>
        <p:txBody>
          <a:bodyPr/>
          <a:lstStyle/>
          <a:p>
            <a:r>
              <a:rPr lang="en-GB" dirty="0" smtClean="0"/>
              <a:t> </a:t>
            </a:r>
            <a:endParaRPr lang="en-GB" dirty="0"/>
          </a:p>
        </p:txBody>
      </p:sp>
      <p:sp>
        <p:nvSpPr>
          <p:cNvPr id="3" name="Subtitle 2"/>
          <p:cNvSpPr>
            <a:spLocks noGrp="1"/>
          </p:cNvSpPr>
          <p:nvPr>
            <p:ph type="subTitle" idx="1"/>
          </p:nvPr>
        </p:nvSpPr>
        <p:spPr>
          <a:xfrm>
            <a:off x="683568" y="285728"/>
            <a:ext cx="7817522" cy="285752"/>
          </a:xfrm>
          <a:solidFill>
            <a:srgbClr val="002060"/>
          </a:solidFill>
          <a:ln/>
        </p:spPr>
        <p:style>
          <a:lnRef idx="0">
            <a:schemeClr val="accent1"/>
          </a:lnRef>
          <a:fillRef idx="1001">
            <a:schemeClr val="dk2"/>
          </a:fillRef>
          <a:effectRef idx="3">
            <a:schemeClr val="accent1"/>
          </a:effectRef>
          <a:fontRef idx="minor">
            <a:schemeClr val="lt1"/>
          </a:fontRef>
        </p:style>
        <p:txBody>
          <a:bodyPr>
            <a:normAutofit fontScale="47500" lnSpcReduction="20000"/>
          </a:bodyPr>
          <a:lstStyle/>
          <a:p>
            <a:endParaRPr lang="en-GB" dirty="0"/>
          </a:p>
        </p:txBody>
      </p:sp>
      <p:sp>
        <p:nvSpPr>
          <p:cNvPr id="9" name="Rectangle 8"/>
          <p:cNvSpPr/>
          <p:nvPr/>
        </p:nvSpPr>
        <p:spPr>
          <a:xfrm>
            <a:off x="683568" y="1484784"/>
            <a:ext cx="7776864" cy="288032"/>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p:cNvPicPr/>
          <p:nvPr/>
        </p:nvPicPr>
        <p:blipFill>
          <a:blip r:embed="rId2" cstate="print"/>
          <a:srcRect/>
          <a:stretch>
            <a:fillRect/>
          </a:stretch>
        </p:blipFill>
        <p:spPr bwMode="auto">
          <a:xfrm>
            <a:off x="3635896" y="620688"/>
            <a:ext cx="2828925" cy="857039"/>
          </a:xfrm>
          <a:prstGeom prst="rect">
            <a:avLst/>
          </a:prstGeom>
          <a:noFill/>
          <a:ln w="9525">
            <a:noFill/>
            <a:miter lim="800000"/>
            <a:headEnd/>
            <a:tailEnd/>
          </a:ln>
        </p:spPr>
      </p:pic>
      <p:sp>
        <p:nvSpPr>
          <p:cNvPr id="6" name="Rectangle 5"/>
          <p:cNvSpPr/>
          <p:nvPr/>
        </p:nvSpPr>
        <p:spPr>
          <a:xfrm>
            <a:off x="2286000" y="2132856"/>
            <a:ext cx="6102424" cy="2308324"/>
          </a:xfrm>
          <a:prstGeom prst="rect">
            <a:avLst/>
          </a:prstGeom>
        </p:spPr>
        <p:txBody>
          <a:bodyPr wrap="square">
            <a:spAutoFit/>
          </a:bodyPr>
          <a:lstStyle/>
          <a:p>
            <a:r>
              <a:rPr lang="en-GB" sz="2400" b="1" i="1" dirty="0" smtClean="0">
                <a:latin typeface="Arial" pitchFamily="34" charset="0"/>
                <a:cs typeface="Arial" pitchFamily="34" charset="0"/>
              </a:rPr>
              <a:t>Doff Pollard &amp; Rita Lawson</a:t>
            </a:r>
            <a:r>
              <a:rPr lang="en-GB" sz="2400" dirty="0" smtClean="0">
                <a:latin typeface="Arial" pitchFamily="34" charset="0"/>
                <a:cs typeface="Arial" pitchFamily="34" charset="0"/>
              </a:rPr>
              <a:t>, </a:t>
            </a:r>
          </a:p>
          <a:p>
            <a:r>
              <a:rPr lang="en-GB" sz="2400" dirty="0" smtClean="0">
                <a:latin typeface="Arial" pitchFamily="34" charset="0"/>
                <a:cs typeface="Arial" pitchFamily="34" charset="0"/>
              </a:rPr>
              <a:t>Tees Valley Rural Community Council, making the case for tackling social and economic challenges in isolated and post-industrial deprived rural areas in the context of economic crises on Teesside.</a:t>
            </a:r>
            <a:endParaRPr lang="en-GB"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285728"/>
            <a:ext cx="1102350" cy="6286543"/>
          </a:xfrm>
        </p:spPr>
        <p:style>
          <a:lnRef idx="0">
            <a:schemeClr val="accent3"/>
          </a:lnRef>
          <a:fillRef idx="3">
            <a:schemeClr val="accent3"/>
          </a:fillRef>
          <a:effectRef idx="3">
            <a:schemeClr val="accent3"/>
          </a:effectRef>
          <a:fontRef idx="minor">
            <a:schemeClr val="lt1"/>
          </a:fontRef>
        </p:style>
        <p:txBody>
          <a:bodyPr/>
          <a:lstStyle/>
          <a:p>
            <a:r>
              <a:rPr lang="en-GB" dirty="0" smtClean="0"/>
              <a:t> </a:t>
            </a:r>
            <a:endParaRPr lang="en-GB" dirty="0"/>
          </a:p>
        </p:txBody>
      </p:sp>
      <p:sp>
        <p:nvSpPr>
          <p:cNvPr id="3" name="Subtitle 2"/>
          <p:cNvSpPr>
            <a:spLocks noGrp="1"/>
          </p:cNvSpPr>
          <p:nvPr>
            <p:ph type="subTitle" idx="1"/>
          </p:nvPr>
        </p:nvSpPr>
        <p:spPr>
          <a:xfrm>
            <a:off x="683568" y="285728"/>
            <a:ext cx="7817522" cy="285752"/>
          </a:xfrm>
          <a:solidFill>
            <a:srgbClr val="002060"/>
          </a:solidFill>
          <a:ln/>
        </p:spPr>
        <p:style>
          <a:lnRef idx="0">
            <a:schemeClr val="accent1"/>
          </a:lnRef>
          <a:fillRef idx="1001">
            <a:schemeClr val="dk2"/>
          </a:fillRef>
          <a:effectRef idx="3">
            <a:schemeClr val="accent1"/>
          </a:effectRef>
          <a:fontRef idx="minor">
            <a:schemeClr val="lt1"/>
          </a:fontRef>
        </p:style>
        <p:txBody>
          <a:bodyPr>
            <a:normAutofit fontScale="47500" lnSpcReduction="20000"/>
          </a:bodyPr>
          <a:lstStyle/>
          <a:p>
            <a:endParaRPr lang="en-GB" dirty="0"/>
          </a:p>
        </p:txBody>
      </p:sp>
      <p:sp>
        <p:nvSpPr>
          <p:cNvPr id="9" name="Rectangle 8"/>
          <p:cNvSpPr/>
          <p:nvPr/>
        </p:nvSpPr>
        <p:spPr>
          <a:xfrm>
            <a:off x="683568" y="1484784"/>
            <a:ext cx="7776864" cy="288032"/>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p:cNvPicPr/>
          <p:nvPr/>
        </p:nvPicPr>
        <p:blipFill>
          <a:blip r:embed="rId2" cstate="print"/>
          <a:srcRect/>
          <a:stretch>
            <a:fillRect/>
          </a:stretch>
        </p:blipFill>
        <p:spPr bwMode="auto">
          <a:xfrm>
            <a:off x="3635896" y="620688"/>
            <a:ext cx="2828925" cy="857039"/>
          </a:xfrm>
          <a:prstGeom prst="rect">
            <a:avLst/>
          </a:prstGeom>
          <a:noFill/>
          <a:ln w="9525">
            <a:noFill/>
            <a:miter lim="800000"/>
            <a:headEnd/>
            <a:tailEnd/>
          </a:ln>
        </p:spPr>
      </p:pic>
      <p:sp>
        <p:nvSpPr>
          <p:cNvPr id="6" name="TextBox 5"/>
          <p:cNvSpPr txBox="1"/>
          <p:nvPr/>
        </p:nvSpPr>
        <p:spPr>
          <a:xfrm>
            <a:off x="2267744" y="2276872"/>
            <a:ext cx="6120680" cy="1046440"/>
          </a:xfrm>
          <a:prstGeom prst="rect">
            <a:avLst/>
          </a:prstGeom>
          <a:noFill/>
        </p:spPr>
        <p:txBody>
          <a:bodyPr wrap="square" rtlCol="0">
            <a:spAutoFit/>
          </a:bodyPr>
          <a:lstStyle/>
          <a:p>
            <a:pPr algn="ctr"/>
            <a:endParaRPr lang="en-GB" sz="4400" dirty="0" smtClean="0">
              <a:latin typeface="Arial" pitchFamily="34" charset="0"/>
              <a:cs typeface="Arial" pitchFamily="34" charset="0"/>
            </a:endParaRPr>
          </a:p>
          <a:p>
            <a:endParaRPr lang="en-GB" dirty="0"/>
          </a:p>
        </p:txBody>
      </p:sp>
      <p:pic>
        <p:nvPicPr>
          <p:cNvPr id="7" name="Picture 6" descr="RC-Rural-small.jpg"/>
          <p:cNvPicPr>
            <a:picLocks noChangeAspect="1"/>
          </p:cNvPicPr>
          <p:nvPr/>
        </p:nvPicPr>
        <p:blipFill>
          <a:blip r:embed="rId3" cstate="print"/>
          <a:stretch>
            <a:fillRect/>
          </a:stretch>
        </p:blipFill>
        <p:spPr>
          <a:xfrm>
            <a:off x="2227290" y="1916832"/>
            <a:ext cx="5945160" cy="4176464"/>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285728"/>
            <a:ext cx="1102350" cy="6286543"/>
          </a:xfrm>
        </p:spPr>
        <p:style>
          <a:lnRef idx="0">
            <a:schemeClr val="accent3"/>
          </a:lnRef>
          <a:fillRef idx="3">
            <a:schemeClr val="accent3"/>
          </a:fillRef>
          <a:effectRef idx="3">
            <a:schemeClr val="accent3"/>
          </a:effectRef>
          <a:fontRef idx="minor">
            <a:schemeClr val="lt1"/>
          </a:fontRef>
        </p:style>
        <p:txBody>
          <a:bodyPr/>
          <a:lstStyle/>
          <a:p>
            <a:r>
              <a:rPr lang="en-GB" dirty="0" smtClean="0"/>
              <a:t> </a:t>
            </a:r>
            <a:endParaRPr lang="en-GB" dirty="0"/>
          </a:p>
        </p:txBody>
      </p:sp>
      <p:sp>
        <p:nvSpPr>
          <p:cNvPr id="3" name="Subtitle 2"/>
          <p:cNvSpPr>
            <a:spLocks noGrp="1"/>
          </p:cNvSpPr>
          <p:nvPr>
            <p:ph type="subTitle" idx="1"/>
          </p:nvPr>
        </p:nvSpPr>
        <p:spPr>
          <a:xfrm>
            <a:off x="683568" y="285728"/>
            <a:ext cx="7817522" cy="285752"/>
          </a:xfrm>
          <a:solidFill>
            <a:srgbClr val="002060"/>
          </a:solidFill>
          <a:ln/>
        </p:spPr>
        <p:style>
          <a:lnRef idx="0">
            <a:schemeClr val="accent1"/>
          </a:lnRef>
          <a:fillRef idx="1001">
            <a:schemeClr val="dk2"/>
          </a:fillRef>
          <a:effectRef idx="3">
            <a:schemeClr val="accent1"/>
          </a:effectRef>
          <a:fontRef idx="minor">
            <a:schemeClr val="lt1"/>
          </a:fontRef>
        </p:style>
        <p:txBody>
          <a:bodyPr>
            <a:normAutofit fontScale="47500" lnSpcReduction="20000"/>
          </a:bodyPr>
          <a:lstStyle/>
          <a:p>
            <a:endParaRPr lang="en-GB" dirty="0"/>
          </a:p>
        </p:txBody>
      </p:sp>
      <p:sp>
        <p:nvSpPr>
          <p:cNvPr id="9" name="Rectangle 8"/>
          <p:cNvSpPr/>
          <p:nvPr/>
        </p:nvSpPr>
        <p:spPr>
          <a:xfrm>
            <a:off x="683568" y="1484784"/>
            <a:ext cx="7776864" cy="288032"/>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p:cNvPicPr/>
          <p:nvPr/>
        </p:nvPicPr>
        <p:blipFill>
          <a:blip r:embed="rId2" cstate="print"/>
          <a:srcRect/>
          <a:stretch>
            <a:fillRect/>
          </a:stretch>
        </p:blipFill>
        <p:spPr bwMode="auto">
          <a:xfrm>
            <a:off x="3635896" y="620688"/>
            <a:ext cx="2828925" cy="857039"/>
          </a:xfrm>
          <a:prstGeom prst="rect">
            <a:avLst/>
          </a:prstGeom>
          <a:noFill/>
          <a:ln w="9525">
            <a:noFill/>
            <a:miter lim="800000"/>
            <a:headEnd/>
            <a:tailEnd/>
          </a:ln>
        </p:spPr>
      </p:pic>
      <p:sp>
        <p:nvSpPr>
          <p:cNvPr id="6" name="TextBox 5"/>
          <p:cNvSpPr txBox="1"/>
          <p:nvPr/>
        </p:nvSpPr>
        <p:spPr>
          <a:xfrm>
            <a:off x="2267744" y="2276872"/>
            <a:ext cx="6120680" cy="1046440"/>
          </a:xfrm>
          <a:prstGeom prst="rect">
            <a:avLst/>
          </a:prstGeom>
          <a:noFill/>
        </p:spPr>
        <p:txBody>
          <a:bodyPr wrap="square" rtlCol="0">
            <a:spAutoFit/>
          </a:bodyPr>
          <a:lstStyle/>
          <a:p>
            <a:pPr algn="ctr"/>
            <a:endParaRPr lang="en-GB" sz="4400" dirty="0" smtClean="0">
              <a:latin typeface="Arial" pitchFamily="34" charset="0"/>
              <a:cs typeface="Arial" pitchFamily="34" charset="0"/>
            </a:endParaRPr>
          </a:p>
          <a:p>
            <a:endParaRPr lang="en-GB" dirty="0"/>
          </a:p>
        </p:txBody>
      </p:sp>
      <p:pic>
        <p:nvPicPr>
          <p:cNvPr id="7169" name="Picture 1"/>
          <p:cNvPicPr>
            <a:picLocks noChangeAspect="1" noChangeArrowheads="1"/>
          </p:cNvPicPr>
          <p:nvPr/>
        </p:nvPicPr>
        <p:blipFill>
          <a:blip r:embed="rId3" cstate="print"/>
          <a:srcRect/>
          <a:stretch>
            <a:fillRect/>
          </a:stretch>
        </p:blipFill>
        <p:spPr bwMode="auto">
          <a:xfrm>
            <a:off x="1907704" y="1988840"/>
            <a:ext cx="6624736" cy="460118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285728"/>
            <a:ext cx="1102350" cy="6286543"/>
          </a:xfrm>
        </p:spPr>
        <p:style>
          <a:lnRef idx="0">
            <a:schemeClr val="accent3"/>
          </a:lnRef>
          <a:fillRef idx="3">
            <a:schemeClr val="accent3"/>
          </a:fillRef>
          <a:effectRef idx="3">
            <a:schemeClr val="accent3"/>
          </a:effectRef>
          <a:fontRef idx="minor">
            <a:schemeClr val="lt1"/>
          </a:fontRef>
        </p:style>
        <p:txBody>
          <a:bodyPr/>
          <a:lstStyle/>
          <a:p>
            <a:r>
              <a:rPr lang="en-GB" dirty="0" smtClean="0"/>
              <a:t> </a:t>
            </a:r>
            <a:endParaRPr lang="en-GB" dirty="0"/>
          </a:p>
        </p:txBody>
      </p:sp>
      <p:sp>
        <p:nvSpPr>
          <p:cNvPr id="3" name="Subtitle 2"/>
          <p:cNvSpPr>
            <a:spLocks noGrp="1"/>
          </p:cNvSpPr>
          <p:nvPr>
            <p:ph type="subTitle" idx="1"/>
          </p:nvPr>
        </p:nvSpPr>
        <p:spPr>
          <a:xfrm>
            <a:off x="683568" y="285728"/>
            <a:ext cx="7817522" cy="285752"/>
          </a:xfrm>
          <a:solidFill>
            <a:srgbClr val="002060"/>
          </a:solidFill>
          <a:ln/>
        </p:spPr>
        <p:style>
          <a:lnRef idx="0">
            <a:schemeClr val="accent1"/>
          </a:lnRef>
          <a:fillRef idx="1001">
            <a:schemeClr val="dk2"/>
          </a:fillRef>
          <a:effectRef idx="3">
            <a:schemeClr val="accent1"/>
          </a:effectRef>
          <a:fontRef idx="minor">
            <a:schemeClr val="lt1"/>
          </a:fontRef>
        </p:style>
        <p:txBody>
          <a:bodyPr>
            <a:normAutofit fontScale="47500" lnSpcReduction="20000"/>
          </a:bodyPr>
          <a:lstStyle/>
          <a:p>
            <a:endParaRPr lang="en-GB" dirty="0"/>
          </a:p>
        </p:txBody>
      </p:sp>
      <p:sp>
        <p:nvSpPr>
          <p:cNvPr id="9" name="Rectangle 8"/>
          <p:cNvSpPr/>
          <p:nvPr/>
        </p:nvSpPr>
        <p:spPr>
          <a:xfrm>
            <a:off x="683568" y="1484784"/>
            <a:ext cx="7776864" cy="288032"/>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p:cNvPicPr/>
          <p:nvPr/>
        </p:nvPicPr>
        <p:blipFill>
          <a:blip r:embed="rId2" cstate="print"/>
          <a:srcRect/>
          <a:stretch>
            <a:fillRect/>
          </a:stretch>
        </p:blipFill>
        <p:spPr bwMode="auto">
          <a:xfrm>
            <a:off x="3635896" y="620688"/>
            <a:ext cx="2828925" cy="857039"/>
          </a:xfrm>
          <a:prstGeom prst="rect">
            <a:avLst/>
          </a:prstGeom>
          <a:noFill/>
          <a:ln w="9525">
            <a:noFill/>
            <a:miter lim="800000"/>
            <a:headEnd/>
            <a:tailEnd/>
          </a:ln>
        </p:spPr>
      </p:pic>
      <p:sp>
        <p:nvSpPr>
          <p:cNvPr id="12290" name="Rectangle 2"/>
          <p:cNvSpPr>
            <a:spLocks noChangeArrowheads="1"/>
          </p:cNvSpPr>
          <p:nvPr/>
        </p:nvSpPr>
        <p:spPr bwMode="auto">
          <a:xfrm>
            <a:off x="2071670" y="2143116"/>
            <a:ext cx="6572296" cy="42473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pitchFamily="34" charset="0"/>
                <a:cs typeface="Arial" pitchFamily="34" charset="0"/>
              </a:rPr>
              <a:t>16</a:t>
            </a:r>
            <a:r>
              <a:rPr kumimoji="0" lang="en-GB" sz="1800" b="0" i="0" u="none" strike="noStrike" cap="none" normalizeH="0" baseline="30000" dirty="0" smtClean="0">
                <a:ln>
                  <a:noFill/>
                </a:ln>
                <a:solidFill>
                  <a:schemeClr val="tx1"/>
                </a:solidFill>
                <a:effectLst/>
                <a:latin typeface="Arial" pitchFamily="34" charset="0"/>
                <a:cs typeface="Arial" pitchFamily="34" charset="0"/>
              </a:rPr>
              <a:t>th</a:t>
            </a:r>
            <a:r>
              <a:rPr kumimoji="0" lang="en-GB" sz="1800" b="0" i="0" u="none" strike="noStrike" cap="none" normalizeH="0" baseline="0" dirty="0" smtClean="0">
                <a:ln>
                  <a:noFill/>
                </a:ln>
                <a:solidFill>
                  <a:schemeClr val="tx1"/>
                </a:solidFill>
                <a:effectLst/>
                <a:latin typeface="Arial" pitchFamily="34" charset="0"/>
                <a:cs typeface="Arial" pitchFamily="34" charset="0"/>
              </a:rPr>
              <a:t> </a:t>
            </a:r>
            <a:r>
              <a:rPr lang="en-GB" dirty="0" smtClean="0">
                <a:latin typeface="Arial" pitchFamily="34" charset="0"/>
                <a:cs typeface="Arial" pitchFamily="34" charset="0"/>
              </a:rPr>
              <a:t>O</a:t>
            </a:r>
            <a:r>
              <a:rPr kumimoji="0" lang="en-GB" sz="1800" b="0" i="0" u="none" strike="noStrike" cap="none" normalizeH="0" baseline="0" dirty="0" smtClean="0">
                <a:ln>
                  <a:noFill/>
                </a:ln>
                <a:solidFill>
                  <a:schemeClr val="tx1"/>
                </a:solidFill>
                <a:effectLst/>
                <a:latin typeface="Arial" pitchFamily="34" charset="0"/>
                <a:cs typeface="Arial" pitchFamily="34" charset="0"/>
              </a:rPr>
              <a:t>ctober 2015</a:t>
            </a:r>
          </a:p>
          <a:p>
            <a:pPr marL="0" marR="0" lvl="0" indent="0" algn="l" defTabSz="914400" rtl="0" eaLnBrk="1" fontAlgn="base" latinLnBrk="0" hangingPunct="1">
              <a:lnSpc>
                <a:spcPct val="100000"/>
              </a:lnSpc>
              <a:spcBef>
                <a:spcPct val="0"/>
              </a:spcBef>
              <a:spcAft>
                <a:spcPct val="0"/>
              </a:spcAft>
              <a:buClrTx/>
              <a:buSzTx/>
              <a:buFontTx/>
              <a:buNone/>
              <a:tabLst/>
            </a:pPr>
            <a:endParaRPr lang="en-GB" dirty="0" smtClean="0">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GB" dirty="0" smtClean="0">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GB" dirty="0" smtClean="0">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GB" dirty="0" smtClean="0">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GB" dirty="0" smtClean="0">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GB" dirty="0" smtClean="0">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GB" dirty="0" smtClean="0">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2291" name="Picture 3"/>
          <p:cNvPicPr>
            <a:picLocks noChangeAspect="1" noChangeArrowheads="1"/>
          </p:cNvPicPr>
          <p:nvPr/>
        </p:nvPicPr>
        <p:blipFill>
          <a:blip r:embed="rId3" cstate="print"/>
          <a:srcRect/>
          <a:stretch>
            <a:fillRect/>
          </a:stretch>
        </p:blipFill>
        <p:spPr bwMode="auto">
          <a:xfrm>
            <a:off x="1857356" y="2038878"/>
            <a:ext cx="6853257" cy="403332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285728"/>
            <a:ext cx="1102350" cy="6286543"/>
          </a:xfrm>
        </p:spPr>
        <p:style>
          <a:lnRef idx="0">
            <a:schemeClr val="accent3"/>
          </a:lnRef>
          <a:fillRef idx="3">
            <a:schemeClr val="accent3"/>
          </a:fillRef>
          <a:effectRef idx="3">
            <a:schemeClr val="accent3"/>
          </a:effectRef>
          <a:fontRef idx="minor">
            <a:schemeClr val="lt1"/>
          </a:fontRef>
        </p:style>
        <p:txBody>
          <a:bodyPr/>
          <a:lstStyle/>
          <a:p>
            <a:r>
              <a:rPr lang="en-GB" dirty="0" smtClean="0"/>
              <a:t> </a:t>
            </a:r>
            <a:endParaRPr lang="en-GB" dirty="0"/>
          </a:p>
        </p:txBody>
      </p:sp>
      <p:sp>
        <p:nvSpPr>
          <p:cNvPr id="3" name="Subtitle 2"/>
          <p:cNvSpPr>
            <a:spLocks noGrp="1"/>
          </p:cNvSpPr>
          <p:nvPr>
            <p:ph type="subTitle" idx="1"/>
          </p:nvPr>
        </p:nvSpPr>
        <p:spPr>
          <a:xfrm>
            <a:off x="683568" y="285728"/>
            <a:ext cx="7817522" cy="285752"/>
          </a:xfrm>
          <a:solidFill>
            <a:srgbClr val="002060"/>
          </a:solidFill>
          <a:ln/>
        </p:spPr>
        <p:style>
          <a:lnRef idx="0">
            <a:schemeClr val="accent1"/>
          </a:lnRef>
          <a:fillRef idx="1001">
            <a:schemeClr val="dk2"/>
          </a:fillRef>
          <a:effectRef idx="3">
            <a:schemeClr val="accent1"/>
          </a:effectRef>
          <a:fontRef idx="minor">
            <a:schemeClr val="lt1"/>
          </a:fontRef>
        </p:style>
        <p:txBody>
          <a:bodyPr>
            <a:normAutofit fontScale="47500" lnSpcReduction="20000"/>
          </a:bodyPr>
          <a:lstStyle/>
          <a:p>
            <a:endParaRPr lang="en-GB" dirty="0"/>
          </a:p>
        </p:txBody>
      </p:sp>
      <p:sp>
        <p:nvSpPr>
          <p:cNvPr id="9" name="Rectangle 8"/>
          <p:cNvSpPr/>
          <p:nvPr/>
        </p:nvSpPr>
        <p:spPr>
          <a:xfrm>
            <a:off x="683568" y="1484784"/>
            <a:ext cx="7776864" cy="288032"/>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p:cNvPicPr/>
          <p:nvPr/>
        </p:nvPicPr>
        <p:blipFill>
          <a:blip r:embed="rId2" cstate="print"/>
          <a:srcRect/>
          <a:stretch>
            <a:fillRect/>
          </a:stretch>
        </p:blipFill>
        <p:spPr bwMode="auto">
          <a:xfrm>
            <a:off x="3635896" y="620688"/>
            <a:ext cx="2828925" cy="857039"/>
          </a:xfrm>
          <a:prstGeom prst="rect">
            <a:avLst/>
          </a:prstGeom>
          <a:noFill/>
          <a:ln w="9525">
            <a:noFill/>
            <a:miter lim="800000"/>
            <a:headEnd/>
            <a:tailEnd/>
          </a:ln>
        </p:spPr>
      </p:pic>
      <p:pic>
        <p:nvPicPr>
          <p:cNvPr id="25602" name="Picture 2"/>
          <p:cNvPicPr>
            <a:picLocks noChangeAspect="1" noChangeArrowheads="1"/>
          </p:cNvPicPr>
          <p:nvPr/>
        </p:nvPicPr>
        <p:blipFill>
          <a:blip r:embed="rId3" cstate="print"/>
          <a:srcRect/>
          <a:stretch>
            <a:fillRect/>
          </a:stretch>
        </p:blipFill>
        <p:spPr bwMode="auto">
          <a:xfrm>
            <a:off x="2000232" y="2669431"/>
            <a:ext cx="6667518" cy="196924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285728"/>
            <a:ext cx="1102350" cy="6286543"/>
          </a:xfrm>
        </p:spPr>
        <p:style>
          <a:lnRef idx="0">
            <a:schemeClr val="accent3"/>
          </a:lnRef>
          <a:fillRef idx="3">
            <a:schemeClr val="accent3"/>
          </a:fillRef>
          <a:effectRef idx="3">
            <a:schemeClr val="accent3"/>
          </a:effectRef>
          <a:fontRef idx="minor">
            <a:schemeClr val="lt1"/>
          </a:fontRef>
        </p:style>
        <p:txBody>
          <a:bodyPr/>
          <a:lstStyle/>
          <a:p>
            <a:r>
              <a:rPr lang="en-GB" dirty="0" smtClean="0"/>
              <a:t> </a:t>
            </a:r>
            <a:endParaRPr lang="en-GB" dirty="0"/>
          </a:p>
        </p:txBody>
      </p:sp>
      <p:sp>
        <p:nvSpPr>
          <p:cNvPr id="3" name="Subtitle 2"/>
          <p:cNvSpPr>
            <a:spLocks noGrp="1"/>
          </p:cNvSpPr>
          <p:nvPr>
            <p:ph type="subTitle" idx="1"/>
          </p:nvPr>
        </p:nvSpPr>
        <p:spPr>
          <a:xfrm>
            <a:off x="683568" y="285728"/>
            <a:ext cx="7817522" cy="285752"/>
          </a:xfrm>
          <a:solidFill>
            <a:srgbClr val="002060"/>
          </a:solidFill>
          <a:ln/>
        </p:spPr>
        <p:style>
          <a:lnRef idx="0">
            <a:schemeClr val="accent1"/>
          </a:lnRef>
          <a:fillRef idx="1001">
            <a:schemeClr val="dk2"/>
          </a:fillRef>
          <a:effectRef idx="3">
            <a:schemeClr val="accent1"/>
          </a:effectRef>
          <a:fontRef idx="minor">
            <a:schemeClr val="lt1"/>
          </a:fontRef>
        </p:style>
        <p:txBody>
          <a:bodyPr>
            <a:normAutofit fontScale="47500" lnSpcReduction="20000"/>
          </a:bodyPr>
          <a:lstStyle/>
          <a:p>
            <a:endParaRPr lang="en-GB" dirty="0"/>
          </a:p>
        </p:txBody>
      </p:sp>
      <p:sp>
        <p:nvSpPr>
          <p:cNvPr id="9" name="Rectangle 8"/>
          <p:cNvSpPr/>
          <p:nvPr/>
        </p:nvSpPr>
        <p:spPr>
          <a:xfrm>
            <a:off x="683568" y="1484784"/>
            <a:ext cx="7776864" cy="288032"/>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p:cNvPicPr/>
          <p:nvPr/>
        </p:nvPicPr>
        <p:blipFill>
          <a:blip r:embed="rId2" cstate="print"/>
          <a:srcRect/>
          <a:stretch>
            <a:fillRect/>
          </a:stretch>
        </p:blipFill>
        <p:spPr bwMode="auto">
          <a:xfrm>
            <a:off x="3635896" y="620688"/>
            <a:ext cx="2828925" cy="857039"/>
          </a:xfrm>
          <a:prstGeom prst="rect">
            <a:avLst/>
          </a:prstGeom>
          <a:noFill/>
          <a:ln w="9525">
            <a:noFill/>
            <a:miter lim="800000"/>
            <a:headEnd/>
            <a:tailEnd/>
          </a:ln>
        </p:spPr>
      </p:pic>
      <p:pic>
        <p:nvPicPr>
          <p:cNvPr id="11265" name="Picture 1"/>
          <p:cNvPicPr>
            <a:picLocks noChangeAspect="1" noChangeArrowheads="1"/>
          </p:cNvPicPr>
          <p:nvPr/>
        </p:nvPicPr>
        <p:blipFill>
          <a:blip r:embed="rId3" cstate="print"/>
          <a:srcRect/>
          <a:stretch>
            <a:fillRect/>
          </a:stretch>
        </p:blipFill>
        <p:spPr bwMode="auto">
          <a:xfrm>
            <a:off x="2063947" y="2786057"/>
            <a:ext cx="6632378" cy="170021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285728"/>
            <a:ext cx="1102350" cy="6286543"/>
          </a:xfrm>
        </p:spPr>
        <p:style>
          <a:lnRef idx="0">
            <a:schemeClr val="accent3"/>
          </a:lnRef>
          <a:fillRef idx="3">
            <a:schemeClr val="accent3"/>
          </a:fillRef>
          <a:effectRef idx="3">
            <a:schemeClr val="accent3"/>
          </a:effectRef>
          <a:fontRef idx="minor">
            <a:schemeClr val="lt1"/>
          </a:fontRef>
        </p:style>
        <p:txBody>
          <a:bodyPr/>
          <a:lstStyle/>
          <a:p>
            <a:r>
              <a:rPr lang="en-GB" dirty="0" smtClean="0"/>
              <a:t> </a:t>
            </a:r>
            <a:endParaRPr lang="en-GB" dirty="0"/>
          </a:p>
        </p:txBody>
      </p:sp>
      <p:sp>
        <p:nvSpPr>
          <p:cNvPr id="3" name="Subtitle 2"/>
          <p:cNvSpPr>
            <a:spLocks noGrp="1"/>
          </p:cNvSpPr>
          <p:nvPr>
            <p:ph type="subTitle" idx="1"/>
          </p:nvPr>
        </p:nvSpPr>
        <p:spPr>
          <a:xfrm>
            <a:off x="683568" y="285728"/>
            <a:ext cx="7817522" cy="285752"/>
          </a:xfrm>
          <a:solidFill>
            <a:srgbClr val="002060"/>
          </a:solidFill>
          <a:ln/>
        </p:spPr>
        <p:style>
          <a:lnRef idx="0">
            <a:schemeClr val="accent1"/>
          </a:lnRef>
          <a:fillRef idx="1001">
            <a:schemeClr val="dk2"/>
          </a:fillRef>
          <a:effectRef idx="3">
            <a:schemeClr val="accent1"/>
          </a:effectRef>
          <a:fontRef idx="minor">
            <a:schemeClr val="lt1"/>
          </a:fontRef>
        </p:style>
        <p:txBody>
          <a:bodyPr>
            <a:normAutofit fontScale="47500" lnSpcReduction="20000"/>
          </a:bodyPr>
          <a:lstStyle/>
          <a:p>
            <a:endParaRPr lang="en-GB" dirty="0"/>
          </a:p>
        </p:txBody>
      </p:sp>
      <p:sp>
        <p:nvSpPr>
          <p:cNvPr id="9" name="Rectangle 8"/>
          <p:cNvSpPr/>
          <p:nvPr/>
        </p:nvSpPr>
        <p:spPr>
          <a:xfrm>
            <a:off x="683568" y="1484784"/>
            <a:ext cx="7776864" cy="288032"/>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p:cNvPicPr/>
          <p:nvPr/>
        </p:nvPicPr>
        <p:blipFill>
          <a:blip r:embed="rId2" cstate="print"/>
          <a:srcRect/>
          <a:stretch>
            <a:fillRect/>
          </a:stretch>
        </p:blipFill>
        <p:spPr bwMode="auto">
          <a:xfrm>
            <a:off x="3635896" y="620688"/>
            <a:ext cx="2828925" cy="857039"/>
          </a:xfrm>
          <a:prstGeom prst="rect">
            <a:avLst/>
          </a:prstGeom>
          <a:noFill/>
          <a:ln w="9525">
            <a:noFill/>
            <a:miter lim="800000"/>
            <a:headEnd/>
            <a:tailEnd/>
          </a:ln>
        </p:spPr>
      </p:pic>
      <p:sp>
        <p:nvSpPr>
          <p:cNvPr id="8" name="TextBox 7"/>
          <p:cNvSpPr txBox="1"/>
          <p:nvPr/>
        </p:nvSpPr>
        <p:spPr>
          <a:xfrm>
            <a:off x="2411760" y="1988840"/>
            <a:ext cx="5472608" cy="4278094"/>
          </a:xfrm>
          <a:prstGeom prst="rect">
            <a:avLst/>
          </a:prstGeom>
          <a:noFill/>
        </p:spPr>
        <p:txBody>
          <a:bodyPr wrap="square" rtlCol="0">
            <a:spAutoFit/>
          </a:bodyPr>
          <a:lstStyle/>
          <a:p>
            <a:pPr algn="ctr"/>
            <a:r>
              <a:rPr lang="en-GB" sz="2800" b="1" dirty="0" smtClean="0">
                <a:latin typeface="Arial" pitchFamily="34" charset="0"/>
                <a:cs typeface="Arial" pitchFamily="34" charset="0"/>
              </a:rPr>
              <a:t>Loftus Community Plan 		Jan 2012</a:t>
            </a:r>
          </a:p>
          <a:p>
            <a:r>
              <a:rPr lang="en-GB" dirty="0" smtClean="0">
                <a:latin typeface="Arial" pitchFamily="34" charset="0"/>
                <a:cs typeface="Arial" pitchFamily="34" charset="0"/>
              </a:rPr>
              <a:t>In the introduction latest information showed less than 60% of population are economically active with less than 10% of the population being managerial or professional and that over a third of Children live in income deprived Households.</a:t>
            </a:r>
          </a:p>
          <a:p>
            <a:endParaRPr lang="en-GB" dirty="0" smtClean="0">
              <a:latin typeface="Arial" pitchFamily="34" charset="0"/>
              <a:cs typeface="Arial" pitchFamily="34" charset="0"/>
            </a:endParaRPr>
          </a:p>
          <a:p>
            <a:r>
              <a:rPr lang="en-GB" dirty="0" smtClean="0">
                <a:latin typeface="Arial" pitchFamily="34" charset="0"/>
                <a:cs typeface="Arial" pitchFamily="34" charset="0"/>
              </a:rPr>
              <a:t>Action plan </a:t>
            </a:r>
          </a:p>
          <a:p>
            <a:r>
              <a:rPr lang="en-GB" dirty="0" smtClean="0">
                <a:latin typeface="Arial" pitchFamily="34" charset="0"/>
                <a:cs typeface="Arial" pitchFamily="34" charset="0"/>
              </a:rPr>
              <a:t>Encouraging tourism, looking after environment, empty properties  housing &amp; shops, Community Cohesion, Transport, reduce unemployment</a:t>
            </a:r>
          </a:p>
          <a:p>
            <a:r>
              <a:rPr lang="en-GB" dirty="0" smtClean="0">
                <a:latin typeface="Arial" pitchFamily="34" charset="0"/>
                <a:cs typeface="Arial" pitchFamily="34" charset="0"/>
              </a:rPr>
              <a:t>Improve communications between residents and service providers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285728"/>
            <a:ext cx="1102350" cy="6286543"/>
          </a:xfrm>
        </p:spPr>
        <p:style>
          <a:lnRef idx="0">
            <a:schemeClr val="accent3"/>
          </a:lnRef>
          <a:fillRef idx="3">
            <a:schemeClr val="accent3"/>
          </a:fillRef>
          <a:effectRef idx="3">
            <a:schemeClr val="accent3"/>
          </a:effectRef>
          <a:fontRef idx="minor">
            <a:schemeClr val="lt1"/>
          </a:fontRef>
        </p:style>
        <p:txBody>
          <a:bodyPr/>
          <a:lstStyle/>
          <a:p>
            <a:r>
              <a:rPr lang="en-GB" dirty="0" smtClean="0"/>
              <a:t> </a:t>
            </a:r>
            <a:endParaRPr lang="en-GB" dirty="0"/>
          </a:p>
        </p:txBody>
      </p:sp>
      <p:sp>
        <p:nvSpPr>
          <p:cNvPr id="3" name="Subtitle 2"/>
          <p:cNvSpPr>
            <a:spLocks noGrp="1"/>
          </p:cNvSpPr>
          <p:nvPr>
            <p:ph type="subTitle" idx="1"/>
          </p:nvPr>
        </p:nvSpPr>
        <p:spPr>
          <a:xfrm>
            <a:off x="683568" y="285728"/>
            <a:ext cx="7817522" cy="285752"/>
          </a:xfrm>
          <a:solidFill>
            <a:srgbClr val="002060"/>
          </a:solidFill>
          <a:ln/>
        </p:spPr>
        <p:style>
          <a:lnRef idx="0">
            <a:schemeClr val="accent1"/>
          </a:lnRef>
          <a:fillRef idx="1001">
            <a:schemeClr val="dk2"/>
          </a:fillRef>
          <a:effectRef idx="3">
            <a:schemeClr val="accent1"/>
          </a:effectRef>
          <a:fontRef idx="minor">
            <a:schemeClr val="lt1"/>
          </a:fontRef>
        </p:style>
        <p:txBody>
          <a:bodyPr>
            <a:normAutofit fontScale="47500" lnSpcReduction="20000"/>
          </a:bodyPr>
          <a:lstStyle/>
          <a:p>
            <a:endParaRPr lang="en-GB" dirty="0"/>
          </a:p>
        </p:txBody>
      </p:sp>
      <p:sp>
        <p:nvSpPr>
          <p:cNvPr id="9" name="Rectangle 8"/>
          <p:cNvSpPr/>
          <p:nvPr/>
        </p:nvSpPr>
        <p:spPr>
          <a:xfrm>
            <a:off x="683568" y="1484784"/>
            <a:ext cx="7776864" cy="288032"/>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p:cNvPicPr/>
          <p:nvPr/>
        </p:nvPicPr>
        <p:blipFill>
          <a:blip r:embed="rId2" cstate="print"/>
          <a:srcRect/>
          <a:stretch>
            <a:fillRect/>
          </a:stretch>
        </p:blipFill>
        <p:spPr bwMode="auto">
          <a:xfrm>
            <a:off x="3635896" y="620688"/>
            <a:ext cx="2828925" cy="857039"/>
          </a:xfrm>
          <a:prstGeom prst="rect">
            <a:avLst/>
          </a:prstGeom>
          <a:noFill/>
          <a:ln w="9525">
            <a:noFill/>
            <a:miter lim="800000"/>
            <a:headEnd/>
            <a:tailEnd/>
          </a:ln>
        </p:spPr>
      </p:pic>
      <p:sp>
        <p:nvSpPr>
          <p:cNvPr id="6" name="TextBox 5"/>
          <p:cNvSpPr txBox="1"/>
          <p:nvPr/>
        </p:nvSpPr>
        <p:spPr>
          <a:xfrm>
            <a:off x="2195736" y="2204864"/>
            <a:ext cx="3888432" cy="830997"/>
          </a:xfrm>
          <a:prstGeom prst="rect">
            <a:avLst/>
          </a:prstGeom>
          <a:noFill/>
        </p:spPr>
        <p:txBody>
          <a:bodyPr wrap="square" rtlCol="0">
            <a:spAutoFit/>
          </a:bodyPr>
          <a:lstStyle/>
          <a:p>
            <a:r>
              <a:rPr lang="en-GB" sz="2400" b="1" dirty="0" smtClean="0"/>
              <a:t>East Cleveland Villages </a:t>
            </a:r>
          </a:p>
          <a:p>
            <a:r>
              <a:rPr lang="en-GB" sz="2400" b="1" dirty="0" smtClean="0"/>
              <a:t>BIG Local partnership</a:t>
            </a:r>
            <a:endParaRPr lang="en-GB" sz="2400" b="1" dirty="0"/>
          </a:p>
        </p:txBody>
      </p:sp>
      <p:graphicFrame>
        <p:nvGraphicFramePr>
          <p:cNvPr id="7" name="Table 6"/>
          <p:cNvGraphicFramePr>
            <a:graphicFrameLocks noGrp="1"/>
          </p:cNvGraphicFramePr>
          <p:nvPr/>
        </p:nvGraphicFramePr>
        <p:xfrm>
          <a:off x="6156176" y="1988840"/>
          <a:ext cx="2037603" cy="3453661"/>
        </p:xfrm>
        <a:graphic>
          <a:graphicData uri="http://schemas.openxmlformats.org/drawingml/2006/table">
            <a:tbl>
              <a:tblPr/>
              <a:tblGrid>
                <a:gridCol w="2037603"/>
              </a:tblGrid>
              <a:tr h="0">
                <a:tc>
                  <a:txBody>
                    <a:bodyPr/>
                    <a:lstStyle/>
                    <a:p>
                      <a:pPr algn="l">
                        <a:spcBef>
                          <a:spcPts val="0"/>
                        </a:spcBef>
                      </a:pPr>
                      <a:r>
                        <a:rPr lang="en-GB" sz="1000" b="1" dirty="0"/>
                        <a:t>OUR VISION </a:t>
                      </a:r>
                    </a:p>
                  </a:txBody>
                  <a:tcPr marL="0" marR="0" marT="0" marB="0" anchor="ctr">
                    <a:lnL>
                      <a:noFill/>
                    </a:lnL>
                    <a:lnR>
                      <a:noFill/>
                    </a:lnR>
                    <a:lnT>
                      <a:noFill/>
                    </a:lnT>
                    <a:lnB>
                      <a:noFill/>
                    </a:lnB>
                  </a:tcPr>
                </a:tc>
              </a:tr>
              <a:tr h="0">
                <a:tc>
                  <a:txBody>
                    <a:bodyPr/>
                    <a:lstStyle/>
                    <a:p>
                      <a:pPr algn="l" rtl="0">
                        <a:spcBef>
                          <a:spcPts val="0"/>
                        </a:spcBef>
                      </a:pPr>
                      <a:r>
                        <a:rPr lang="en-GB" sz="1000" dirty="0"/>
                        <a:t>Eleven rural communities in East Cleveland are working together through the BIG Local programme to improve opportunities and facilities within the area. </a:t>
                      </a:r>
                    </a:p>
                    <a:p>
                      <a:pPr algn="l" rtl="0">
                        <a:spcBef>
                          <a:spcPts val="0"/>
                        </a:spcBef>
                      </a:pPr>
                      <a:r>
                        <a:rPr lang="en-GB" sz="1000" dirty="0"/>
                        <a:t>We want our area to be able to meet the challenges it faces and this is a chance for a range of new and existing groups and individuals to grow and flourish. The partnership see this as an investment which will enable them to build on their local heritage and be a means to attracting, jobs, local business and much more local activity for the benefit of the community. We are aware of the strengths and weaknesses within our communities and the opportunities and challenges we intend to pursue to make East Cleveland the place to be. </a:t>
                      </a:r>
                    </a:p>
                  </a:txBody>
                  <a:tcPr marL="48902" marR="48902" marT="24451" marB="76410" anchor="ctr">
                    <a:lnL>
                      <a:noFill/>
                    </a:lnL>
                    <a:lnR>
                      <a:noFill/>
                    </a:lnR>
                    <a:lnT>
                      <a:noFill/>
                    </a:lnT>
                    <a:lnB>
                      <a:noFill/>
                    </a:lnB>
                  </a:tcPr>
                </a:tc>
              </a:tr>
            </a:tbl>
          </a:graphicData>
        </a:graphic>
      </p:graphicFrame>
      <p:sp>
        <p:nvSpPr>
          <p:cNvPr id="8193"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0" tIns="0" rIns="10969344" bIns="2056752"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1" i="0" u="none" strike="noStrike" cap="none" normalizeH="0" baseline="0" smtClean="0">
                <a:ln>
                  <a:noFill/>
                </a:ln>
                <a:solidFill>
                  <a:srgbClr val="333333"/>
                </a:solidFill>
                <a:effectLst/>
                <a:latin typeface="Arial" pitchFamily="34" charset="0"/>
                <a:cs typeface="Arial" pitchFamily="34" charset="0"/>
              </a:rPr>
              <a:t>OUR VISION</a:t>
            </a:r>
            <a:r>
              <a:rPr kumimoji="0" lang="en-US" sz="1100" b="1" i="0" u="none" strike="noStrike" cap="none" normalizeH="0" baseline="0" smtClean="0">
                <a:ln>
                  <a:noFill/>
                </a:ln>
                <a:solidFill>
                  <a:schemeClr val="tx1"/>
                </a:solidFill>
                <a:effectLst/>
                <a:latin typeface="Arial" pitchFamily="34" charset="0"/>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73763"/>
                </a:solidFill>
                <a:effectLst/>
                <a:latin typeface="Arial" pitchFamily="34" charset="0"/>
                <a:cs typeface="Arial" pitchFamily="34" charset="0"/>
              </a:rPr>
              <a:t> </a:t>
            </a:r>
            <a:r>
              <a:rPr kumimoji="0" lang="en-US" sz="15000" b="0" i="0" u="none" strike="noStrike" cap="none" normalizeH="0" baseline="0" smtClean="0">
                <a:ln>
                  <a:noFill/>
                </a:ln>
                <a:solidFill>
                  <a:srgbClr val="073763"/>
                </a:solidFill>
                <a:effectLst/>
                <a:latin typeface="Arial" pitchFamily="34" charset="0"/>
                <a:cs typeface="Arial" pitchFamily="34" charset="0"/>
              </a:rPr>
              <a:t> </a:t>
            </a:r>
            <a:r>
              <a:rPr kumimoji="0" lang="en-US" sz="1200" b="0" i="0" u="none" strike="noStrike" cap="none" normalizeH="0" baseline="0" smtClean="0">
                <a:ln>
                  <a:noFill/>
                </a:ln>
                <a:solidFill>
                  <a:srgbClr val="073763"/>
                </a:solidFill>
                <a:effectLst/>
                <a:latin typeface="Arial" pitchFamily="34" charset="0"/>
                <a:cs typeface="Arial" pitchFamily="34" charset="0"/>
              </a:rPr>
              <a:t>  </a:t>
            </a:r>
          </a:p>
        </p:txBody>
      </p:sp>
      <p:pic>
        <p:nvPicPr>
          <p:cNvPr id="8194" name="Picture 2" descr="http://www.eastclevelandvillages.org.uk/_/rsrc/1394038127330/home/our-vision/Capture.JPG?height=251&amp;width=320">
            <a:hlinkClick r:id="rId3"/>
          </p:cNvPr>
          <p:cNvPicPr>
            <a:picLocks noChangeAspect="1" noChangeArrowheads="1"/>
          </p:cNvPicPr>
          <p:nvPr/>
        </p:nvPicPr>
        <p:blipFill>
          <a:blip r:embed="rId4" cstate="print"/>
          <a:srcRect/>
          <a:stretch>
            <a:fillRect/>
          </a:stretch>
        </p:blipFill>
        <p:spPr bwMode="auto">
          <a:xfrm>
            <a:off x="2123728" y="3645024"/>
            <a:ext cx="2975992" cy="2334295"/>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285728"/>
            <a:ext cx="1102350" cy="6286543"/>
          </a:xfrm>
        </p:spPr>
        <p:style>
          <a:lnRef idx="0">
            <a:schemeClr val="accent3"/>
          </a:lnRef>
          <a:fillRef idx="3">
            <a:schemeClr val="accent3"/>
          </a:fillRef>
          <a:effectRef idx="3">
            <a:schemeClr val="accent3"/>
          </a:effectRef>
          <a:fontRef idx="minor">
            <a:schemeClr val="lt1"/>
          </a:fontRef>
        </p:style>
        <p:txBody>
          <a:bodyPr/>
          <a:lstStyle/>
          <a:p>
            <a:r>
              <a:rPr lang="en-GB" dirty="0" smtClean="0"/>
              <a:t> </a:t>
            </a:r>
            <a:endParaRPr lang="en-GB" dirty="0"/>
          </a:p>
        </p:txBody>
      </p:sp>
      <p:sp>
        <p:nvSpPr>
          <p:cNvPr id="3" name="Subtitle 2"/>
          <p:cNvSpPr>
            <a:spLocks noGrp="1"/>
          </p:cNvSpPr>
          <p:nvPr>
            <p:ph type="subTitle" idx="1"/>
          </p:nvPr>
        </p:nvSpPr>
        <p:spPr>
          <a:xfrm>
            <a:off x="683568" y="285728"/>
            <a:ext cx="7817522" cy="285752"/>
          </a:xfrm>
          <a:solidFill>
            <a:srgbClr val="002060"/>
          </a:solidFill>
          <a:ln/>
        </p:spPr>
        <p:style>
          <a:lnRef idx="0">
            <a:schemeClr val="accent1"/>
          </a:lnRef>
          <a:fillRef idx="1001">
            <a:schemeClr val="dk2"/>
          </a:fillRef>
          <a:effectRef idx="3">
            <a:schemeClr val="accent1"/>
          </a:effectRef>
          <a:fontRef idx="minor">
            <a:schemeClr val="lt1"/>
          </a:fontRef>
        </p:style>
        <p:txBody>
          <a:bodyPr>
            <a:normAutofit fontScale="47500" lnSpcReduction="20000"/>
          </a:bodyPr>
          <a:lstStyle/>
          <a:p>
            <a:endParaRPr lang="en-GB" dirty="0"/>
          </a:p>
        </p:txBody>
      </p:sp>
      <p:sp>
        <p:nvSpPr>
          <p:cNvPr id="9" name="Rectangle 8"/>
          <p:cNvSpPr/>
          <p:nvPr/>
        </p:nvSpPr>
        <p:spPr>
          <a:xfrm>
            <a:off x="827584" y="1556792"/>
            <a:ext cx="7776864" cy="288032"/>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0" name="Picture 9"/>
          <p:cNvPicPr/>
          <p:nvPr/>
        </p:nvPicPr>
        <p:blipFill>
          <a:blip r:embed="rId2" cstate="print"/>
          <a:srcRect/>
          <a:stretch>
            <a:fillRect/>
          </a:stretch>
        </p:blipFill>
        <p:spPr bwMode="auto">
          <a:xfrm>
            <a:off x="3635896" y="620688"/>
            <a:ext cx="2828925" cy="857039"/>
          </a:xfrm>
          <a:prstGeom prst="rect">
            <a:avLst/>
          </a:prstGeom>
          <a:noFill/>
          <a:ln w="9525">
            <a:noFill/>
            <a:miter lim="800000"/>
            <a:headEnd/>
            <a:tailEnd/>
          </a:ln>
        </p:spPr>
      </p:pic>
      <p:sp>
        <p:nvSpPr>
          <p:cNvPr id="6" name="TextBox 5"/>
          <p:cNvSpPr txBox="1"/>
          <p:nvPr/>
        </p:nvSpPr>
        <p:spPr>
          <a:xfrm>
            <a:off x="2267744" y="2348880"/>
            <a:ext cx="6048672" cy="2769989"/>
          </a:xfrm>
          <a:prstGeom prst="rect">
            <a:avLst/>
          </a:prstGeom>
          <a:noFill/>
        </p:spPr>
        <p:txBody>
          <a:bodyPr wrap="square" rtlCol="0">
            <a:spAutoFit/>
          </a:bodyPr>
          <a:lstStyle/>
          <a:p>
            <a:r>
              <a:rPr lang="en-GB" sz="2400" dirty="0" smtClean="0">
                <a:latin typeface="Arial" pitchFamily="34" charset="0"/>
                <a:cs typeface="Arial" pitchFamily="34" charset="0"/>
              </a:rPr>
              <a:t>What does it mean? And What can be done?</a:t>
            </a:r>
          </a:p>
          <a:p>
            <a:r>
              <a:rPr lang="en-GB" dirty="0" smtClean="0"/>
              <a:t> Can’t ignore the history and context. A culture of skilled manual labour .. Former ironstone mining.</a:t>
            </a:r>
          </a:p>
          <a:p>
            <a:pPr>
              <a:buFont typeface="Arial" pitchFamily="34" charset="0"/>
              <a:buChar char="•"/>
            </a:pPr>
            <a:r>
              <a:rPr lang="en-GB" dirty="0" smtClean="0"/>
              <a:t>Low expectations and low achievement</a:t>
            </a:r>
          </a:p>
          <a:p>
            <a:pPr>
              <a:buFont typeface="Arial" pitchFamily="34" charset="0"/>
              <a:buChar char="•"/>
            </a:pPr>
            <a:r>
              <a:rPr lang="en-GB" dirty="0" smtClean="0"/>
              <a:t>Limited capacity to carry forward initiatives within the community</a:t>
            </a:r>
          </a:p>
          <a:p>
            <a:pPr>
              <a:buFont typeface="Arial" pitchFamily="34" charset="0"/>
              <a:buChar char="•"/>
            </a:pPr>
            <a:r>
              <a:rPr lang="en-GB" dirty="0" smtClean="0"/>
              <a:t>Limited resources within the community</a:t>
            </a:r>
          </a:p>
          <a:p>
            <a:pPr>
              <a:buFont typeface="Arial" pitchFamily="34" charset="0"/>
              <a:buChar char="•"/>
            </a:pPr>
            <a:r>
              <a:rPr lang="en-GB" dirty="0" smtClean="0"/>
              <a:t>Poor environments in terms of the fabric of the places.</a:t>
            </a:r>
            <a:endParaRPr lang="en-GB"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285728"/>
            <a:ext cx="1102350" cy="6286543"/>
          </a:xfrm>
        </p:spPr>
        <p:style>
          <a:lnRef idx="0">
            <a:schemeClr val="accent3"/>
          </a:lnRef>
          <a:fillRef idx="3">
            <a:schemeClr val="accent3"/>
          </a:fillRef>
          <a:effectRef idx="3">
            <a:schemeClr val="accent3"/>
          </a:effectRef>
          <a:fontRef idx="minor">
            <a:schemeClr val="lt1"/>
          </a:fontRef>
        </p:style>
        <p:txBody>
          <a:bodyPr/>
          <a:lstStyle/>
          <a:p>
            <a:r>
              <a:rPr lang="en-GB" dirty="0" smtClean="0"/>
              <a:t> </a:t>
            </a:r>
            <a:endParaRPr lang="en-GB" dirty="0"/>
          </a:p>
        </p:txBody>
      </p:sp>
      <p:sp>
        <p:nvSpPr>
          <p:cNvPr id="3" name="Subtitle 2"/>
          <p:cNvSpPr>
            <a:spLocks noGrp="1"/>
          </p:cNvSpPr>
          <p:nvPr>
            <p:ph type="subTitle" idx="1"/>
          </p:nvPr>
        </p:nvSpPr>
        <p:spPr>
          <a:xfrm>
            <a:off x="683568" y="285728"/>
            <a:ext cx="7817522" cy="285752"/>
          </a:xfrm>
          <a:solidFill>
            <a:srgbClr val="002060"/>
          </a:solidFill>
          <a:ln/>
        </p:spPr>
        <p:style>
          <a:lnRef idx="0">
            <a:schemeClr val="accent1"/>
          </a:lnRef>
          <a:fillRef idx="1001">
            <a:schemeClr val="dk2"/>
          </a:fillRef>
          <a:effectRef idx="3">
            <a:schemeClr val="accent1"/>
          </a:effectRef>
          <a:fontRef idx="minor">
            <a:schemeClr val="lt1"/>
          </a:fontRef>
        </p:style>
        <p:txBody>
          <a:bodyPr>
            <a:normAutofit fontScale="47500" lnSpcReduction="20000"/>
          </a:bodyPr>
          <a:lstStyle/>
          <a:p>
            <a:endParaRPr lang="en-GB" dirty="0"/>
          </a:p>
        </p:txBody>
      </p:sp>
      <p:sp>
        <p:nvSpPr>
          <p:cNvPr id="9" name="Rectangle 8"/>
          <p:cNvSpPr/>
          <p:nvPr/>
        </p:nvSpPr>
        <p:spPr>
          <a:xfrm>
            <a:off x="683568" y="1484784"/>
            <a:ext cx="7776864" cy="288032"/>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p:cNvPicPr/>
          <p:nvPr/>
        </p:nvPicPr>
        <p:blipFill>
          <a:blip r:embed="rId2" cstate="print"/>
          <a:srcRect/>
          <a:stretch>
            <a:fillRect/>
          </a:stretch>
        </p:blipFill>
        <p:spPr bwMode="auto">
          <a:xfrm>
            <a:off x="3635896" y="620688"/>
            <a:ext cx="2828925" cy="857039"/>
          </a:xfrm>
          <a:prstGeom prst="rect">
            <a:avLst/>
          </a:prstGeom>
          <a:noFill/>
          <a:ln w="9525">
            <a:noFill/>
            <a:miter lim="800000"/>
            <a:headEnd/>
            <a:tailEnd/>
          </a:ln>
        </p:spPr>
      </p:pic>
      <p:sp>
        <p:nvSpPr>
          <p:cNvPr id="6" name="TextBox 5"/>
          <p:cNvSpPr txBox="1"/>
          <p:nvPr/>
        </p:nvSpPr>
        <p:spPr>
          <a:xfrm>
            <a:off x="2267744" y="2276872"/>
            <a:ext cx="6120680" cy="2400657"/>
          </a:xfrm>
          <a:prstGeom prst="rect">
            <a:avLst/>
          </a:prstGeom>
          <a:noFill/>
        </p:spPr>
        <p:txBody>
          <a:bodyPr wrap="square" rtlCol="0">
            <a:spAutoFit/>
          </a:bodyPr>
          <a:lstStyle/>
          <a:p>
            <a:pPr algn="ctr"/>
            <a:endParaRPr lang="en-GB" sz="4400" dirty="0" smtClean="0">
              <a:latin typeface="Arial" pitchFamily="34" charset="0"/>
              <a:cs typeface="Arial" pitchFamily="34" charset="0"/>
            </a:endParaRPr>
          </a:p>
          <a:p>
            <a:pPr algn="ctr"/>
            <a:r>
              <a:rPr lang="en-GB" sz="4400" dirty="0" smtClean="0">
                <a:latin typeface="Arial" pitchFamily="34" charset="0"/>
                <a:cs typeface="Arial" pitchFamily="34" charset="0"/>
              </a:rPr>
              <a:t>Questions and Comments</a:t>
            </a:r>
            <a:endParaRPr lang="en-GB" dirty="0" smtClean="0"/>
          </a:p>
          <a:p>
            <a:endParaRPr lang="en-GB"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e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458</TotalTime>
  <Words>281</Words>
  <Application>Microsoft Office PowerPoint</Application>
  <PresentationFormat>On-screen Show (4:3)</PresentationFormat>
  <Paragraphs>57</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Times New Roman</vt:lpstr>
      <vt:lpstr>Theme1</vt:lpstr>
      <vt:lpstr> </vt:lpstr>
      <vt:lpstr> </vt:lpstr>
      <vt:lpstr> </vt:lpstr>
      <vt:lpstr> </vt:lpstr>
      <vt:lpstr> </vt:lpstr>
      <vt:lpstr> </vt:lpstr>
      <vt:lpstr> </vt:lpstr>
      <vt:lpstr> </vt:lpstr>
      <vt:lpstr> </vt:lpstr>
      <vt:lpstr> </vt:lpstr>
      <vt:lpstr>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snaylor</dc:creator>
  <cp:lastModifiedBy>standalone</cp:lastModifiedBy>
  <cp:revision>56</cp:revision>
  <dcterms:created xsi:type="dcterms:W3CDTF">2010-02-23T14:18:28Z</dcterms:created>
  <dcterms:modified xsi:type="dcterms:W3CDTF">2015-10-16T11:45:35Z</dcterms:modified>
</cp:coreProperties>
</file>