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519" r:id="rId3"/>
    <p:sldId id="520" r:id="rId4"/>
    <p:sldId id="521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6" r:id="rId16"/>
    <p:sldId id="532" r:id="rId17"/>
    <p:sldId id="537" r:id="rId18"/>
    <p:sldId id="533" r:id="rId19"/>
    <p:sldId id="538" r:id="rId20"/>
    <p:sldId id="539" r:id="rId21"/>
    <p:sldId id="540" r:id="rId22"/>
    <p:sldId id="542" r:id="rId23"/>
    <p:sldId id="54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5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8F2B-524A-4B6F-891C-30EF431F7AA9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EE4B4-287A-4C07-9644-7F529059456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5DA57-2ED3-47A8-A2D0-62A77BBF9B29}" type="datetimeFigureOut">
              <a:rPr lang="en-GB" smtClean="0"/>
              <a:pPr/>
              <a:t>26/11/2015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63A84-751C-4894-88B9-5E0C79AE12E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E25D5-BC83-4D92-9C1C-46F8846AFEE5}" type="datetimeFigureOut">
              <a:rPr lang="en-US" smtClean="0"/>
              <a:pPr/>
              <a:t>11/26/2015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DE2EF-270B-43CA-BB92-F8CA19BB8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7217" r="9314" b="13122"/>
          <a:stretch>
            <a:fillRect/>
          </a:stretch>
        </p:blipFill>
        <p:spPr bwMode="auto">
          <a:xfrm>
            <a:off x="-175109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3429000"/>
            <a:ext cx="8429684" cy="3240361"/>
          </a:xfrm>
        </p:spPr>
        <p:txBody>
          <a:bodyPr>
            <a:normAutofit fontScale="90000"/>
          </a:bodyPr>
          <a:lstStyle/>
          <a:p>
            <a:pPr algn="l"/>
            <a:r>
              <a:rPr lang="en-GB" sz="53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4000" b="1" dirty="0" smtClean="0"/>
              <a:t>---- the potential  contribution of Lifetime Neighbourhoods</a:t>
            </a:r>
            <a:br>
              <a:rPr lang="en-GB" sz="4000" b="1" dirty="0" smtClean="0"/>
            </a:b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4000" b="1" dirty="0" smtClean="0"/>
              <a:t>Colin Haylock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836712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The changing demographic profile</a:t>
            </a:r>
          </a:p>
          <a:p>
            <a:r>
              <a:rPr lang="en-GB" sz="3600" b="1" dirty="0" smtClean="0"/>
              <a:t>Where are the “carers” going to come from ?</a:t>
            </a:r>
          </a:p>
          <a:p>
            <a:r>
              <a:rPr lang="en-GB" sz="3600" b="1" dirty="0" smtClean="0"/>
              <a:t>and </a:t>
            </a:r>
          </a:p>
          <a:p>
            <a:r>
              <a:rPr lang="en-GB" sz="3600" b="1" dirty="0" smtClean="0"/>
              <a:t>--- who is going to fund them to care ?</a:t>
            </a:r>
            <a:endParaRPr lang="en-GB" sz="3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836712"/>
            <a:ext cx="78488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Hurricane Sandy and the </a:t>
            </a:r>
            <a:r>
              <a:rPr lang="en-GB" sz="3600" b="1" dirty="0" err="1" smtClean="0"/>
              <a:t>Rockaways</a:t>
            </a:r>
            <a:r>
              <a:rPr lang="en-GB" sz="3600" b="1" dirty="0" smtClean="0"/>
              <a:t> Peninsular communities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Natural social support and caring from within the community </a:t>
            </a:r>
          </a:p>
          <a:p>
            <a:r>
              <a:rPr lang="en-GB" sz="3600" b="1" dirty="0" smtClean="0"/>
              <a:t>--- reducing the need for care and broadening the base of caring ?</a:t>
            </a:r>
            <a:endParaRPr lang="en-GB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804768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The extended, multi-generational family </a:t>
            </a:r>
          </a:p>
          <a:p>
            <a:r>
              <a:rPr lang="en-GB" sz="3600" b="1" dirty="0" smtClean="0"/>
              <a:t>---- the meeting of “care” needs at various lifecycle stages  </a:t>
            </a:r>
          </a:p>
          <a:p>
            <a:r>
              <a:rPr lang="en-GB" sz="3600" b="1" dirty="0" smtClean="0"/>
              <a:t>------ child care / the school run / school holidays  to broken leg shopping  and “dementia sitting”</a:t>
            </a:r>
            <a:endParaRPr lang="en-GB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466794"/>
            <a:ext cx="81369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Fragmented families --- baby boomers and first generation University students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The personal experience of raising a family far from “home” </a:t>
            </a:r>
          </a:p>
          <a:p>
            <a:r>
              <a:rPr lang="en-GB" sz="3600" b="1" dirty="0" smtClean="0"/>
              <a:t>---- a “replacement family” through common needs, common benefits and common ability to supply the needed caring.</a:t>
            </a:r>
            <a:endParaRPr lang="en-GB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040" y="548680"/>
            <a:ext cx="80283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The more complex challenge of sharing needs and “supply” across generations in our more fragmented non-nuclear society 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The geographic fragmentation of families</a:t>
            </a:r>
          </a:p>
          <a:p>
            <a:r>
              <a:rPr lang="en-GB" sz="3600" b="1" dirty="0" smtClean="0"/>
              <a:t> -- less clear generational roles with grandparents still working full on etc.</a:t>
            </a:r>
            <a:endParaRPr lang="en-GB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548680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Changing housing requirements over the life cycle and the “geographic </a:t>
            </a:r>
            <a:r>
              <a:rPr lang="en-GB" sz="3600" b="1" dirty="0" err="1" smtClean="0"/>
              <a:t>sectorisation</a:t>
            </a:r>
            <a:r>
              <a:rPr lang="en-GB" sz="3600" b="1" dirty="0" smtClean="0"/>
              <a:t>” of our housing stock 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The implications of this in the need to relocate at many, and often key, stages of life</a:t>
            </a:r>
          </a:p>
          <a:p>
            <a:endParaRPr lang="en-GB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548680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and flowing from this</a:t>
            </a:r>
          </a:p>
          <a:p>
            <a:r>
              <a:rPr lang="en-GB" sz="3600" b="1" dirty="0" smtClean="0"/>
              <a:t>-- broken previous neighbour networks </a:t>
            </a:r>
          </a:p>
          <a:p>
            <a:r>
              <a:rPr lang="en-GB" sz="3600" b="1" dirty="0" smtClean="0"/>
              <a:t>-- limited awareness of and sensitivity to needs of others around us </a:t>
            </a:r>
          </a:p>
          <a:p>
            <a:r>
              <a:rPr lang="en-GB" sz="3600" b="1" dirty="0" smtClean="0"/>
              <a:t>and, away from the pre-school bit, </a:t>
            </a:r>
          </a:p>
          <a:p>
            <a:r>
              <a:rPr lang="en-GB" sz="3600" b="1" dirty="0" smtClean="0"/>
              <a:t>-- probably limited capacity to negotiate and trade caring needs and ability to respond with supply</a:t>
            </a:r>
            <a:endParaRPr lang="en-GB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548680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The vital importance of breaking this pattern </a:t>
            </a:r>
          </a:p>
          <a:p>
            <a:r>
              <a:rPr lang="en-GB" sz="3600" b="1" dirty="0" smtClean="0"/>
              <a:t>--- hugely damaging of social networks and social contact generally</a:t>
            </a:r>
          </a:p>
          <a:p>
            <a:r>
              <a:rPr lang="en-GB" sz="3600" b="1" dirty="0" smtClean="0"/>
              <a:t>--- even more hugely damaging of cross-generational social networks</a:t>
            </a:r>
          </a:p>
          <a:p>
            <a:endParaRPr lang="en-GB" sz="3600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548680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“Stopping driving” work </a:t>
            </a:r>
          </a:p>
          <a:p>
            <a:r>
              <a:rPr lang="en-GB" sz="3600" b="1" dirty="0" smtClean="0"/>
              <a:t>--- the “rural” responses </a:t>
            </a:r>
          </a:p>
          <a:p>
            <a:r>
              <a:rPr lang="en-GB" sz="3600" b="1" dirty="0" smtClean="0"/>
              <a:t>--- the playing out of the equivalent in intensely urban settings 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Supportive social networks v isolation and loneliness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040" y="692696"/>
            <a:ext cx="74523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The Government and the encouragement of “Lifetime Homes”</a:t>
            </a:r>
          </a:p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  <a:p>
            <a:r>
              <a:rPr lang="en-GB" sz="3600" b="1" dirty="0" smtClean="0"/>
              <a:t>------ and the differing approach of “Lifetime Neighbourhoods”</a:t>
            </a:r>
            <a:endParaRPr lang="en-GB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040" y="692696"/>
            <a:ext cx="74523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The Government and the encouragement of “Lifetime Homes”</a:t>
            </a:r>
          </a:p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</p:txBody>
      </p:sp>
      <p:pic>
        <p:nvPicPr>
          <p:cNvPr id="1028" name="Picture 4" descr="Front door showing wide stairs and level thresho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02040"/>
            <a:ext cx="3347864" cy="4455960"/>
          </a:xfrm>
          <a:prstGeom prst="rect">
            <a:avLst/>
          </a:prstGeom>
          <a:noFill/>
        </p:spPr>
      </p:pic>
      <p:pic>
        <p:nvPicPr>
          <p:cNvPr id="1026" name="Picture 2" descr="C:\Users\Colin\Documents\Lifetime Hom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88840"/>
            <a:ext cx="4945499" cy="3789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040" y="692696"/>
            <a:ext cx="74523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  <a:p>
            <a:endParaRPr lang="en-GB" sz="3600" b="1" dirty="0" smtClean="0"/>
          </a:p>
          <a:p>
            <a:r>
              <a:rPr lang="en-GB" sz="3600" b="1" dirty="0" smtClean="0"/>
              <a:t>------ and the differing approach of “Lifetime Neighbourhoods”</a:t>
            </a:r>
            <a:endParaRPr lang="en-GB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cha\Desktop\BIG\context.jpg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2200085" y="1"/>
            <a:ext cx="6943915" cy="56612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040" y="692696"/>
            <a:ext cx="3347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Exploring a potential Lifetime Neighbourhood in Gateshead</a:t>
            </a:r>
            <a:endParaRPr lang="en-GB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C:\Users\cha\Desktop\BIG\4 Areas for consideration.jpg"/>
          <p:cNvPicPr>
            <a:picLocks noChangeAspect="1" noChangeArrowheads="1"/>
          </p:cNvPicPr>
          <p:nvPr/>
        </p:nvPicPr>
        <p:blipFill>
          <a:blip r:embed="rId2" cstate="print"/>
          <a:srcRect l="1042" b="14697"/>
          <a:stretch>
            <a:fillRect/>
          </a:stretch>
        </p:blipFill>
        <p:spPr bwMode="auto">
          <a:xfrm>
            <a:off x="0" y="0"/>
            <a:ext cx="9144000" cy="5586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ha\Desktop\BIG\3b Features of approach.jpg"/>
          <p:cNvPicPr>
            <a:picLocks noChangeAspect="1" noChangeArrowheads="1"/>
          </p:cNvPicPr>
          <p:nvPr/>
        </p:nvPicPr>
        <p:blipFill>
          <a:blip r:embed="rId2" cstate="print"/>
          <a:srcRect r="4113" b="14705"/>
          <a:stretch>
            <a:fillRect/>
          </a:stretch>
        </p:blipFill>
        <p:spPr bwMode="auto">
          <a:xfrm>
            <a:off x="-27837" y="432048"/>
            <a:ext cx="9208349" cy="58052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1784" y="764704"/>
            <a:ext cx="8190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Has this pattern of development the potential to provide more natural social support and caring from within the community ?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Could it reduce the need for care and broaden the base of caring ?</a:t>
            </a:r>
            <a:endParaRPr lang="en-GB" sz="36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784" y="582935"/>
            <a:ext cx="84066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If so how do we ensure most of our future development is driven by Lifetime Neighbourhood Principles ?</a:t>
            </a:r>
          </a:p>
          <a:p>
            <a:endParaRPr lang="en-GB" sz="3600" b="1" dirty="0" smtClean="0"/>
          </a:p>
          <a:p>
            <a:pPr lvl="0">
              <a:buFont typeface="Arial" pitchFamily="34" charset="0"/>
              <a:buChar char="•"/>
            </a:pPr>
            <a:r>
              <a:rPr lang="en-GB" sz="3600" b="1" dirty="0" smtClean="0"/>
              <a:t> Political awareness raising ?</a:t>
            </a:r>
          </a:p>
          <a:p>
            <a:pPr>
              <a:buFont typeface="Arial" pitchFamily="34" charset="0"/>
              <a:buChar char="•"/>
            </a:pPr>
            <a:r>
              <a:rPr lang="en-GB" sz="3600" b="1" dirty="0" smtClean="0"/>
              <a:t> Government housing policy ?</a:t>
            </a:r>
          </a:p>
          <a:p>
            <a:pPr lvl="0">
              <a:buFont typeface="Arial" pitchFamily="34" charset="0"/>
              <a:buChar char="•"/>
            </a:pPr>
            <a:r>
              <a:rPr lang="en-GB" sz="3600" b="1" dirty="0" smtClean="0"/>
              <a:t> Planning policy locally ?</a:t>
            </a:r>
          </a:p>
          <a:p>
            <a:pPr lvl="0">
              <a:buFont typeface="Arial" pitchFamily="34" charset="0"/>
              <a:buChar char="•"/>
            </a:pPr>
            <a:r>
              <a:rPr lang="en-GB" sz="3600" b="1" dirty="0" smtClean="0"/>
              <a:t> Serious pressure on homebuilders ?</a:t>
            </a:r>
          </a:p>
          <a:p>
            <a:pPr lvl="0">
              <a:buFont typeface="Arial" pitchFamily="34" charset="0"/>
              <a:buChar char="•"/>
            </a:pPr>
            <a:r>
              <a:rPr lang="en-GB" sz="3600" b="1" dirty="0" smtClean="0"/>
              <a:t> </a:t>
            </a:r>
            <a:r>
              <a:rPr lang="en-GB" sz="3600" b="1" dirty="0" err="1" smtClean="0"/>
              <a:t>Incentivisation</a:t>
            </a:r>
            <a:r>
              <a:rPr lang="en-GB" sz="3600" b="1" dirty="0" smtClean="0"/>
              <a:t> ??</a:t>
            </a:r>
            <a:endParaRPr lang="en-GB" sz="36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7217" r="9314" b="13122"/>
          <a:stretch>
            <a:fillRect/>
          </a:stretch>
        </p:blipFill>
        <p:spPr bwMode="auto">
          <a:xfrm>
            <a:off x="-175110" y="0"/>
            <a:ext cx="93191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784" y="582935"/>
            <a:ext cx="8406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---  and a measure of some of the challenge in this</a:t>
            </a:r>
          </a:p>
          <a:p>
            <a:pPr>
              <a:buFont typeface="Arial" pitchFamily="34" charset="0"/>
              <a:buChar char="•"/>
            </a:pPr>
            <a:r>
              <a:rPr lang="en-GB" sz="3600" b="1" dirty="0"/>
              <a:t> </a:t>
            </a:r>
            <a:r>
              <a:rPr lang="en-GB" sz="3600" b="1" dirty="0" smtClean="0"/>
              <a:t>the </a:t>
            </a:r>
            <a:r>
              <a:rPr lang="en-GB" sz="3600" b="1" dirty="0" err="1" smtClean="0"/>
              <a:t>Bankside</a:t>
            </a:r>
            <a:r>
              <a:rPr lang="en-GB" sz="3600" b="1" dirty="0" smtClean="0"/>
              <a:t> Neighbourhood Plan issue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Users\Colin\Desktop\Neo 2.jpg"/>
          <p:cNvPicPr>
            <a:picLocks noChangeAspect="1" noChangeArrowheads="1"/>
          </p:cNvPicPr>
          <p:nvPr/>
        </p:nvPicPr>
        <p:blipFill>
          <a:blip r:embed="rId2" cstate="print"/>
          <a:srcRect l="8233" t="11687" r="10238" b="37787"/>
          <a:stretch>
            <a:fillRect/>
          </a:stretch>
        </p:blipFill>
        <p:spPr bwMode="auto">
          <a:xfrm>
            <a:off x="4191256" y="2636912"/>
            <a:ext cx="4952743" cy="4221087"/>
          </a:xfrm>
          <a:prstGeom prst="rect">
            <a:avLst/>
          </a:prstGeom>
          <a:noFill/>
        </p:spPr>
      </p:pic>
      <p:pic>
        <p:nvPicPr>
          <p:cNvPr id="6" name="Picture 2" descr="C:\Users\Colin\Desktop\Neo 1.jpg"/>
          <p:cNvPicPr>
            <a:picLocks noChangeAspect="1" noChangeArrowheads="1"/>
          </p:cNvPicPr>
          <p:nvPr/>
        </p:nvPicPr>
        <p:blipFill>
          <a:blip r:embed="rId3" cstate="print"/>
          <a:srcRect l="8338" t="12044" r="10134" b="37429"/>
          <a:stretch>
            <a:fillRect/>
          </a:stretch>
        </p:blipFill>
        <p:spPr bwMode="auto">
          <a:xfrm>
            <a:off x="0" y="0"/>
            <a:ext cx="5580112" cy="4755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le:Rye Lane central.jpg"/>
          <p:cNvPicPr>
            <a:picLocks noChangeAspect="1" noChangeArrowheads="1"/>
          </p:cNvPicPr>
          <p:nvPr/>
        </p:nvPicPr>
        <p:blipFill>
          <a:blip r:embed="rId2" cstate="print"/>
          <a:srcRect l="11755" r="3161" b="47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5805263"/>
            <a:ext cx="8429684" cy="1080121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b="1" dirty="0" smtClean="0">
                <a:solidFill>
                  <a:srgbClr val="FF0000"/>
                </a:solidFill>
              </a:rPr>
              <a:t>Who cares for the carers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8658" t="4082" r="9095" b="16326"/>
          <a:stretch>
            <a:fillRect/>
          </a:stretch>
        </p:blipFill>
        <p:spPr bwMode="auto">
          <a:xfrm>
            <a:off x="-1" y="0"/>
            <a:ext cx="6064041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13560" t="2740" r="8956" b="15068"/>
          <a:stretch>
            <a:fillRect/>
          </a:stretch>
        </p:blipFill>
        <p:spPr bwMode="auto">
          <a:xfrm>
            <a:off x="4379978" y="3284984"/>
            <a:ext cx="4764021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563</Words>
  <Application>Microsoft Office PowerPoint</Application>
  <PresentationFormat>On-screen Show (4:3)</PresentationFormat>
  <Paragraphs>85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Who cares for the carers ---- the potential  contribution of Lifetime Neighbourhoods  Colin Haylock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  <vt:lpstr>Who cares for the carers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</dc:creator>
  <cp:lastModifiedBy>Tony Chapman</cp:lastModifiedBy>
  <cp:revision>51</cp:revision>
  <dcterms:created xsi:type="dcterms:W3CDTF">2011-11-07T05:37:00Z</dcterms:created>
  <dcterms:modified xsi:type="dcterms:W3CDTF">2015-11-26T16:15:42Z</dcterms:modified>
</cp:coreProperties>
</file>